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6" r:id="rId2"/>
    <p:sldId id="288" r:id="rId3"/>
    <p:sldId id="258" r:id="rId4"/>
    <p:sldId id="261" r:id="rId5"/>
    <p:sldId id="257" r:id="rId6"/>
    <p:sldId id="259" r:id="rId7"/>
    <p:sldId id="260" r:id="rId8"/>
    <p:sldId id="286" r:id="rId9"/>
    <p:sldId id="284" r:id="rId10"/>
    <p:sldId id="262" r:id="rId11"/>
    <p:sldId id="285" r:id="rId12"/>
    <p:sldId id="287" r:id="rId13"/>
    <p:sldId id="263" r:id="rId14"/>
    <p:sldId id="264" r:id="rId15"/>
    <p:sldId id="281" r:id="rId16"/>
    <p:sldId id="282" r:id="rId17"/>
    <p:sldId id="265" r:id="rId18"/>
    <p:sldId id="267" r:id="rId19"/>
    <p:sldId id="266" r:id="rId20"/>
    <p:sldId id="283" r:id="rId21"/>
    <p:sldId id="268" r:id="rId22"/>
    <p:sldId id="273" r:id="rId23"/>
    <p:sldId id="275" r:id="rId24"/>
    <p:sldId id="269" r:id="rId25"/>
    <p:sldId id="276" r:id="rId26"/>
    <p:sldId id="271" r:id="rId27"/>
    <p:sldId id="277" r:id="rId28"/>
    <p:sldId id="278" r:id="rId29"/>
    <p:sldId id="279" r:id="rId30"/>
    <p:sldId id="272" r:id="rId31"/>
    <p:sldId id="280"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7F3484C-DFBE-419C-9A98-3241C1A183C2}" type="datetimeFigureOut">
              <a:rPr lang="en-AU" smtClean="0"/>
              <a:t>18/08/2013</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3BEB569-6109-4567-9195-ABAD0AB1F36F}" type="slidenum">
              <a:rPr lang="en-AU" smtClean="0"/>
              <a:t>‹#›</a:t>
            </a:fld>
            <a:endParaRPr lang="en-AU"/>
          </a:p>
        </p:txBody>
      </p:sp>
    </p:spTree>
    <p:extLst>
      <p:ext uri="{BB962C8B-B14F-4D97-AF65-F5344CB8AC3E}">
        <p14:creationId xmlns:p14="http://schemas.microsoft.com/office/powerpoint/2010/main" val="103978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AU"/>
          </a:p>
        </p:txBody>
      </p:sp>
      <p:sp>
        <p:nvSpPr>
          <p:cNvPr id="399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EF8A582E-59F5-4E04-B71B-05CE85290943}" type="datetimeFigureOut">
              <a:rPr lang="en-AU"/>
              <a:pPr/>
              <a:t>18/08/2013</a:t>
            </a:fld>
            <a:endParaRPr lang="en-AU"/>
          </a:p>
        </p:txBody>
      </p:sp>
      <p:sp>
        <p:nvSpPr>
          <p:cNvPr id="399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99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399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AU"/>
          </a:p>
        </p:txBody>
      </p:sp>
      <p:sp>
        <p:nvSpPr>
          <p:cNvPr id="399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D98E13F7-B486-4180-8337-80293342434C}" type="slidenum">
              <a:rPr lang="en-AU"/>
              <a:pPr/>
              <a:t>‹#›</a:t>
            </a:fld>
            <a:endParaRPr lang="en-AU"/>
          </a:p>
        </p:txBody>
      </p:sp>
    </p:spTree>
    <p:extLst>
      <p:ext uri="{BB962C8B-B14F-4D97-AF65-F5344CB8AC3E}">
        <p14:creationId xmlns:p14="http://schemas.microsoft.com/office/powerpoint/2010/main" val="213666247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39024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8759543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133701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35593202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40396367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42761270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5903526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3552801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139966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23972703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891245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31703906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1028322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3424144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3690412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5891949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21218274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25356338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5890915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8353259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37970227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769876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4116624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907600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49516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682454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445713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3463754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4245574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1851415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pPr>
              <a:defRPr/>
            </a:pPr>
            <a:fld id="{884A75D0-C1F0-4D16-B7B5-29E8A257C92C}" type="datetimeFigureOut">
              <a:rPr lang="en-US"/>
              <a:pPr>
                <a:defRPr/>
              </a:pPr>
              <a:t>8/18/2013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E337B5F0-3863-423E-8927-8666A54A2011}" type="slidenum">
              <a:rPr lang="en-AU"/>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39628894-4BB2-40EC-B92F-0E2B6775B84B}" type="datetimeFigureOut">
              <a:rPr lang="en-US"/>
              <a:pPr>
                <a:defRPr/>
              </a:pPr>
              <a:t>8/18/2013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E2BA4BDE-CF40-4E90-A913-563409D0C826}"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2A9A2B0C-6EEF-435B-9945-0E6E8E0403BE}" type="datetimeFigureOut">
              <a:rPr lang="en-US"/>
              <a:pPr>
                <a:defRPr/>
              </a:pPr>
              <a:t>8/18/2013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D2910D52-8ED3-49B3-A586-A59B13D98FFE}" type="slidenum">
              <a:rPr lang="en-AU"/>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CF9D2167-E16E-4497-9E77-BF0EE8969422}" type="datetimeFigureOut">
              <a:rPr lang="en-US"/>
              <a:pPr>
                <a:defRPr/>
              </a:pPr>
              <a:t>8/18/2013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2457061C-BD5E-4157-AB4D-8B9FD6CAE8E7}" type="slidenum">
              <a:rPr lang="en-AU"/>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F3E7329-590A-44CE-9870-429AC48AC5FE}" type="datetimeFigureOut">
              <a:rPr lang="en-US"/>
              <a:pPr>
                <a:defRPr/>
              </a:pPr>
              <a:t>8/18/2013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B91D5320-9CE9-4C15-A63A-2AFBBC897D44}" type="slidenum">
              <a:rPr lang="en-AU"/>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0A327712-5617-4EAF-A9FB-15C076D37D84}" type="datetimeFigureOut">
              <a:rPr lang="en-US"/>
              <a:pPr>
                <a:defRPr/>
              </a:pPr>
              <a:t>8/18/2013</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4D86C909-29CE-447C-80FF-735FA8C23D8B}"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p:txBody>
          <a:bodyPr/>
          <a:lstStyle>
            <a:lvl1pPr>
              <a:defRPr/>
            </a:lvl1pPr>
          </a:lstStyle>
          <a:p>
            <a:pPr>
              <a:defRPr/>
            </a:pPr>
            <a:fld id="{B6DDB961-560D-4B0A-8602-352D22A3DCF4}" type="datetimeFigureOut">
              <a:rPr lang="en-US"/>
              <a:pPr>
                <a:defRPr/>
              </a:pPr>
              <a:t>8/18/2013</a:t>
            </a:fld>
            <a:endParaRPr lang="en-AU"/>
          </a:p>
        </p:txBody>
      </p:sp>
      <p:sp>
        <p:nvSpPr>
          <p:cNvPr id="8" name="Footer Placeholder 4"/>
          <p:cNvSpPr>
            <a:spLocks noGrp="1"/>
          </p:cNvSpPr>
          <p:nvPr>
            <p:ph type="ftr" sz="quarter" idx="11"/>
          </p:nvPr>
        </p:nvSpPr>
        <p:spPr/>
        <p:txBody>
          <a:bodyPr/>
          <a:lstStyle>
            <a:lvl1pPr>
              <a:defRPr/>
            </a:lvl1pPr>
          </a:lstStyle>
          <a:p>
            <a:pPr>
              <a:defRPr/>
            </a:pPr>
            <a:endParaRPr lang="en-AU"/>
          </a:p>
        </p:txBody>
      </p:sp>
      <p:sp>
        <p:nvSpPr>
          <p:cNvPr id="9" name="Slide Number Placeholder 5"/>
          <p:cNvSpPr>
            <a:spLocks noGrp="1"/>
          </p:cNvSpPr>
          <p:nvPr>
            <p:ph type="sldNum" sz="quarter" idx="12"/>
          </p:nvPr>
        </p:nvSpPr>
        <p:spPr/>
        <p:txBody>
          <a:bodyPr/>
          <a:lstStyle>
            <a:lvl1pPr>
              <a:defRPr/>
            </a:lvl1pPr>
          </a:lstStyle>
          <a:p>
            <a:pPr>
              <a:defRPr/>
            </a:pPr>
            <a:fld id="{8015ABB8-799C-430C-B220-104EB11A0C99}"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pPr>
              <a:defRPr/>
            </a:pPr>
            <a:fld id="{863EA016-BAD2-45F5-BA8B-0D854BE3DBAF}" type="datetimeFigureOut">
              <a:rPr lang="en-US"/>
              <a:pPr>
                <a:defRPr/>
              </a:pPr>
              <a:t>8/18/2013</a:t>
            </a:fld>
            <a:endParaRPr lang="en-AU"/>
          </a:p>
        </p:txBody>
      </p:sp>
      <p:sp>
        <p:nvSpPr>
          <p:cNvPr id="4" name="Footer Placeholder 4"/>
          <p:cNvSpPr>
            <a:spLocks noGrp="1"/>
          </p:cNvSpPr>
          <p:nvPr>
            <p:ph type="ftr" sz="quarter" idx="11"/>
          </p:nvPr>
        </p:nvSpPr>
        <p:spPr/>
        <p:txBody>
          <a:bodyPr/>
          <a:lstStyle>
            <a:lvl1pPr>
              <a:defRPr/>
            </a:lvl1pPr>
          </a:lstStyle>
          <a:p>
            <a:pPr>
              <a:defRPr/>
            </a:pPr>
            <a:endParaRPr lang="en-AU"/>
          </a:p>
        </p:txBody>
      </p:sp>
      <p:sp>
        <p:nvSpPr>
          <p:cNvPr id="5" name="Slide Number Placeholder 5"/>
          <p:cNvSpPr>
            <a:spLocks noGrp="1"/>
          </p:cNvSpPr>
          <p:nvPr>
            <p:ph type="sldNum" sz="quarter" idx="12"/>
          </p:nvPr>
        </p:nvSpPr>
        <p:spPr/>
        <p:txBody>
          <a:bodyPr/>
          <a:lstStyle>
            <a:lvl1pPr>
              <a:defRPr/>
            </a:lvl1pPr>
          </a:lstStyle>
          <a:p>
            <a:pPr>
              <a:defRPr/>
            </a:pPr>
            <a:fld id="{A35FA016-D33D-4133-A182-43B5C94F3C3E}"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D71BC8D-40AB-4B03-8420-83DA94536A30}" type="datetimeFigureOut">
              <a:rPr lang="en-US"/>
              <a:pPr>
                <a:defRPr/>
              </a:pPr>
              <a:t>8/18/2013</a:t>
            </a:fld>
            <a:endParaRPr lang="en-AU"/>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pPr>
              <a:defRPr/>
            </a:pPr>
            <a:fld id="{7105FDD9-8280-4467-A8E4-E826FEA9BF37}"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70C118D-5A17-464F-A3F6-A5FF28A52EDA}" type="datetimeFigureOut">
              <a:rPr lang="en-US"/>
              <a:pPr>
                <a:defRPr/>
              </a:pPr>
              <a:t>8/18/2013</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E736FC16-5CA5-4274-974C-BB36DAE1B4BD}"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EF6F74D-74FD-4A33-8A68-60A04771EFDE}" type="datetimeFigureOut">
              <a:rPr lang="en-US"/>
              <a:pPr>
                <a:defRPr/>
              </a:pPr>
              <a:t>8/18/2013</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0C79AA53-B4DE-4EA4-AF4B-3C74929F979A}"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503F196F-0F61-4651-BFBE-326EB1DC7212}" type="datetimeFigureOut">
              <a:rPr lang="en-US"/>
              <a:pPr>
                <a:defRPr/>
              </a:pPr>
              <a:t>8/18/2013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3C7C318-B75D-408C-B88B-EF1FA239D394}" type="slidenum">
              <a:rPr lang="en-AU"/>
              <a:pPr>
                <a:defRPr/>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slide" Target="slide21.xml"/><Relationship Id="rId3" Type="http://schemas.openxmlformats.org/officeDocument/2006/relationships/slide" Target="slide14.xml"/><Relationship Id="rId7" Type="http://schemas.openxmlformats.org/officeDocument/2006/relationships/slide" Target="slide20.xm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slide" Target="slide19.xml"/><Relationship Id="rId5" Type="http://schemas.openxmlformats.org/officeDocument/2006/relationships/slide" Target="slide18.xml"/><Relationship Id="rId10" Type="http://schemas.openxmlformats.org/officeDocument/2006/relationships/slide" Target="slide30.xml"/><Relationship Id="rId4" Type="http://schemas.openxmlformats.org/officeDocument/2006/relationships/slide" Target="slide17.xml"/><Relationship Id="rId9" Type="http://schemas.openxmlformats.org/officeDocument/2006/relationships/slide" Target="slide2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slide" Target="slide13.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slide" Target="slide13.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slide" Target="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www.vic.waterwatch.org.au/"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a:xfrm>
            <a:off x="714375" y="1143000"/>
            <a:ext cx="7772400" cy="1470025"/>
          </a:xfrm>
        </p:spPr>
        <p:txBody>
          <a:bodyPr/>
          <a:lstStyle/>
          <a:p>
            <a:r>
              <a:rPr lang="en-AU" smtClean="0"/>
              <a:t>Dynamic Ecosystems</a:t>
            </a:r>
          </a:p>
        </p:txBody>
      </p:sp>
      <p:pic>
        <p:nvPicPr>
          <p:cNvPr id="4" name="Picture 6" descr="ecosystem"/>
          <p:cNvPicPr>
            <a:picLocks noChangeAspect="1" noChangeArrowheads="1"/>
          </p:cNvPicPr>
          <p:nvPr/>
        </p:nvPicPr>
        <p:blipFill>
          <a:blip r:embed="rId3" cstate="print"/>
          <a:srcRect/>
          <a:stretch>
            <a:fillRect/>
          </a:stretch>
        </p:blipFill>
        <p:spPr bwMode="auto">
          <a:xfrm>
            <a:off x="214313" y="2643188"/>
            <a:ext cx="4286250" cy="3068637"/>
          </a:xfrm>
          <a:prstGeom prst="rect">
            <a:avLst/>
          </a:prstGeom>
          <a:noFill/>
          <a:ln w="9525">
            <a:noFill/>
            <a:miter lim="800000"/>
            <a:headEnd/>
            <a:tailEnd/>
          </a:ln>
        </p:spPr>
      </p:pic>
      <p:pic>
        <p:nvPicPr>
          <p:cNvPr id="5" name="Picture 8" descr="Jul_cc20_nw%20desert_2804"/>
          <p:cNvPicPr>
            <a:picLocks noChangeAspect="1" noChangeArrowheads="1"/>
          </p:cNvPicPr>
          <p:nvPr/>
        </p:nvPicPr>
        <p:blipFill>
          <a:blip r:embed="rId4" cstate="print"/>
          <a:srcRect/>
          <a:stretch>
            <a:fillRect/>
          </a:stretch>
        </p:blipFill>
        <p:spPr bwMode="auto">
          <a:xfrm>
            <a:off x="4640263" y="2643188"/>
            <a:ext cx="4503737" cy="3000375"/>
          </a:xfrm>
          <a:prstGeom prst="rect">
            <a:avLst/>
          </a:prstGeom>
          <a:noFill/>
          <a:ln w="9525">
            <a:noFill/>
            <a:miter lim="800000"/>
            <a:headEnd/>
            <a:tailEnd/>
          </a:ln>
        </p:spPr>
      </p:pic>
      <p:sp>
        <p:nvSpPr>
          <p:cNvPr id="6" name="Text Box 9"/>
          <p:cNvSpPr txBox="1">
            <a:spLocks noChangeArrowheads="1"/>
          </p:cNvSpPr>
          <p:nvPr/>
        </p:nvSpPr>
        <p:spPr bwMode="auto">
          <a:xfrm>
            <a:off x="714375" y="5929313"/>
            <a:ext cx="7848600" cy="369887"/>
          </a:xfrm>
          <a:prstGeom prst="rect">
            <a:avLst/>
          </a:prstGeom>
          <a:noFill/>
          <a:ln w="9525">
            <a:noFill/>
            <a:miter lim="800000"/>
            <a:headEnd/>
            <a:tailEnd/>
          </a:ln>
        </p:spPr>
        <p:txBody>
          <a:bodyPr>
            <a:spAutoFit/>
          </a:bodyPr>
          <a:lstStyle/>
          <a:p>
            <a:pPr>
              <a:spcBef>
                <a:spcPct val="50000"/>
              </a:spcBef>
            </a:pPr>
            <a:r>
              <a:rPr lang="en-AU">
                <a:latin typeface="Calibri" pitchFamily="34" charset="0"/>
              </a:rPr>
              <a:t>Marine Ecosystem                                                                Desert Ecosystem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AU" smtClean="0"/>
              <a:t>Example 2.  Grassland ecosystem</a:t>
            </a:r>
          </a:p>
        </p:txBody>
      </p:sp>
      <p:pic>
        <p:nvPicPr>
          <p:cNvPr id="19458" name="Picture 2" descr="http://www.bcgrasslands.org/understanding/eco_ecosystems.jpg"/>
          <p:cNvPicPr>
            <a:picLocks noChangeAspect="1" noChangeArrowheads="1"/>
          </p:cNvPicPr>
          <p:nvPr/>
        </p:nvPicPr>
        <p:blipFill>
          <a:blip r:embed="rId3" cstate="print"/>
          <a:srcRect/>
          <a:stretch>
            <a:fillRect/>
          </a:stretch>
        </p:blipFill>
        <p:spPr bwMode="auto">
          <a:xfrm>
            <a:off x="1857375" y="1928813"/>
            <a:ext cx="5929313" cy="385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p:cNvSpPr>
          <p:nvPr>
            <p:ph type="title"/>
          </p:nvPr>
        </p:nvSpPr>
        <p:spPr/>
        <p:txBody>
          <a:bodyPr/>
          <a:lstStyle/>
          <a:p>
            <a:r>
              <a:rPr lang="en-AU" smtClean="0"/>
              <a:t>Example 3 Sea Ecosystem</a:t>
            </a:r>
          </a:p>
        </p:txBody>
      </p:sp>
      <p:pic>
        <p:nvPicPr>
          <p:cNvPr id="71684" name="Picture 4" descr="sea"/>
          <p:cNvPicPr>
            <a:picLocks noChangeAspect="1" noChangeArrowheads="1"/>
          </p:cNvPicPr>
          <p:nvPr/>
        </p:nvPicPr>
        <p:blipFill>
          <a:blip r:embed="rId3" cstate="print"/>
          <a:srcRect/>
          <a:stretch>
            <a:fillRect/>
          </a:stretch>
        </p:blipFill>
        <p:spPr bwMode="auto">
          <a:xfrm>
            <a:off x="1258888" y="1196975"/>
            <a:ext cx="6842125" cy="51308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p:cNvSpPr>
          <p:nvPr>
            <p:ph type="title"/>
          </p:nvPr>
        </p:nvSpPr>
        <p:spPr/>
        <p:txBody>
          <a:bodyPr/>
          <a:lstStyle/>
          <a:p>
            <a:r>
              <a:rPr lang="en-AU" sz="4000" smtClean="0"/>
              <a:t>Environmental Factors that affect ecosystems</a:t>
            </a:r>
          </a:p>
        </p:txBody>
      </p:sp>
      <p:sp>
        <p:nvSpPr>
          <p:cNvPr id="75779" name="Rectangle 3"/>
          <p:cNvSpPr>
            <a:spLocks noGrp="1"/>
          </p:cNvSpPr>
          <p:nvPr>
            <p:ph type="body" idx="1"/>
          </p:nvPr>
        </p:nvSpPr>
        <p:spPr/>
        <p:txBody>
          <a:bodyPr/>
          <a:lstStyle/>
          <a:p>
            <a:endParaRPr lang="en-AU"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AU" smtClean="0"/>
              <a:t>Environmental factors</a:t>
            </a:r>
          </a:p>
        </p:txBody>
      </p:sp>
      <p:sp>
        <p:nvSpPr>
          <p:cNvPr id="3" name="Text Box 6"/>
          <p:cNvSpPr txBox="1">
            <a:spLocks noChangeArrowheads="1"/>
          </p:cNvSpPr>
          <p:nvPr/>
        </p:nvSpPr>
        <p:spPr bwMode="auto">
          <a:xfrm>
            <a:off x="325438" y="1571625"/>
            <a:ext cx="8818562" cy="457200"/>
          </a:xfrm>
          <a:prstGeom prst="rect">
            <a:avLst/>
          </a:prstGeom>
          <a:noFill/>
          <a:ln w="9525">
            <a:noFill/>
            <a:miter lim="800000"/>
            <a:headEnd/>
            <a:tailEnd/>
          </a:ln>
        </p:spPr>
        <p:txBody>
          <a:bodyPr>
            <a:spAutoFit/>
          </a:bodyPr>
          <a:lstStyle/>
          <a:p>
            <a:r>
              <a:rPr lang="en-GB" sz="2400">
                <a:latin typeface="Calibri" pitchFamily="34" charset="0"/>
              </a:rPr>
              <a:t>The following factors affect where animals and plants will be found.</a:t>
            </a:r>
          </a:p>
        </p:txBody>
      </p:sp>
      <p:sp>
        <p:nvSpPr>
          <p:cNvPr id="4" name="Text Box 7"/>
          <p:cNvSpPr txBox="1">
            <a:spLocks noChangeArrowheads="1"/>
          </p:cNvSpPr>
          <p:nvPr/>
        </p:nvSpPr>
        <p:spPr bwMode="auto">
          <a:xfrm>
            <a:off x="500063" y="2333625"/>
            <a:ext cx="6035675" cy="3013075"/>
          </a:xfrm>
          <a:prstGeom prst="rect">
            <a:avLst/>
          </a:prstGeom>
          <a:noFill/>
          <a:ln w="9525">
            <a:noFill/>
            <a:miter lim="800000"/>
            <a:headEnd/>
            <a:tailEnd/>
          </a:ln>
        </p:spPr>
        <p:txBody>
          <a:bodyPr>
            <a:spAutoFit/>
          </a:bodyPr>
          <a:lstStyle/>
          <a:p>
            <a:pPr marL="457200" indent="-457200">
              <a:buFontTx/>
              <a:buAutoNum type="arabicPeriod"/>
            </a:pPr>
            <a:r>
              <a:rPr lang="en-GB" sz="2400">
                <a:latin typeface="Calibri" pitchFamily="34" charset="0"/>
                <a:hlinkClick r:id="rId3" action="ppaction://hlinksldjump"/>
              </a:rPr>
              <a:t>The temperature of the environment.</a:t>
            </a:r>
            <a:endParaRPr lang="en-GB" sz="2400">
              <a:latin typeface="Calibri" pitchFamily="34" charset="0"/>
            </a:endParaRPr>
          </a:p>
          <a:p>
            <a:pPr marL="457200" indent="-457200">
              <a:buFontTx/>
              <a:buAutoNum type="arabicPeriod" startAt="2"/>
            </a:pPr>
            <a:r>
              <a:rPr lang="en-GB" sz="2400">
                <a:latin typeface="Calibri" pitchFamily="34" charset="0"/>
                <a:hlinkClick r:id="rId4" action="ppaction://hlinksldjump"/>
              </a:rPr>
              <a:t>The humidity of the air.</a:t>
            </a:r>
            <a:endParaRPr lang="en-GB" sz="2400">
              <a:latin typeface="Calibri" pitchFamily="34" charset="0"/>
            </a:endParaRPr>
          </a:p>
          <a:p>
            <a:pPr marL="457200" indent="-457200">
              <a:buFontTx/>
              <a:buAutoNum type="arabicPeriod" startAt="3"/>
            </a:pPr>
            <a:r>
              <a:rPr lang="en-GB" sz="2400">
                <a:latin typeface="Calibri" pitchFamily="34" charset="0"/>
                <a:hlinkClick r:id="rId5" action="ppaction://hlinksldjump"/>
              </a:rPr>
              <a:t>The pH of the area.</a:t>
            </a:r>
            <a:endParaRPr lang="en-GB" sz="2400">
              <a:latin typeface="Calibri" pitchFamily="34" charset="0"/>
            </a:endParaRPr>
          </a:p>
          <a:p>
            <a:pPr marL="457200" indent="-457200">
              <a:buFontTx/>
              <a:buAutoNum type="arabicPeriod" startAt="4"/>
            </a:pPr>
            <a:r>
              <a:rPr lang="en-GB" sz="2400">
                <a:latin typeface="Calibri" pitchFamily="34" charset="0"/>
                <a:hlinkClick r:id="rId6" action="ppaction://hlinksldjump"/>
              </a:rPr>
              <a:t>The light intensity of the area</a:t>
            </a:r>
            <a:endParaRPr lang="en-GB" sz="2400">
              <a:latin typeface="Calibri" pitchFamily="34" charset="0"/>
            </a:endParaRPr>
          </a:p>
          <a:p>
            <a:pPr marL="457200" indent="-457200">
              <a:buFontTx/>
              <a:buAutoNum type="arabicPeriod" startAt="4"/>
            </a:pPr>
            <a:r>
              <a:rPr lang="en-GB" sz="2400">
                <a:latin typeface="Calibri" pitchFamily="34" charset="0"/>
                <a:hlinkClick r:id="rId7" action="ppaction://hlinksldjump"/>
              </a:rPr>
              <a:t>Turbidity</a:t>
            </a:r>
            <a:endParaRPr lang="en-GB" sz="2400">
              <a:latin typeface="Calibri" pitchFamily="34" charset="0"/>
            </a:endParaRPr>
          </a:p>
          <a:p>
            <a:pPr marL="457200" indent="-457200">
              <a:buFontTx/>
              <a:buAutoNum type="arabicPeriod" startAt="4"/>
            </a:pPr>
            <a:r>
              <a:rPr lang="en-GB" sz="2400">
                <a:latin typeface="Calibri" pitchFamily="34" charset="0"/>
                <a:hlinkClick r:id="rId8" action="ppaction://hlinksldjump"/>
              </a:rPr>
              <a:t>The flow rate of the water in the area.</a:t>
            </a:r>
            <a:endParaRPr lang="en-GB" sz="2400">
              <a:latin typeface="Calibri" pitchFamily="34" charset="0"/>
            </a:endParaRPr>
          </a:p>
          <a:p>
            <a:pPr marL="457200" indent="-457200">
              <a:buFontTx/>
              <a:buAutoNum type="arabicPeriod" startAt="4"/>
            </a:pPr>
            <a:r>
              <a:rPr lang="en-GB" sz="2400">
                <a:latin typeface="Calibri" pitchFamily="34" charset="0"/>
                <a:hlinkClick r:id="rId9" action="ppaction://hlinksldjump"/>
              </a:rPr>
              <a:t>Dissolved Oxygen in water.</a:t>
            </a:r>
            <a:endParaRPr lang="en-GB" sz="2400">
              <a:latin typeface="Calibri" pitchFamily="34" charset="0"/>
            </a:endParaRPr>
          </a:p>
          <a:p>
            <a:pPr marL="457200" indent="-457200">
              <a:buFontTx/>
              <a:buAutoNum type="arabicPeriod" startAt="4"/>
            </a:pPr>
            <a:r>
              <a:rPr lang="en-GB" sz="2400">
                <a:latin typeface="Calibri" pitchFamily="34" charset="0"/>
                <a:hlinkClick r:id="rId10" action="ppaction://hlinksldjump"/>
              </a:rPr>
              <a:t>The flow rate of wind in the area.</a:t>
            </a:r>
            <a:endParaRPr lang="en-GB" sz="2400">
              <a:latin typeface="Calibri" pitchFamily="34" charset="0"/>
            </a:endParaRPr>
          </a:p>
        </p:txBody>
      </p:sp>
      <p:sp>
        <p:nvSpPr>
          <p:cNvPr id="20484" name="TextBox 4"/>
          <p:cNvSpPr txBox="1">
            <a:spLocks noChangeArrowheads="1"/>
          </p:cNvSpPr>
          <p:nvPr/>
        </p:nvSpPr>
        <p:spPr bwMode="auto">
          <a:xfrm>
            <a:off x="468313" y="5516563"/>
            <a:ext cx="7920037" cy="647700"/>
          </a:xfrm>
          <a:prstGeom prst="rect">
            <a:avLst/>
          </a:prstGeom>
          <a:noFill/>
          <a:ln w="9525">
            <a:noFill/>
            <a:miter lim="800000"/>
            <a:headEnd/>
            <a:tailEnd/>
          </a:ln>
        </p:spPr>
        <p:txBody>
          <a:bodyPr>
            <a:spAutoFit/>
          </a:bodyPr>
          <a:lstStyle/>
          <a:p>
            <a:r>
              <a:rPr lang="en-AU">
                <a:latin typeface="Calibri" pitchFamily="34" charset="0"/>
              </a:rPr>
              <a:t>We will measure some of these factors when visiting our ecosystem at the Organ Pipes National park.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additive="base">
                                        <p:cTn id="43"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anim calcmode="lin" valueType="num">
                                      <p:cBhvr additive="base">
                                        <p:cTn id="49"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
                                            <p:txEl>
                                              <p:pRg st="7" end="7"/>
                                            </p:txEl>
                                          </p:spTgt>
                                        </p:tgtEl>
                                        <p:attrNameLst>
                                          <p:attrName>style.visibility</p:attrName>
                                        </p:attrNameLst>
                                      </p:cBhvr>
                                      <p:to>
                                        <p:strVal val="visible"/>
                                      </p:to>
                                    </p:set>
                                    <p:anim calcmode="lin" valueType="num">
                                      <p:cBhvr additive="base">
                                        <p:cTn id="55" dur="500" fill="hold"/>
                                        <p:tgtEl>
                                          <p:spTgt spid="4">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57200" y="274638"/>
            <a:ext cx="8229600" cy="1143000"/>
          </a:xfrm>
          <a:prstGeom prst="rect">
            <a:avLst/>
          </a:prstGeom>
        </p:spPr>
        <p:txBody>
          <a:bodyPr/>
          <a:lstStyle/>
          <a:p>
            <a:pPr algn="ctr" fontAlgn="auto">
              <a:spcAft>
                <a:spcPts val="0"/>
              </a:spcAft>
              <a:defRPr/>
            </a:pPr>
            <a:r>
              <a:rPr lang="en-AU" sz="4400" dirty="0">
                <a:latin typeface="+mj-lt"/>
                <a:ea typeface="+mj-ea"/>
                <a:cs typeface="+mj-cs"/>
              </a:rPr>
              <a:t>TEMPERATURE</a:t>
            </a:r>
          </a:p>
        </p:txBody>
      </p:sp>
      <p:sp>
        <p:nvSpPr>
          <p:cNvPr id="21506" name="TextBox 8"/>
          <p:cNvSpPr txBox="1">
            <a:spLocks noChangeArrowheads="1"/>
          </p:cNvSpPr>
          <p:nvPr/>
        </p:nvSpPr>
        <p:spPr bwMode="auto">
          <a:xfrm>
            <a:off x="539750" y="1412875"/>
            <a:ext cx="7777163" cy="4708525"/>
          </a:xfrm>
          <a:prstGeom prst="rect">
            <a:avLst/>
          </a:prstGeom>
          <a:noFill/>
          <a:ln w="9525">
            <a:noFill/>
            <a:miter lim="800000"/>
            <a:headEnd/>
            <a:tailEnd/>
          </a:ln>
        </p:spPr>
        <p:txBody>
          <a:bodyPr>
            <a:spAutoFit/>
          </a:bodyPr>
          <a:lstStyle/>
          <a:p>
            <a:r>
              <a:rPr lang="en-AU" sz="2000">
                <a:latin typeface="Calibri" pitchFamily="34" charset="0"/>
              </a:rPr>
              <a:t>Water temperature can be measured using a thermometer or a temperature probe. The temperature of water is a very important factor in water quality. Many of the physical and biological characteristics of a river are affected by temperature. </a:t>
            </a:r>
          </a:p>
          <a:p>
            <a:endParaRPr lang="en-AU" sz="2000">
              <a:latin typeface="Calibri" pitchFamily="34" charset="0"/>
            </a:endParaRPr>
          </a:p>
          <a:p>
            <a:r>
              <a:rPr lang="en-AU" sz="2000">
                <a:latin typeface="Calibri" pitchFamily="34" charset="0"/>
              </a:rPr>
              <a:t>The following can influence the temperature of streams.</a:t>
            </a:r>
          </a:p>
          <a:p>
            <a:pPr>
              <a:buFont typeface="Arial" charset="0"/>
              <a:buChar char="•"/>
            </a:pPr>
            <a:r>
              <a:rPr lang="en-AU" sz="2000">
                <a:latin typeface="Calibri" pitchFamily="34" charset="0"/>
              </a:rPr>
              <a:t>Depth of water</a:t>
            </a:r>
          </a:p>
          <a:p>
            <a:pPr>
              <a:buFont typeface="Arial" charset="0"/>
              <a:buChar char="•"/>
            </a:pPr>
            <a:r>
              <a:rPr lang="en-AU" sz="2000">
                <a:latin typeface="Calibri" pitchFamily="34" charset="0"/>
              </a:rPr>
              <a:t>The season</a:t>
            </a:r>
          </a:p>
          <a:p>
            <a:pPr>
              <a:buFont typeface="Arial" charset="0"/>
              <a:buChar char="•"/>
            </a:pPr>
            <a:r>
              <a:rPr lang="en-AU" sz="2000">
                <a:latin typeface="Calibri" pitchFamily="34" charset="0"/>
              </a:rPr>
              <a:t>Time of day</a:t>
            </a:r>
          </a:p>
          <a:p>
            <a:pPr>
              <a:buFont typeface="Arial" charset="0"/>
              <a:buChar char="•"/>
            </a:pPr>
            <a:r>
              <a:rPr lang="en-AU" sz="2000">
                <a:latin typeface="Calibri" pitchFamily="34" charset="0"/>
              </a:rPr>
              <a:t>Warm urban run-off from streets, footpaths and carparks.</a:t>
            </a:r>
          </a:p>
          <a:p>
            <a:pPr>
              <a:buFont typeface="Arial" charset="0"/>
              <a:buChar char="•"/>
            </a:pPr>
            <a:r>
              <a:rPr lang="en-AU" sz="2000">
                <a:latin typeface="Calibri" pitchFamily="34" charset="0"/>
              </a:rPr>
              <a:t> industrial  cooling processes</a:t>
            </a:r>
          </a:p>
          <a:p>
            <a:pPr>
              <a:buFont typeface="Arial" charset="0"/>
              <a:buChar char="•"/>
            </a:pPr>
            <a:r>
              <a:rPr lang="en-AU" sz="2000">
                <a:latin typeface="Calibri" pitchFamily="34" charset="0"/>
              </a:rPr>
              <a:t>Clearing of vegetation that shades watercourses</a:t>
            </a:r>
          </a:p>
          <a:p>
            <a:pPr>
              <a:buFont typeface="Arial" charset="0"/>
              <a:buChar char="•"/>
            </a:pPr>
            <a:r>
              <a:rPr lang="en-AU" sz="2000">
                <a:latin typeface="Calibri" pitchFamily="34" charset="0"/>
              </a:rPr>
              <a:t>Soil erosion, road building and general construction, which contribute to increased turbidity and therefore water temperature.</a:t>
            </a:r>
          </a:p>
          <a:p>
            <a:pPr>
              <a:buFont typeface="Arial" charset="0"/>
              <a:buChar char="•"/>
            </a:pPr>
            <a:r>
              <a:rPr lang="en-AU" sz="2000">
                <a:latin typeface="Calibri" pitchFamily="34" charset="0"/>
              </a:rPr>
              <a:t>Discharge from reservoirs that lowers natural temperature levels.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57200" y="274638"/>
            <a:ext cx="8229600" cy="1143000"/>
          </a:xfrm>
          <a:prstGeom prst="rect">
            <a:avLst/>
          </a:prstGeom>
        </p:spPr>
        <p:txBody>
          <a:bodyPr/>
          <a:lstStyle/>
          <a:p>
            <a:pPr algn="ctr" fontAlgn="auto">
              <a:spcAft>
                <a:spcPts val="0"/>
              </a:spcAft>
              <a:defRPr/>
            </a:pPr>
            <a:r>
              <a:rPr lang="en-AU" sz="4400" dirty="0">
                <a:latin typeface="+mj-lt"/>
                <a:ea typeface="+mj-ea"/>
                <a:cs typeface="+mj-cs"/>
              </a:rPr>
              <a:t>TEMPERATURE</a:t>
            </a:r>
          </a:p>
        </p:txBody>
      </p:sp>
      <p:sp>
        <p:nvSpPr>
          <p:cNvPr id="22530" name="TextBox 8"/>
          <p:cNvSpPr txBox="1">
            <a:spLocks noChangeArrowheads="1"/>
          </p:cNvSpPr>
          <p:nvPr/>
        </p:nvSpPr>
        <p:spPr bwMode="auto">
          <a:xfrm>
            <a:off x="539750" y="1412875"/>
            <a:ext cx="7777163" cy="4092575"/>
          </a:xfrm>
          <a:prstGeom prst="rect">
            <a:avLst/>
          </a:prstGeom>
          <a:noFill/>
          <a:ln w="9525">
            <a:noFill/>
            <a:miter lim="800000"/>
            <a:headEnd/>
            <a:tailEnd/>
          </a:ln>
        </p:spPr>
        <p:txBody>
          <a:bodyPr>
            <a:spAutoFit/>
          </a:bodyPr>
          <a:lstStyle/>
          <a:p>
            <a:r>
              <a:rPr lang="en-AU" sz="2000">
                <a:latin typeface="Calibri" pitchFamily="34" charset="0"/>
              </a:rPr>
              <a:t>Temperature changes can effect the distribution and abundance of organisms:</a:t>
            </a:r>
          </a:p>
          <a:p>
            <a:endParaRPr lang="en-AU" sz="2000">
              <a:latin typeface="Calibri" pitchFamily="34" charset="0"/>
            </a:endParaRPr>
          </a:p>
          <a:p>
            <a:pPr>
              <a:buFont typeface="Arial" charset="0"/>
              <a:buChar char="•"/>
            </a:pPr>
            <a:r>
              <a:rPr lang="en-AU" sz="2000">
                <a:latin typeface="Calibri" pitchFamily="34" charset="0"/>
              </a:rPr>
              <a:t>Changes in water temperature will alter the amount of dissolved oxygen. (The higher the temperature the less oxygen remains dissolved in the water.)</a:t>
            </a:r>
          </a:p>
          <a:p>
            <a:pPr>
              <a:buFont typeface="Arial" charset="0"/>
              <a:buChar char="•"/>
            </a:pPr>
            <a:endParaRPr lang="en-AU" sz="2000">
              <a:latin typeface="Calibri" pitchFamily="34" charset="0"/>
            </a:endParaRPr>
          </a:p>
          <a:p>
            <a:pPr>
              <a:buFont typeface="Arial" charset="0"/>
              <a:buChar char="•"/>
            </a:pPr>
            <a:r>
              <a:rPr lang="en-AU" sz="2000">
                <a:latin typeface="Calibri" pitchFamily="34" charset="0"/>
              </a:rPr>
              <a:t>Will effect the rate of photosynthesis that occurs by algae and other plants.</a:t>
            </a:r>
          </a:p>
          <a:p>
            <a:pPr>
              <a:buFont typeface="Arial" charset="0"/>
              <a:buChar char="•"/>
            </a:pPr>
            <a:endParaRPr lang="en-AU" sz="2000">
              <a:latin typeface="Calibri" pitchFamily="34" charset="0"/>
            </a:endParaRPr>
          </a:p>
          <a:p>
            <a:pPr>
              <a:buFont typeface="Arial" charset="0"/>
              <a:buChar char="•"/>
            </a:pPr>
            <a:r>
              <a:rPr lang="en-AU" sz="2000">
                <a:latin typeface="Calibri" pitchFamily="34" charset="0"/>
              </a:rPr>
              <a:t>It will increase the metabolic rate of organisms in the water. This increases the oxygen demand of dish, aquatic insects and bacteria.</a:t>
            </a:r>
          </a:p>
          <a:p>
            <a:endParaRPr lang="en-AU" sz="2000">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57200" y="274638"/>
            <a:ext cx="8229600" cy="1143000"/>
          </a:xfrm>
          <a:prstGeom prst="rect">
            <a:avLst/>
          </a:prstGeom>
        </p:spPr>
        <p:txBody>
          <a:bodyPr/>
          <a:lstStyle/>
          <a:p>
            <a:pPr algn="ctr" fontAlgn="auto">
              <a:spcAft>
                <a:spcPts val="0"/>
              </a:spcAft>
              <a:defRPr/>
            </a:pPr>
            <a:r>
              <a:rPr lang="en-AU" sz="4400" dirty="0">
                <a:latin typeface="+mj-lt"/>
                <a:ea typeface="+mj-ea"/>
                <a:cs typeface="+mj-cs"/>
              </a:rPr>
              <a:t>TEMPERATURE</a:t>
            </a:r>
          </a:p>
        </p:txBody>
      </p:sp>
      <p:sp>
        <p:nvSpPr>
          <p:cNvPr id="23554" name="TextBox 8"/>
          <p:cNvSpPr txBox="1">
            <a:spLocks noChangeArrowheads="1"/>
          </p:cNvSpPr>
          <p:nvPr/>
        </p:nvSpPr>
        <p:spPr bwMode="auto">
          <a:xfrm>
            <a:off x="539750" y="1412875"/>
            <a:ext cx="7777163" cy="2554288"/>
          </a:xfrm>
          <a:prstGeom prst="rect">
            <a:avLst/>
          </a:prstGeom>
          <a:noFill/>
          <a:ln w="9525">
            <a:noFill/>
            <a:miter lim="800000"/>
            <a:headEnd/>
            <a:tailEnd/>
          </a:ln>
        </p:spPr>
        <p:txBody>
          <a:bodyPr>
            <a:spAutoFit/>
          </a:bodyPr>
          <a:lstStyle/>
          <a:p>
            <a:r>
              <a:rPr lang="en-AU" sz="2000" dirty="0">
                <a:latin typeface="Calibri" pitchFamily="34" charset="0"/>
              </a:rPr>
              <a:t>A short period of high temperatures can make the stream unsuitable for sensitive organisms even though the temperature is suitable during the rest of the year.</a:t>
            </a:r>
          </a:p>
          <a:p>
            <a:endParaRPr lang="en-AU" sz="2000" dirty="0">
              <a:latin typeface="Calibri" pitchFamily="34" charset="0"/>
            </a:endParaRPr>
          </a:p>
          <a:p>
            <a:r>
              <a:rPr lang="en-AU" sz="2000" dirty="0">
                <a:latin typeface="Calibri" pitchFamily="34" charset="0"/>
              </a:rPr>
              <a:t>For example some species have different temperature requirements at different stages of life. </a:t>
            </a:r>
          </a:p>
          <a:p>
            <a:r>
              <a:rPr lang="en-AU" sz="2000" dirty="0">
                <a:latin typeface="Calibri" pitchFamily="34" charset="0"/>
              </a:rPr>
              <a:t>Fish larvae tolerate a narrower range of temperature than do adult fish.</a:t>
            </a:r>
          </a:p>
          <a:p>
            <a:r>
              <a:rPr lang="en-AU" sz="2000" dirty="0">
                <a:latin typeface="Calibri" pitchFamily="34" charset="0"/>
              </a:rPr>
              <a:t> </a:t>
            </a:r>
          </a:p>
        </p:txBody>
      </p:sp>
      <p:sp>
        <p:nvSpPr>
          <p:cNvPr id="2" name="Rectangle 1">
            <a:hlinkClick r:id="rId3" action="ppaction://hlinksldjump"/>
          </p:cNvPr>
          <p:cNvSpPr/>
          <p:nvPr/>
        </p:nvSpPr>
        <p:spPr>
          <a:xfrm>
            <a:off x="7020272" y="5733256"/>
            <a:ext cx="194421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Back</a:t>
            </a:r>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8" name="Text Box 6"/>
          <p:cNvSpPr txBox="1">
            <a:spLocks noChangeArrowheads="1"/>
          </p:cNvSpPr>
          <p:nvPr/>
        </p:nvSpPr>
        <p:spPr bwMode="auto">
          <a:xfrm>
            <a:off x="250825" y="1557338"/>
            <a:ext cx="8281988" cy="1568450"/>
          </a:xfrm>
          <a:prstGeom prst="rect">
            <a:avLst/>
          </a:prstGeom>
          <a:noFill/>
          <a:ln w="9525">
            <a:noFill/>
            <a:miter lim="800000"/>
            <a:headEnd/>
            <a:tailEnd/>
          </a:ln>
        </p:spPr>
        <p:txBody>
          <a:bodyPr>
            <a:spAutoFit/>
          </a:bodyPr>
          <a:lstStyle/>
          <a:p>
            <a:r>
              <a:rPr lang="en-GB" sz="2400">
                <a:latin typeface="Calibri" pitchFamily="34" charset="0"/>
              </a:rPr>
              <a:t>Humidity in air is the amount of water vapour in air. </a:t>
            </a:r>
          </a:p>
          <a:p>
            <a:endParaRPr lang="en-GB" sz="2400">
              <a:latin typeface="Calibri" pitchFamily="34" charset="0"/>
            </a:endParaRPr>
          </a:p>
          <a:p>
            <a:r>
              <a:rPr lang="en-GB" sz="2400">
                <a:latin typeface="Calibri" pitchFamily="34" charset="0"/>
              </a:rPr>
              <a:t>Mosses are simple plants which do not have the ability to absorb water. They are found in damp places.</a:t>
            </a:r>
          </a:p>
        </p:txBody>
      </p:sp>
      <p:pic>
        <p:nvPicPr>
          <p:cNvPr id="38919" name="Picture 7"/>
          <p:cNvPicPr>
            <a:picLocks noChangeAspect="1" noChangeArrowheads="1"/>
          </p:cNvPicPr>
          <p:nvPr/>
        </p:nvPicPr>
        <p:blipFill>
          <a:blip r:embed="rId3" cstate="print"/>
          <a:srcRect/>
          <a:stretch>
            <a:fillRect/>
          </a:stretch>
        </p:blipFill>
        <p:spPr bwMode="auto">
          <a:xfrm>
            <a:off x="1476375" y="3573463"/>
            <a:ext cx="5410200" cy="2844800"/>
          </a:xfrm>
          <a:prstGeom prst="rect">
            <a:avLst/>
          </a:prstGeom>
          <a:noFill/>
          <a:ln w="9525">
            <a:noFill/>
            <a:miter lim="800000"/>
            <a:headEnd/>
            <a:tailEnd/>
          </a:ln>
        </p:spPr>
      </p:pic>
      <p:sp>
        <p:nvSpPr>
          <p:cNvPr id="6" name="Title 1"/>
          <p:cNvSpPr txBox="1">
            <a:spLocks/>
          </p:cNvSpPr>
          <p:nvPr/>
        </p:nvSpPr>
        <p:spPr>
          <a:xfrm>
            <a:off x="457200" y="274638"/>
            <a:ext cx="8229600" cy="1143000"/>
          </a:xfrm>
          <a:prstGeom prst="rect">
            <a:avLst/>
          </a:prstGeom>
        </p:spPr>
        <p:txBody>
          <a:bodyPr/>
          <a:lstStyle/>
          <a:p>
            <a:pPr algn="ctr" fontAlgn="auto">
              <a:spcAft>
                <a:spcPts val="0"/>
              </a:spcAft>
              <a:defRPr/>
            </a:pPr>
            <a:r>
              <a:rPr lang="en-AU" sz="4400" dirty="0">
                <a:latin typeface="+mj-lt"/>
                <a:ea typeface="+mj-ea"/>
                <a:cs typeface="+mj-cs"/>
              </a:rPr>
              <a:t>Humidity</a:t>
            </a:r>
          </a:p>
        </p:txBody>
      </p:sp>
      <p:sp>
        <p:nvSpPr>
          <p:cNvPr id="5" name="Rectangle 4">
            <a:hlinkClick r:id="rId4" action="ppaction://hlinksldjump"/>
          </p:cNvPr>
          <p:cNvSpPr/>
          <p:nvPr/>
        </p:nvSpPr>
        <p:spPr>
          <a:xfrm>
            <a:off x="7020272" y="5733256"/>
            <a:ext cx="194421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Back</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8">
                                            <p:txEl>
                                              <p:pRg st="0" end="0"/>
                                            </p:txEl>
                                          </p:spTgt>
                                        </p:tgtEl>
                                        <p:attrNameLst>
                                          <p:attrName>style.visibility</p:attrName>
                                        </p:attrNameLst>
                                      </p:cBhvr>
                                      <p:to>
                                        <p:strVal val="visible"/>
                                      </p:to>
                                    </p:set>
                                    <p:anim calcmode="lin" valueType="num">
                                      <p:cBhvr additive="base">
                                        <p:cTn id="7" dur="500" fill="hold"/>
                                        <p:tgtEl>
                                          <p:spTgt spid="3891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8">
                                            <p:txEl>
                                              <p:pRg st="2" end="2"/>
                                            </p:txEl>
                                          </p:spTgt>
                                        </p:tgtEl>
                                        <p:attrNameLst>
                                          <p:attrName>style.visibility</p:attrName>
                                        </p:attrNameLst>
                                      </p:cBhvr>
                                      <p:to>
                                        <p:strVal val="visible"/>
                                      </p:to>
                                    </p:set>
                                    <p:anim calcmode="lin" valueType="num">
                                      <p:cBhvr additive="base">
                                        <p:cTn id="13" dur="500" fill="hold"/>
                                        <p:tgtEl>
                                          <p:spTgt spid="38918">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91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5" presetClass="entr" presetSubtype="0" fill="hold" nodeType="clickEffect">
                                  <p:stCondLst>
                                    <p:cond delay="0"/>
                                  </p:stCondLst>
                                  <p:childTnLst>
                                    <p:set>
                                      <p:cBhvr>
                                        <p:cTn id="18" dur="1" fill="hold">
                                          <p:stCondLst>
                                            <p:cond delay="0"/>
                                          </p:stCondLst>
                                        </p:cTn>
                                        <p:tgtEl>
                                          <p:spTgt spid="38919"/>
                                        </p:tgtEl>
                                        <p:attrNameLst>
                                          <p:attrName>style.visibility</p:attrName>
                                        </p:attrNameLst>
                                      </p:cBhvr>
                                      <p:to>
                                        <p:strVal val="visible"/>
                                      </p:to>
                                    </p:set>
                                    <p:anim calcmode="lin" valueType="num">
                                      <p:cBhvr>
                                        <p:cTn id="19" dur="1000" fill="hold"/>
                                        <p:tgtEl>
                                          <p:spTgt spid="38919"/>
                                        </p:tgtEl>
                                        <p:attrNameLst>
                                          <p:attrName>ppt_w</p:attrName>
                                        </p:attrNameLst>
                                      </p:cBhvr>
                                      <p:tavLst>
                                        <p:tav tm="0">
                                          <p:val>
                                            <p:fltVal val="0"/>
                                          </p:val>
                                        </p:tav>
                                        <p:tav tm="100000">
                                          <p:val>
                                            <p:strVal val="#ppt_w"/>
                                          </p:val>
                                        </p:tav>
                                      </p:tavLst>
                                    </p:anim>
                                    <p:anim calcmode="lin" valueType="num">
                                      <p:cBhvr>
                                        <p:cTn id="20" dur="1000" fill="hold"/>
                                        <p:tgtEl>
                                          <p:spTgt spid="38919"/>
                                        </p:tgtEl>
                                        <p:attrNameLst>
                                          <p:attrName>ppt_h</p:attrName>
                                        </p:attrNameLst>
                                      </p:cBhvr>
                                      <p:tavLst>
                                        <p:tav tm="0">
                                          <p:val>
                                            <p:fltVal val="0"/>
                                          </p:val>
                                        </p:tav>
                                        <p:tav tm="100000">
                                          <p:val>
                                            <p:strVal val="#ppt_h"/>
                                          </p:val>
                                        </p:tav>
                                      </p:tavLst>
                                    </p:anim>
                                    <p:anim calcmode="lin" valueType="num">
                                      <p:cBhvr>
                                        <p:cTn id="21" dur="1000" fill="hold"/>
                                        <p:tgtEl>
                                          <p:spTgt spid="38919"/>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3891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8"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0" name="Text Box 6"/>
          <p:cNvSpPr txBox="1">
            <a:spLocks noChangeArrowheads="1"/>
          </p:cNvSpPr>
          <p:nvPr/>
        </p:nvSpPr>
        <p:spPr bwMode="auto">
          <a:xfrm>
            <a:off x="468313" y="1052736"/>
            <a:ext cx="5727700" cy="2554288"/>
          </a:xfrm>
          <a:prstGeom prst="rect">
            <a:avLst/>
          </a:prstGeom>
          <a:noFill/>
          <a:ln w="9525">
            <a:noFill/>
            <a:miter lim="800000"/>
            <a:headEnd/>
            <a:tailEnd/>
          </a:ln>
        </p:spPr>
        <p:txBody>
          <a:bodyPr>
            <a:spAutoFit/>
          </a:bodyPr>
          <a:lstStyle/>
          <a:p>
            <a:r>
              <a:rPr lang="en-GB" sz="2000">
                <a:latin typeface="Calibri" pitchFamily="34" charset="0"/>
              </a:rPr>
              <a:t>This is a measure of how acidic or basic (alkaline) the water (or soil) is on a scale of 0 to 14. It is the measure of hydrogen ion (</a:t>
            </a:r>
            <a:r>
              <a:rPr lang="en-AU" sz="2000">
                <a:latin typeface="Calibri" pitchFamily="34" charset="0"/>
              </a:rPr>
              <a:t>H</a:t>
            </a:r>
            <a:r>
              <a:rPr lang="en-AU" sz="2000" baseline="30000">
                <a:latin typeface="Calibri" pitchFamily="34" charset="0"/>
              </a:rPr>
              <a:t>+</a:t>
            </a:r>
            <a:r>
              <a:rPr lang="en-AU" sz="2000">
                <a:latin typeface="Calibri" pitchFamily="34" charset="0"/>
              </a:rPr>
              <a:t> ) concentration. Distilled water has a neutral pH of 7.</a:t>
            </a:r>
          </a:p>
          <a:p>
            <a:r>
              <a:rPr lang="en-AU" sz="2000">
                <a:latin typeface="Calibri" pitchFamily="34" charset="0"/>
              </a:rPr>
              <a:t>Measurement between 0 and 7 indicate the solution is acidic (i.e. more H</a:t>
            </a:r>
            <a:r>
              <a:rPr lang="en-AU" sz="2000" baseline="30000">
                <a:latin typeface="Calibri" pitchFamily="34" charset="0"/>
              </a:rPr>
              <a:t>+</a:t>
            </a:r>
            <a:r>
              <a:rPr lang="en-AU" sz="2000">
                <a:latin typeface="Calibri" pitchFamily="34" charset="0"/>
              </a:rPr>
              <a:t> than OH</a:t>
            </a:r>
            <a:r>
              <a:rPr lang="en-AU" sz="2000" baseline="30000">
                <a:latin typeface="Calibri" pitchFamily="34" charset="0"/>
              </a:rPr>
              <a:t>-</a:t>
            </a:r>
            <a:r>
              <a:rPr lang="en-AU" sz="2000">
                <a:latin typeface="Calibri" pitchFamily="34" charset="0"/>
              </a:rPr>
              <a:t> ions.)</a:t>
            </a:r>
          </a:p>
          <a:p>
            <a:r>
              <a:rPr lang="en-AU" sz="2000">
                <a:latin typeface="Calibri" pitchFamily="34" charset="0"/>
              </a:rPr>
              <a:t>Measurement between 7 and 14 indicate the solution is alkaline(i.e. more OH</a:t>
            </a:r>
            <a:r>
              <a:rPr lang="en-AU" sz="2000" baseline="30000">
                <a:latin typeface="Calibri" pitchFamily="34" charset="0"/>
              </a:rPr>
              <a:t>- </a:t>
            </a:r>
            <a:r>
              <a:rPr lang="en-AU" sz="2000">
                <a:latin typeface="Calibri" pitchFamily="34" charset="0"/>
              </a:rPr>
              <a:t>than H</a:t>
            </a:r>
            <a:r>
              <a:rPr lang="en-AU" sz="2000" baseline="30000">
                <a:latin typeface="Calibri" pitchFamily="34" charset="0"/>
              </a:rPr>
              <a:t>+ </a:t>
            </a:r>
            <a:r>
              <a:rPr lang="en-AU" sz="2000">
                <a:latin typeface="Calibri" pitchFamily="34" charset="0"/>
              </a:rPr>
              <a:t>ions.)</a:t>
            </a:r>
            <a:endParaRPr lang="en-GB" sz="2400">
              <a:latin typeface="Calibri" pitchFamily="34" charset="0"/>
            </a:endParaRPr>
          </a:p>
        </p:txBody>
      </p:sp>
      <p:pic>
        <p:nvPicPr>
          <p:cNvPr id="47111" name="Picture 7"/>
          <p:cNvPicPr>
            <a:picLocks noChangeAspect="1" noChangeArrowheads="1"/>
          </p:cNvPicPr>
          <p:nvPr/>
        </p:nvPicPr>
        <p:blipFill>
          <a:blip r:embed="rId3" cstate="print"/>
          <a:srcRect/>
          <a:stretch>
            <a:fillRect/>
          </a:stretch>
        </p:blipFill>
        <p:spPr bwMode="auto">
          <a:xfrm>
            <a:off x="6659563" y="908050"/>
            <a:ext cx="2135187" cy="1514475"/>
          </a:xfrm>
          <a:prstGeom prst="rect">
            <a:avLst/>
          </a:prstGeom>
          <a:noFill/>
          <a:ln w="9525">
            <a:noFill/>
            <a:miter lim="800000"/>
            <a:headEnd/>
            <a:tailEnd/>
          </a:ln>
        </p:spPr>
      </p:pic>
      <p:sp>
        <p:nvSpPr>
          <p:cNvPr id="6" name="Title 1"/>
          <p:cNvSpPr txBox="1">
            <a:spLocks/>
          </p:cNvSpPr>
          <p:nvPr/>
        </p:nvSpPr>
        <p:spPr>
          <a:xfrm>
            <a:off x="457200" y="274638"/>
            <a:ext cx="8229600" cy="1143000"/>
          </a:xfrm>
          <a:prstGeom prst="rect">
            <a:avLst/>
          </a:prstGeom>
        </p:spPr>
        <p:txBody>
          <a:bodyPr/>
          <a:lstStyle/>
          <a:p>
            <a:pPr algn="ctr" fontAlgn="auto">
              <a:spcAft>
                <a:spcPts val="0"/>
              </a:spcAft>
              <a:defRPr/>
            </a:pPr>
            <a:r>
              <a:rPr lang="en-AU" sz="4400" dirty="0">
                <a:latin typeface="+mj-lt"/>
                <a:ea typeface="+mj-ea"/>
                <a:cs typeface="+mj-cs"/>
              </a:rPr>
              <a:t>pH</a:t>
            </a:r>
          </a:p>
        </p:txBody>
      </p:sp>
      <p:sp>
        <p:nvSpPr>
          <p:cNvPr id="25604" name="TextBox 4"/>
          <p:cNvSpPr txBox="1">
            <a:spLocks noChangeArrowheads="1"/>
          </p:cNvSpPr>
          <p:nvPr/>
        </p:nvSpPr>
        <p:spPr bwMode="auto">
          <a:xfrm>
            <a:off x="6659563" y="2492375"/>
            <a:ext cx="2160587" cy="831850"/>
          </a:xfrm>
          <a:prstGeom prst="rect">
            <a:avLst/>
          </a:prstGeom>
          <a:noFill/>
          <a:ln w="9525">
            <a:noFill/>
            <a:miter lim="800000"/>
            <a:headEnd/>
            <a:tailEnd/>
          </a:ln>
        </p:spPr>
        <p:txBody>
          <a:bodyPr>
            <a:spAutoFit/>
          </a:bodyPr>
          <a:lstStyle/>
          <a:p>
            <a:r>
              <a:rPr lang="en-GB" sz="1200" i="1">
                <a:latin typeface="Calibri" pitchFamily="34" charset="0"/>
              </a:rPr>
              <a:t>The soil in high rainfall</a:t>
            </a:r>
          </a:p>
          <a:p>
            <a:r>
              <a:rPr lang="en-GB" sz="1200" i="1">
                <a:latin typeface="Calibri" pitchFamily="34" charset="0"/>
              </a:rPr>
              <a:t>areas tends to be acidic. Plants like rhododendrons and azaleas </a:t>
            </a:r>
          </a:p>
          <a:p>
            <a:r>
              <a:rPr lang="en-GB" sz="1200" i="1">
                <a:latin typeface="Calibri" pitchFamily="34" charset="0"/>
              </a:rPr>
              <a:t>grow in this type of soil.</a:t>
            </a:r>
            <a:endParaRPr lang="en-AU" sz="1200" i="1">
              <a:latin typeface="Calibri" pitchFamily="34" charset="0"/>
            </a:endParaRPr>
          </a:p>
        </p:txBody>
      </p:sp>
      <p:sp>
        <p:nvSpPr>
          <p:cNvPr id="25605" name="TextBox 7"/>
          <p:cNvSpPr txBox="1">
            <a:spLocks noChangeArrowheads="1"/>
          </p:cNvSpPr>
          <p:nvPr/>
        </p:nvSpPr>
        <p:spPr bwMode="auto">
          <a:xfrm>
            <a:off x="479096" y="3676874"/>
            <a:ext cx="8280400" cy="2586038"/>
          </a:xfrm>
          <a:prstGeom prst="rect">
            <a:avLst/>
          </a:prstGeom>
          <a:noFill/>
          <a:ln w="9525">
            <a:noFill/>
            <a:miter lim="800000"/>
            <a:headEnd/>
            <a:tailEnd/>
          </a:ln>
        </p:spPr>
        <p:txBody>
          <a:bodyPr>
            <a:spAutoFit/>
          </a:bodyPr>
          <a:lstStyle/>
          <a:p>
            <a:r>
              <a:rPr lang="en-GB" dirty="0">
                <a:latin typeface="Calibri" pitchFamily="34" charset="0"/>
              </a:rPr>
              <a:t>We will use a pH probe to measure pH of the stream. The pH of a fresh water stream is usually in the range of 6.5-8.2 though wide variation can occur because of the catchment geology.</a:t>
            </a:r>
          </a:p>
          <a:p>
            <a:r>
              <a:rPr lang="en-GB" dirty="0">
                <a:latin typeface="Calibri" pitchFamily="34" charset="0"/>
              </a:rPr>
              <a:t>Some factors that can affect the pH are:</a:t>
            </a:r>
          </a:p>
          <a:p>
            <a:pPr>
              <a:buFont typeface="Arial" charset="0"/>
              <a:buChar char="•"/>
            </a:pPr>
            <a:r>
              <a:rPr lang="en-GB" dirty="0">
                <a:latin typeface="Calibri" pitchFamily="34" charset="0"/>
              </a:rPr>
              <a:t>Amount of rainfall</a:t>
            </a:r>
          </a:p>
          <a:p>
            <a:pPr>
              <a:buFont typeface="Arial" charset="0"/>
              <a:buChar char="•"/>
            </a:pPr>
            <a:r>
              <a:rPr lang="en-GB" dirty="0">
                <a:latin typeface="Calibri" pitchFamily="34" charset="0"/>
              </a:rPr>
              <a:t>Industrial run-off  .including sewage....</a:t>
            </a:r>
          </a:p>
          <a:p>
            <a:pPr>
              <a:buFont typeface="Arial" charset="0"/>
              <a:buChar char="•"/>
            </a:pPr>
            <a:r>
              <a:rPr lang="en-GB" dirty="0">
                <a:latin typeface="Calibri" pitchFamily="34" charset="0"/>
              </a:rPr>
              <a:t>Nutrient pollution e.g. Fertilisers are high in nutrients such as Nitrogen which can promote algal growth.  Many Australian plants are sensitive to phosphorus. </a:t>
            </a:r>
          </a:p>
          <a:p>
            <a:endParaRPr lang="en-AU" dirty="0">
              <a:latin typeface="Calibri" pitchFamily="34" charset="0"/>
            </a:endParaRPr>
          </a:p>
        </p:txBody>
      </p:sp>
      <p:sp>
        <p:nvSpPr>
          <p:cNvPr id="7" name="Rectangle 6">
            <a:hlinkClick r:id="rId4" action="ppaction://hlinksldjump"/>
          </p:cNvPr>
          <p:cNvSpPr/>
          <p:nvPr/>
        </p:nvSpPr>
        <p:spPr>
          <a:xfrm>
            <a:off x="6875934" y="5936718"/>
            <a:ext cx="194421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Back</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110">
                                            <p:txEl>
                                              <p:pRg st="0" end="0"/>
                                            </p:txEl>
                                          </p:spTgt>
                                        </p:tgtEl>
                                        <p:attrNameLst>
                                          <p:attrName>style.visibility</p:attrName>
                                        </p:attrNameLst>
                                      </p:cBhvr>
                                      <p:to>
                                        <p:strVal val="visible"/>
                                      </p:to>
                                    </p:set>
                                    <p:anim calcmode="lin" valueType="num">
                                      <p:cBhvr additive="base">
                                        <p:cTn id="7" dur="500" fill="hold"/>
                                        <p:tgtEl>
                                          <p:spTgt spid="4711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11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110">
                                            <p:txEl>
                                              <p:pRg st="1" end="1"/>
                                            </p:txEl>
                                          </p:spTgt>
                                        </p:tgtEl>
                                        <p:attrNameLst>
                                          <p:attrName>style.visibility</p:attrName>
                                        </p:attrNameLst>
                                      </p:cBhvr>
                                      <p:to>
                                        <p:strVal val="visible"/>
                                      </p:to>
                                    </p:set>
                                    <p:anim calcmode="lin" valueType="num">
                                      <p:cBhvr additive="base">
                                        <p:cTn id="13" dur="500" fill="hold"/>
                                        <p:tgtEl>
                                          <p:spTgt spid="4711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11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7110">
                                            <p:txEl>
                                              <p:pRg st="2" end="2"/>
                                            </p:txEl>
                                          </p:spTgt>
                                        </p:tgtEl>
                                        <p:attrNameLst>
                                          <p:attrName>style.visibility</p:attrName>
                                        </p:attrNameLst>
                                      </p:cBhvr>
                                      <p:to>
                                        <p:strVal val="visible"/>
                                      </p:to>
                                    </p:set>
                                    <p:anim calcmode="lin" valueType="num">
                                      <p:cBhvr additive="base">
                                        <p:cTn id="19" dur="500" fill="hold"/>
                                        <p:tgtEl>
                                          <p:spTgt spid="47110">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711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nodeType="clickEffect">
                                  <p:stCondLst>
                                    <p:cond delay="0"/>
                                  </p:stCondLst>
                                  <p:childTnLst>
                                    <p:set>
                                      <p:cBhvr>
                                        <p:cTn id="24" dur="1" fill="hold">
                                          <p:stCondLst>
                                            <p:cond delay="0"/>
                                          </p:stCondLst>
                                        </p:cTn>
                                        <p:tgtEl>
                                          <p:spTgt spid="47111"/>
                                        </p:tgtEl>
                                        <p:attrNameLst>
                                          <p:attrName>style.visibility</p:attrName>
                                        </p:attrNameLst>
                                      </p:cBhvr>
                                      <p:to>
                                        <p:strVal val="visible"/>
                                      </p:to>
                                    </p:set>
                                    <p:anim calcmode="lin" valueType="num">
                                      <p:cBhvr>
                                        <p:cTn id="25" dur="1000" fill="hold"/>
                                        <p:tgtEl>
                                          <p:spTgt spid="47111"/>
                                        </p:tgtEl>
                                        <p:attrNameLst>
                                          <p:attrName>ppt_w</p:attrName>
                                        </p:attrNameLst>
                                      </p:cBhvr>
                                      <p:tavLst>
                                        <p:tav tm="0">
                                          <p:val>
                                            <p:fltVal val="0"/>
                                          </p:val>
                                        </p:tav>
                                        <p:tav tm="100000">
                                          <p:val>
                                            <p:strVal val="#ppt_w"/>
                                          </p:val>
                                        </p:tav>
                                      </p:tavLst>
                                    </p:anim>
                                    <p:anim calcmode="lin" valueType="num">
                                      <p:cBhvr>
                                        <p:cTn id="26" dur="1000" fill="hold"/>
                                        <p:tgtEl>
                                          <p:spTgt spid="47111"/>
                                        </p:tgtEl>
                                        <p:attrNameLst>
                                          <p:attrName>ppt_h</p:attrName>
                                        </p:attrNameLst>
                                      </p:cBhvr>
                                      <p:tavLst>
                                        <p:tav tm="0">
                                          <p:val>
                                            <p:fltVal val="0"/>
                                          </p:val>
                                        </p:tav>
                                        <p:tav tm="100000">
                                          <p:val>
                                            <p:strVal val="#ppt_h"/>
                                          </p:val>
                                        </p:tav>
                                      </p:tavLst>
                                    </p:anim>
                                    <p:anim calcmode="lin" valueType="num">
                                      <p:cBhvr>
                                        <p:cTn id="27" dur="1000" fill="hold"/>
                                        <p:tgtEl>
                                          <p:spTgt spid="47111"/>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471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0"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6" name="Text Box 6"/>
          <p:cNvSpPr txBox="1">
            <a:spLocks noChangeArrowheads="1"/>
          </p:cNvSpPr>
          <p:nvPr/>
        </p:nvSpPr>
        <p:spPr bwMode="auto">
          <a:xfrm>
            <a:off x="785813" y="1357313"/>
            <a:ext cx="5965825" cy="461962"/>
          </a:xfrm>
          <a:prstGeom prst="rect">
            <a:avLst/>
          </a:prstGeom>
          <a:noFill/>
          <a:ln w="9525">
            <a:noFill/>
            <a:miter lim="800000"/>
            <a:headEnd/>
            <a:tailEnd/>
          </a:ln>
        </p:spPr>
        <p:txBody>
          <a:bodyPr wrap="none">
            <a:spAutoFit/>
          </a:bodyPr>
          <a:lstStyle/>
          <a:p>
            <a:r>
              <a:rPr lang="en-GB" sz="2400">
                <a:latin typeface="Calibri" pitchFamily="34" charset="0"/>
              </a:rPr>
              <a:t>This is the amount of light in the environment.</a:t>
            </a:r>
          </a:p>
        </p:txBody>
      </p:sp>
      <p:pic>
        <p:nvPicPr>
          <p:cNvPr id="40967" name="Picture 7"/>
          <p:cNvPicPr>
            <a:picLocks noChangeAspect="1" noChangeArrowheads="1"/>
          </p:cNvPicPr>
          <p:nvPr/>
        </p:nvPicPr>
        <p:blipFill>
          <a:blip r:embed="rId3" cstate="print"/>
          <a:srcRect/>
          <a:stretch>
            <a:fillRect/>
          </a:stretch>
        </p:blipFill>
        <p:spPr bwMode="auto">
          <a:xfrm>
            <a:off x="4429125" y="2428875"/>
            <a:ext cx="3048000" cy="3048000"/>
          </a:xfrm>
          <a:prstGeom prst="rect">
            <a:avLst/>
          </a:prstGeom>
          <a:noFill/>
          <a:ln w="9525">
            <a:noFill/>
            <a:miter lim="800000"/>
            <a:headEnd/>
            <a:tailEnd/>
          </a:ln>
        </p:spPr>
      </p:pic>
      <p:sp>
        <p:nvSpPr>
          <p:cNvPr id="40968" name="Text Box 8"/>
          <p:cNvSpPr txBox="1">
            <a:spLocks noChangeArrowheads="1"/>
          </p:cNvSpPr>
          <p:nvPr/>
        </p:nvSpPr>
        <p:spPr bwMode="auto">
          <a:xfrm>
            <a:off x="642938" y="2714625"/>
            <a:ext cx="3370262" cy="1200150"/>
          </a:xfrm>
          <a:prstGeom prst="rect">
            <a:avLst/>
          </a:prstGeom>
          <a:noFill/>
          <a:ln w="9525">
            <a:noFill/>
            <a:miter lim="800000"/>
            <a:headEnd/>
            <a:tailEnd/>
          </a:ln>
        </p:spPr>
        <p:txBody>
          <a:bodyPr wrap="none">
            <a:spAutoFit/>
          </a:bodyPr>
          <a:lstStyle/>
          <a:p>
            <a:r>
              <a:rPr lang="en-GB" sz="2400">
                <a:latin typeface="Calibri" pitchFamily="34" charset="0"/>
              </a:rPr>
              <a:t>It is measured with a </a:t>
            </a:r>
          </a:p>
          <a:p>
            <a:r>
              <a:rPr lang="en-GB" sz="2400">
                <a:latin typeface="Calibri" pitchFamily="34" charset="0"/>
              </a:rPr>
              <a:t>light meter similar to that</a:t>
            </a:r>
          </a:p>
          <a:p>
            <a:r>
              <a:rPr lang="en-GB" sz="2400">
                <a:latin typeface="Calibri" pitchFamily="34" charset="0"/>
              </a:rPr>
              <a:t>used with a camera.</a:t>
            </a:r>
          </a:p>
        </p:txBody>
      </p:sp>
      <p:sp>
        <p:nvSpPr>
          <p:cNvPr id="7" name="Title 1"/>
          <p:cNvSpPr txBox="1">
            <a:spLocks/>
          </p:cNvSpPr>
          <p:nvPr/>
        </p:nvSpPr>
        <p:spPr>
          <a:xfrm>
            <a:off x="457200" y="274638"/>
            <a:ext cx="8229600" cy="1143000"/>
          </a:xfrm>
          <a:prstGeom prst="rect">
            <a:avLst/>
          </a:prstGeom>
        </p:spPr>
        <p:txBody>
          <a:bodyPr/>
          <a:lstStyle/>
          <a:p>
            <a:pPr algn="ctr" fontAlgn="auto">
              <a:spcAft>
                <a:spcPts val="0"/>
              </a:spcAft>
              <a:defRPr/>
            </a:pPr>
            <a:r>
              <a:rPr lang="en-AU" sz="4400" dirty="0">
                <a:latin typeface="+mj-lt"/>
                <a:ea typeface="+mj-ea"/>
                <a:cs typeface="+mj-cs"/>
              </a:rPr>
              <a:t>Light Intensity</a:t>
            </a:r>
          </a:p>
        </p:txBody>
      </p:sp>
      <p:sp>
        <p:nvSpPr>
          <p:cNvPr id="6" name="Rectangle 5">
            <a:hlinkClick r:id="rId4" action="ppaction://hlinksldjump"/>
          </p:cNvPr>
          <p:cNvSpPr/>
          <p:nvPr/>
        </p:nvSpPr>
        <p:spPr>
          <a:xfrm>
            <a:off x="7020272" y="5733256"/>
            <a:ext cx="194421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Back</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6"/>
                                        </p:tgtEl>
                                        <p:attrNameLst>
                                          <p:attrName>style.visibility</p:attrName>
                                        </p:attrNameLst>
                                      </p:cBhvr>
                                      <p:to>
                                        <p:strVal val="visible"/>
                                      </p:to>
                                    </p:set>
                                    <p:anim calcmode="lin" valueType="num">
                                      <p:cBhvr additive="base">
                                        <p:cTn id="7" dur="500" fill="hold"/>
                                        <p:tgtEl>
                                          <p:spTgt spid="40966"/>
                                        </p:tgtEl>
                                        <p:attrNameLst>
                                          <p:attrName>ppt_x</p:attrName>
                                        </p:attrNameLst>
                                      </p:cBhvr>
                                      <p:tavLst>
                                        <p:tav tm="0">
                                          <p:val>
                                            <p:strVal val="0-#ppt_w/2"/>
                                          </p:val>
                                        </p:tav>
                                        <p:tav tm="100000">
                                          <p:val>
                                            <p:strVal val="#ppt_x"/>
                                          </p:val>
                                        </p:tav>
                                      </p:tavLst>
                                    </p:anim>
                                    <p:anim calcmode="lin" valueType="num">
                                      <p:cBhvr additive="base">
                                        <p:cTn id="8" dur="500" fill="hold"/>
                                        <p:tgtEl>
                                          <p:spTgt spid="409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8"/>
                                        </p:tgtEl>
                                        <p:attrNameLst>
                                          <p:attrName>style.visibility</p:attrName>
                                        </p:attrNameLst>
                                      </p:cBhvr>
                                      <p:to>
                                        <p:strVal val="visible"/>
                                      </p:to>
                                    </p:set>
                                    <p:anim calcmode="lin" valueType="num">
                                      <p:cBhvr additive="base">
                                        <p:cTn id="13" dur="500" fill="hold"/>
                                        <p:tgtEl>
                                          <p:spTgt spid="40968"/>
                                        </p:tgtEl>
                                        <p:attrNameLst>
                                          <p:attrName>ppt_x</p:attrName>
                                        </p:attrNameLst>
                                      </p:cBhvr>
                                      <p:tavLst>
                                        <p:tav tm="0">
                                          <p:val>
                                            <p:strVal val="0-#ppt_w/2"/>
                                          </p:val>
                                        </p:tav>
                                        <p:tav tm="100000">
                                          <p:val>
                                            <p:strVal val="#ppt_x"/>
                                          </p:val>
                                        </p:tav>
                                      </p:tavLst>
                                    </p:anim>
                                    <p:anim calcmode="lin" valueType="num">
                                      <p:cBhvr additive="base">
                                        <p:cTn id="14" dur="500" fill="hold"/>
                                        <p:tgtEl>
                                          <p:spTgt spid="4096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40967"/>
                                        </p:tgtEl>
                                        <p:attrNameLst>
                                          <p:attrName>style.visibility</p:attrName>
                                        </p:attrNameLst>
                                      </p:cBhvr>
                                      <p:to>
                                        <p:strVal val="visible"/>
                                      </p:to>
                                    </p:set>
                                    <p:anim calcmode="lin" valueType="num">
                                      <p:cBhvr additive="base">
                                        <p:cTn id="19" dur="500" fill="hold"/>
                                        <p:tgtEl>
                                          <p:spTgt spid="40967"/>
                                        </p:tgtEl>
                                        <p:attrNameLst>
                                          <p:attrName>ppt_x</p:attrName>
                                        </p:attrNameLst>
                                      </p:cBhvr>
                                      <p:tavLst>
                                        <p:tav tm="0">
                                          <p:val>
                                            <p:strVal val="1+#ppt_w/2"/>
                                          </p:val>
                                        </p:tav>
                                        <p:tav tm="100000">
                                          <p:val>
                                            <p:strVal val="#ppt_x"/>
                                          </p:val>
                                        </p:tav>
                                      </p:tavLst>
                                    </p:anim>
                                    <p:anim calcmode="lin" valueType="num">
                                      <p:cBhvr additive="base">
                                        <p:cTn id="20" dur="500" fill="hold"/>
                                        <p:tgtEl>
                                          <p:spTgt spid="409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6" grpId="0" autoUpdateAnimBg="0"/>
      <p:bldP spid="4096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Learning Intentions</a:t>
            </a:r>
            <a:endParaRPr lang="en-AU" dirty="0"/>
          </a:p>
        </p:txBody>
      </p:sp>
      <p:sp>
        <p:nvSpPr>
          <p:cNvPr id="3" name="Content Placeholder 2"/>
          <p:cNvSpPr>
            <a:spLocks noGrp="1"/>
          </p:cNvSpPr>
          <p:nvPr>
            <p:ph idx="1"/>
          </p:nvPr>
        </p:nvSpPr>
        <p:spPr>
          <a:xfrm>
            <a:off x="611560" y="1556792"/>
            <a:ext cx="8229600" cy="4209331"/>
          </a:xfrm>
        </p:spPr>
        <p:txBody>
          <a:bodyPr/>
          <a:lstStyle/>
          <a:p>
            <a:r>
              <a:rPr lang="en-AU" sz="2000" dirty="0" smtClean="0"/>
              <a:t>Components of </a:t>
            </a:r>
            <a:r>
              <a:rPr lang="en-AU" sz="2000" dirty="0" err="1" smtClean="0"/>
              <a:t>ecosystems:communities</a:t>
            </a:r>
            <a:r>
              <a:rPr lang="en-AU" sz="2000" dirty="0" smtClean="0"/>
              <a:t> of living organisms, ecological groupings; ecological niche</a:t>
            </a:r>
          </a:p>
          <a:p>
            <a:pPr lvl="1"/>
            <a:r>
              <a:rPr lang="en-AU" sz="2000" dirty="0" smtClean="0"/>
              <a:t>Define appropriate related terms </a:t>
            </a:r>
          </a:p>
          <a:p>
            <a:pPr lvl="1"/>
            <a:r>
              <a:rPr lang="en-AU" sz="2000" dirty="0" smtClean="0"/>
              <a:t>Examples of different ecosystems</a:t>
            </a:r>
          </a:p>
          <a:p>
            <a:pPr lvl="1"/>
            <a:r>
              <a:rPr lang="en-AU" sz="2000" dirty="0" smtClean="0"/>
              <a:t>Identify the </a:t>
            </a:r>
            <a:r>
              <a:rPr lang="en-AU" sz="2000" dirty="0" err="1" smtClean="0"/>
              <a:t>abiotic</a:t>
            </a:r>
            <a:r>
              <a:rPr lang="en-AU" sz="2000" dirty="0" smtClean="0"/>
              <a:t> and biotic factors associated with different ecosystems</a:t>
            </a:r>
          </a:p>
          <a:p>
            <a:pPr lvl="1"/>
            <a:endParaRPr lang="en-AU" sz="2000" dirty="0" smtClean="0"/>
          </a:p>
          <a:p>
            <a:r>
              <a:rPr lang="en-AU" sz="2000" dirty="0" smtClean="0"/>
              <a:t>Background reading Heinemann Chapter 19</a:t>
            </a:r>
            <a:r>
              <a:rPr lang="fr-CA" sz="2000" dirty="0" smtClean="0"/>
              <a:t>, Pages 363-381</a:t>
            </a:r>
            <a:endParaRPr lang="en-AU" sz="2000" dirty="0" smtClean="0"/>
          </a:p>
          <a:p>
            <a:r>
              <a:rPr lang="fr-CA" sz="2000" dirty="0" smtClean="0"/>
              <a:t>Questions 1, 4. Page 369</a:t>
            </a:r>
            <a:endParaRPr lang="en-AU" sz="2000" dirty="0" smtClean="0"/>
          </a:p>
          <a:p>
            <a:r>
              <a:rPr lang="fr-CA" sz="2000" dirty="0" smtClean="0"/>
              <a:t>Questions 5-7. Page 375</a:t>
            </a:r>
            <a:endParaRPr lang="en-AU" sz="2000" dirty="0" smtClean="0"/>
          </a:p>
          <a:p>
            <a:r>
              <a:rPr lang="fr-CA" sz="2000" dirty="0" smtClean="0"/>
              <a:t>Question 9-12 Page 379</a:t>
            </a:r>
            <a:endParaRPr lang="en-AU" sz="2000" dirty="0" smtClean="0"/>
          </a:p>
          <a:p>
            <a:r>
              <a:rPr lang="fr-CA" sz="2000" dirty="0" smtClean="0"/>
              <a:t>Questions 14-15. Page 381</a:t>
            </a:r>
            <a:endParaRPr lang="en-AU" sz="2000" dirty="0" smtClean="0"/>
          </a:p>
          <a:p>
            <a:pPr lvl="1"/>
            <a:endParaRPr lang="en-AU" dirty="0" smtClean="0"/>
          </a:p>
          <a:p>
            <a:pPr lvl="1"/>
            <a:endParaRPr lang="en-AU" dirty="0" smtClean="0"/>
          </a:p>
          <a:p>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Text Box 6"/>
          <p:cNvSpPr txBox="1">
            <a:spLocks noChangeArrowheads="1"/>
          </p:cNvSpPr>
          <p:nvPr/>
        </p:nvSpPr>
        <p:spPr bwMode="auto">
          <a:xfrm>
            <a:off x="539750" y="1484313"/>
            <a:ext cx="7272338" cy="1939925"/>
          </a:xfrm>
          <a:prstGeom prst="rect">
            <a:avLst/>
          </a:prstGeom>
          <a:noFill/>
          <a:ln w="9525">
            <a:noFill/>
            <a:miter lim="800000"/>
            <a:headEnd/>
            <a:tailEnd/>
          </a:ln>
        </p:spPr>
        <p:txBody>
          <a:bodyPr>
            <a:spAutoFit/>
          </a:bodyPr>
          <a:lstStyle/>
          <a:p>
            <a:r>
              <a:rPr lang="en-GB" sz="2400">
                <a:latin typeface="Calibri" pitchFamily="34" charset="0"/>
              </a:rPr>
              <a:t>Turbidity is the cloudiness of water and is the result of suspended materials in it. Suspended material decreases the ability of light to pass through and can therefore limit plant growth and fish and invertebrate food sources.</a:t>
            </a:r>
          </a:p>
          <a:p>
            <a:r>
              <a:rPr lang="en-GB" sz="2400">
                <a:latin typeface="Calibri" pitchFamily="34" charset="0"/>
              </a:rPr>
              <a:t>We have a probe that can measure turbidity of water</a:t>
            </a:r>
          </a:p>
        </p:txBody>
      </p:sp>
      <p:sp>
        <p:nvSpPr>
          <p:cNvPr id="46088" name="Text Box 8"/>
          <p:cNvSpPr txBox="1">
            <a:spLocks noChangeArrowheads="1"/>
          </p:cNvSpPr>
          <p:nvPr/>
        </p:nvSpPr>
        <p:spPr bwMode="auto">
          <a:xfrm>
            <a:off x="468313" y="3644900"/>
            <a:ext cx="8166100" cy="3046413"/>
          </a:xfrm>
          <a:prstGeom prst="rect">
            <a:avLst/>
          </a:prstGeom>
          <a:noFill/>
          <a:ln w="9525">
            <a:noFill/>
            <a:miter lim="800000"/>
            <a:headEnd/>
            <a:tailEnd/>
          </a:ln>
        </p:spPr>
        <p:txBody>
          <a:bodyPr wrap="none">
            <a:spAutoFit/>
          </a:bodyPr>
          <a:lstStyle/>
          <a:p>
            <a:r>
              <a:rPr lang="en-GB" sz="2400" i="1">
                <a:latin typeface="Calibri" pitchFamily="34" charset="0"/>
              </a:rPr>
              <a:t>High levels of turbidity can:</a:t>
            </a:r>
          </a:p>
          <a:p>
            <a:pPr>
              <a:buFont typeface="Arial" charset="0"/>
              <a:buChar char="•"/>
            </a:pPr>
            <a:r>
              <a:rPr lang="en-GB" sz="2400">
                <a:latin typeface="Calibri" pitchFamily="34" charset="0"/>
              </a:rPr>
              <a:t>Decrease the diversity of aquatic organisms. Where less light </a:t>
            </a:r>
          </a:p>
          <a:p>
            <a:r>
              <a:rPr lang="en-GB" sz="2400">
                <a:latin typeface="Calibri" pitchFamily="34" charset="0"/>
              </a:rPr>
              <a:t>penetrates the water, less photosynthesis occurs which reduces </a:t>
            </a:r>
          </a:p>
          <a:p>
            <a:r>
              <a:rPr lang="en-GB" sz="2400">
                <a:latin typeface="Calibri" pitchFamily="34" charset="0"/>
              </a:rPr>
              <a:t>the level of oxygen in the water.</a:t>
            </a:r>
          </a:p>
          <a:p>
            <a:pPr>
              <a:buFont typeface="Arial" charset="0"/>
              <a:buChar char="•"/>
            </a:pPr>
            <a:r>
              <a:rPr lang="en-GB" sz="2400">
                <a:latin typeface="Calibri" pitchFamily="34" charset="0"/>
              </a:rPr>
              <a:t>The water becomes warmer because any suspended particles </a:t>
            </a:r>
          </a:p>
          <a:p>
            <a:r>
              <a:rPr lang="en-GB" sz="2400">
                <a:latin typeface="Calibri" pitchFamily="34" charset="0"/>
              </a:rPr>
              <a:t>absorb heat from the sun. This also decreases the amount of </a:t>
            </a:r>
          </a:p>
          <a:p>
            <a:r>
              <a:rPr lang="en-GB" sz="2400">
                <a:latin typeface="Calibri" pitchFamily="34" charset="0"/>
              </a:rPr>
              <a:t>oxygen dissolved in the water.</a:t>
            </a:r>
          </a:p>
          <a:p>
            <a:endParaRPr lang="en-GB" sz="2400">
              <a:latin typeface="Calibri" pitchFamily="34" charset="0"/>
            </a:endParaRPr>
          </a:p>
        </p:txBody>
      </p:sp>
      <p:sp>
        <p:nvSpPr>
          <p:cNvPr id="6" name="Title 1"/>
          <p:cNvSpPr txBox="1">
            <a:spLocks/>
          </p:cNvSpPr>
          <p:nvPr/>
        </p:nvSpPr>
        <p:spPr>
          <a:xfrm>
            <a:off x="285750" y="571500"/>
            <a:ext cx="8229600" cy="1143000"/>
          </a:xfrm>
          <a:prstGeom prst="rect">
            <a:avLst/>
          </a:prstGeom>
        </p:spPr>
        <p:txBody>
          <a:bodyPr/>
          <a:lstStyle/>
          <a:p>
            <a:pPr algn="ctr" fontAlgn="auto">
              <a:spcAft>
                <a:spcPts val="0"/>
              </a:spcAft>
              <a:defRPr/>
            </a:pPr>
            <a:r>
              <a:rPr lang="en-AU" sz="4400" dirty="0">
                <a:latin typeface="+mj-lt"/>
                <a:ea typeface="+mj-ea"/>
                <a:cs typeface="+mj-cs"/>
              </a:rPr>
              <a:t>Water turbidity</a:t>
            </a:r>
          </a:p>
        </p:txBody>
      </p:sp>
      <p:sp>
        <p:nvSpPr>
          <p:cNvPr id="5" name="Rectangle 4">
            <a:hlinkClick r:id="rId3" action="ppaction://hlinksldjump"/>
          </p:cNvPr>
          <p:cNvSpPr/>
          <p:nvPr/>
        </p:nvSpPr>
        <p:spPr>
          <a:xfrm>
            <a:off x="7020272" y="5917914"/>
            <a:ext cx="194421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Back</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6">
                                            <p:txEl>
                                              <p:pRg st="0" end="0"/>
                                            </p:txEl>
                                          </p:spTgt>
                                        </p:tgtEl>
                                        <p:attrNameLst>
                                          <p:attrName>style.visibility</p:attrName>
                                        </p:attrNameLst>
                                      </p:cBhvr>
                                      <p:to>
                                        <p:strVal val="visible"/>
                                      </p:to>
                                    </p:set>
                                    <p:anim calcmode="lin" valueType="num">
                                      <p:cBhvr additive="base">
                                        <p:cTn id="7" dur="500" fill="hold"/>
                                        <p:tgtEl>
                                          <p:spTgt spid="4608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6">
                                            <p:txEl>
                                              <p:pRg st="1" end="1"/>
                                            </p:txEl>
                                          </p:spTgt>
                                        </p:tgtEl>
                                        <p:attrNameLst>
                                          <p:attrName>style.visibility</p:attrName>
                                        </p:attrNameLst>
                                      </p:cBhvr>
                                      <p:to>
                                        <p:strVal val="visible"/>
                                      </p:to>
                                    </p:set>
                                    <p:anim calcmode="lin" valueType="num">
                                      <p:cBhvr additive="base">
                                        <p:cTn id="13" dur="500" fill="hold"/>
                                        <p:tgtEl>
                                          <p:spTgt spid="4608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0" end="0"/>
                                            </p:txEl>
                                          </p:spTgt>
                                        </p:tgtEl>
                                        <p:attrNameLst>
                                          <p:attrName>style.visibility</p:attrName>
                                        </p:attrNameLst>
                                      </p:cBhvr>
                                      <p:to>
                                        <p:strVal val="visible"/>
                                      </p:to>
                                    </p:set>
                                    <p:anim calcmode="lin" valueType="num">
                                      <p:cBhvr additive="base">
                                        <p:cTn id="19"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1" end="1"/>
                                            </p:txEl>
                                          </p:spTgt>
                                        </p:tgtEl>
                                        <p:attrNameLst>
                                          <p:attrName>style.visibility</p:attrName>
                                        </p:attrNameLst>
                                      </p:cBhvr>
                                      <p:to>
                                        <p:strVal val="visible"/>
                                      </p:to>
                                    </p:set>
                                    <p:anim calcmode="lin" valueType="num">
                                      <p:cBhvr additive="base">
                                        <p:cTn id="25"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088">
                                            <p:txEl>
                                              <p:pRg st="2" end="2"/>
                                            </p:txEl>
                                          </p:spTgt>
                                        </p:tgtEl>
                                        <p:attrNameLst>
                                          <p:attrName>style.visibility</p:attrName>
                                        </p:attrNameLst>
                                      </p:cBhvr>
                                      <p:to>
                                        <p:strVal val="visible"/>
                                      </p:to>
                                    </p:set>
                                    <p:anim calcmode="lin" valueType="num">
                                      <p:cBhvr additive="base">
                                        <p:cTn id="31" dur="500" fill="hold"/>
                                        <p:tgtEl>
                                          <p:spTgt spid="46088">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608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088">
                                            <p:txEl>
                                              <p:pRg st="3" end="3"/>
                                            </p:txEl>
                                          </p:spTgt>
                                        </p:tgtEl>
                                        <p:attrNameLst>
                                          <p:attrName>style.visibility</p:attrName>
                                        </p:attrNameLst>
                                      </p:cBhvr>
                                      <p:to>
                                        <p:strVal val="visible"/>
                                      </p:to>
                                    </p:set>
                                    <p:anim calcmode="lin" valueType="num">
                                      <p:cBhvr additive="base">
                                        <p:cTn id="37" dur="500" fill="hold"/>
                                        <p:tgtEl>
                                          <p:spTgt spid="46088">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608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6088">
                                            <p:txEl>
                                              <p:pRg st="4" end="4"/>
                                            </p:txEl>
                                          </p:spTgt>
                                        </p:tgtEl>
                                        <p:attrNameLst>
                                          <p:attrName>style.visibility</p:attrName>
                                        </p:attrNameLst>
                                      </p:cBhvr>
                                      <p:to>
                                        <p:strVal val="visible"/>
                                      </p:to>
                                    </p:set>
                                    <p:anim calcmode="lin" valueType="num">
                                      <p:cBhvr additive="base">
                                        <p:cTn id="43" dur="500" fill="hold"/>
                                        <p:tgtEl>
                                          <p:spTgt spid="46088">
                                            <p:txEl>
                                              <p:pRg st="4" end="4"/>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608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6088">
                                            <p:txEl>
                                              <p:pRg st="5" end="5"/>
                                            </p:txEl>
                                          </p:spTgt>
                                        </p:tgtEl>
                                        <p:attrNameLst>
                                          <p:attrName>style.visibility</p:attrName>
                                        </p:attrNameLst>
                                      </p:cBhvr>
                                      <p:to>
                                        <p:strVal val="visible"/>
                                      </p:to>
                                    </p:set>
                                    <p:anim calcmode="lin" valueType="num">
                                      <p:cBhvr additive="base">
                                        <p:cTn id="49" dur="500" fill="hold"/>
                                        <p:tgtEl>
                                          <p:spTgt spid="46088">
                                            <p:txEl>
                                              <p:pRg st="5" end="5"/>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608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6088">
                                            <p:txEl>
                                              <p:pRg st="6" end="6"/>
                                            </p:txEl>
                                          </p:spTgt>
                                        </p:tgtEl>
                                        <p:attrNameLst>
                                          <p:attrName>style.visibility</p:attrName>
                                        </p:attrNameLst>
                                      </p:cBhvr>
                                      <p:to>
                                        <p:strVal val="visible"/>
                                      </p:to>
                                    </p:set>
                                    <p:anim calcmode="lin" valueType="num">
                                      <p:cBhvr additive="base">
                                        <p:cTn id="55" dur="500" fill="hold"/>
                                        <p:tgtEl>
                                          <p:spTgt spid="46088">
                                            <p:txEl>
                                              <p:pRg st="6" end="6"/>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6088">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build="p" autoUpdateAnimBg="0"/>
      <p:bldP spid="46088"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Text Box 6"/>
          <p:cNvSpPr txBox="1">
            <a:spLocks noChangeArrowheads="1"/>
          </p:cNvSpPr>
          <p:nvPr/>
        </p:nvSpPr>
        <p:spPr bwMode="auto">
          <a:xfrm>
            <a:off x="785813" y="1928813"/>
            <a:ext cx="7272337" cy="1200150"/>
          </a:xfrm>
          <a:prstGeom prst="rect">
            <a:avLst/>
          </a:prstGeom>
          <a:noFill/>
          <a:ln w="9525">
            <a:noFill/>
            <a:miter lim="800000"/>
            <a:headEnd/>
            <a:tailEnd/>
          </a:ln>
        </p:spPr>
        <p:txBody>
          <a:bodyPr>
            <a:spAutoFit/>
          </a:bodyPr>
          <a:lstStyle/>
          <a:p>
            <a:r>
              <a:rPr lang="en-GB" sz="2400">
                <a:latin typeface="Calibri" pitchFamily="34" charset="0"/>
              </a:rPr>
              <a:t>This tells us the flow rate of moving water. We can </a:t>
            </a:r>
          </a:p>
          <a:p>
            <a:r>
              <a:rPr lang="en-GB" sz="2400">
                <a:latin typeface="Calibri" pitchFamily="34" charset="0"/>
              </a:rPr>
              <a:t>measure this by using a cork and seeing how fast it flows in a stream.</a:t>
            </a:r>
          </a:p>
        </p:txBody>
      </p:sp>
      <p:sp>
        <p:nvSpPr>
          <p:cNvPr id="46088" name="Text Box 8"/>
          <p:cNvSpPr txBox="1">
            <a:spLocks noChangeArrowheads="1"/>
          </p:cNvSpPr>
          <p:nvPr/>
        </p:nvSpPr>
        <p:spPr bwMode="auto">
          <a:xfrm>
            <a:off x="642938" y="3929063"/>
            <a:ext cx="7261225" cy="830262"/>
          </a:xfrm>
          <a:prstGeom prst="rect">
            <a:avLst/>
          </a:prstGeom>
          <a:noFill/>
          <a:ln w="9525">
            <a:noFill/>
            <a:miter lim="800000"/>
            <a:headEnd/>
            <a:tailEnd/>
          </a:ln>
        </p:spPr>
        <p:txBody>
          <a:bodyPr wrap="none">
            <a:spAutoFit/>
          </a:bodyPr>
          <a:lstStyle/>
          <a:p>
            <a:r>
              <a:rPr lang="en-GB" sz="2400">
                <a:latin typeface="Calibri" pitchFamily="34" charset="0"/>
              </a:rPr>
              <a:t>These animals have streamlined bodies to cope with the </a:t>
            </a:r>
          </a:p>
          <a:p>
            <a:r>
              <a:rPr lang="en-GB" sz="2400">
                <a:latin typeface="Calibri" pitchFamily="34" charset="0"/>
              </a:rPr>
              <a:t>fast moving streams. They are shown on the next slide. </a:t>
            </a:r>
          </a:p>
        </p:txBody>
      </p:sp>
      <p:sp>
        <p:nvSpPr>
          <p:cNvPr id="6" name="Title 1"/>
          <p:cNvSpPr txBox="1">
            <a:spLocks/>
          </p:cNvSpPr>
          <p:nvPr/>
        </p:nvSpPr>
        <p:spPr>
          <a:xfrm>
            <a:off x="285750" y="571500"/>
            <a:ext cx="8229600" cy="1143000"/>
          </a:xfrm>
          <a:prstGeom prst="rect">
            <a:avLst/>
          </a:prstGeom>
        </p:spPr>
        <p:txBody>
          <a:bodyPr/>
          <a:lstStyle/>
          <a:p>
            <a:pPr algn="ctr" fontAlgn="auto">
              <a:spcAft>
                <a:spcPts val="0"/>
              </a:spcAft>
              <a:defRPr/>
            </a:pPr>
            <a:r>
              <a:rPr lang="en-AU" sz="4400" dirty="0">
                <a:latin typeface="+mj-lt"/>
                <a:ea typeface="+mj-ea"/>
                <a:cs typeface="+mj-cs"/>
              </a:rPr>
              <a:t>Water Flow Rate</a:t>
            </a:r>
          </a:p>
        </p:txBody>
      </p:sp>
      <p:sp>
        <p:nvSpPr>
          <p:cNvPr id="5" name="Rectangle 4">
            <a:hlinkClick r:id="rId3" action="ppaction://hlinksldjump"/>
          </p:cNvPr>
          <p:cNvSpPr/>
          <p:nvPr/>
        </p:nvSpPr>
        <p:spPr>
          <a:xfrm>
            <a:off x="7020272" y="5733256"/>
            <a:ext cx="194421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Back</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6">
                                            <p:txEl>
                                              <p:pRg st="0" end="0"/>
                                            </p:txEl>
                                          </p:spTgt>
                                        </p:tgtEl>
                                        <p:attrNameLst>
                                          <p:attrName>style.visibility</p:attrName>
                                        </p:attrNameLst>
                                      </p:cBhvr>
                                      <p:to>
                                        <p:strVal val="visible"/>
                                      </p:to>
                                    </p:set>
                                    <p:anim calcmode="lin" valueType="num">
                                      <p:cBhvr additive="base">
                                        <p:cTn id="7" dur="500" fill="hold"/>
                                        <p:tgtEl>
                                          <p:spTgt spid="4608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6">
                                            <p:txEl>
                                              <p:pRg st="1" end="1"/>
                                            </p:txEl>
                                          </p:spTgt>
                                        </p:tgtEl>
                                        <p:attrNameLst>
                                          <p:attrName>style.visibility</p:attrName>
                                        </p:attrNameLst>
                                      </p:cBhvr>
                                      <p:to>
                                        <p:strVal val="visible"/>
                                      </p:to>
                                    </p:set>
                                    <p:anim calcmode="lin" valueType="num">
                                      <p:cBhvr additive="base">
                                        <p:cTn id="13" dur="500" fill="hold"/>
                                        <p:tgtEl>
                                          <p:spTgt spid="4608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0" end="0"/>
                                            </p:txEl>
                                          </p:spTgt>
                                        </p:tgtEl>
                                        <p:attrNameLst>
                                          <p:attrName>style.visibility</p:attrName>
                                        </p:attrNameLst>
                                      </p:cBhvr>
                                      <p:to>
                                        <p:strVal val="visible"/>
                                      </p:to>
                                    </p:set>
                                    <p:anim calcmode="lin" valueType="num">
                                      <p:cBhvr additive="base">
                                        <p:cTn id="19"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1" end="1"/>
                                            </p:txEl>
                                          </p:spTgt>
                                        </p:tgtEl>
                                        <p:attrNameLst>
                                          <p:attrName>style.visibility</p:attrName>
                                        </p:attrNameLst>
                                      </p:cBhvr>
                                      <p:to>
                                        <p:strVal val="visible"/>
                                      </p:to>
                                    </p:set>
                                    <p:anim calcmode="lin" valueType="num">
                                      <p:cBhvr additive="base">
                                        <p:cTn id="25"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build="p" autoUpdateAnimBg="0"/>
      <p:bldP spid="46088"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Text Box 6"/>
          <p:cNvSpPr txBox="1">
            <a:spLocks noChangeArrowheads="1"/>
          </p:cNvSpPr>
          <p:nvPr/>
        </p:nvSpPr>
        <p:spPr bwMode="auto">
          <a:xfrm>
            <a:off x="785813" y="1928813"/>
            <a:ext cx="7272337" cy="2308225"/>
          </a:xfrm>
          <a:prstGeom prst="rect">
            <a:avLst/>
          </a:prstGeom>
          <a:noFill/>
          <a:ln w="9525">
            <a:noFill/>
            <a:miter lim="800000"/>
            <a:headEnd/>
            <a:tailEnd/>
          </a:ln>
        </p:spPr>
        <p:txBody>
          <a:bodyPr>
            <a:spAutoFit/>
          </a:bodyPr>
          <a:lstStyle/>
          <a:p>
            <a:r>
              <a:rPr lang="en-GB" sz="2400">
                <a:latin typeface="Calibri" pitchFamily="34" charset="0"/>
              </a:rPr>
              <a:t>Oxygen dissolved in water is vital to the existence of most aquatic organisms. Oxygen is a key component in cellular respiration for both aquatic and terrestrial life. The concentration of dissolved oxygen (DO) in an aquatic environment is an important indicator of the environment’s water quality. </a:t>
            </a:r>
          </a:p>
        </p:txBody>
      </p:sp>
      <p:sp>
        <p:nvSpPr>
          <p:cNvPr id="46088" name="Text Box 8"/>
          <p:cNvSpPr txBox="1">
            <a:spLocks noChangeArrowheads="1"/>
          </p:cNvSpPr>
          <p:nvPr/>
        </p:nvSpPr>
        <p:spPr bwMode="auto">
          <a:xfrm>
            <a:off x="468313" y="4652963"/>
            <a:ext cx="8540750" cy="1200150"/>
          </a:xfrm>
          <a:prstGeom prst="rect">
            <a:avLst/>
          </a:prstGeom>
          <a:noFill/>
          <a:ln w="9525">
            <a:noFill/>
            <a:miter lim="800000"/>
            <a:headEnd/>
            <a:tailEnd/>
          </a:ln>
        </p:spPr>
        <p:txBody>
          <a:bodyPr wrap="none">
            <a:spAutoFit/>
          </a:bodyPr>
          <a:lstStyle/>
          <a:p>
            <a:r>
              <a:rPr lang="en-GB" sz="2400">
                <a:latin typeface="Calibri" pitchFamily="34" charset="0"/>
              </a:rPr>
              <a:t>The following animals (next slide) have streamlined bodies to cope </a:t>
            </a:r>
          </a:p>
          <a:p>
            <a:r>
              <a:rPr lang="en-GB" sz="2400">
                <a:latin typeface="Calibri" pitchFamily="34" charset="0"/>
              </a:rPr>
              <a:t>with the fast moving streams. Take a note</a:t>
            </a:r>
          </a:p>
          <a:p>
            <a:r>
              <a:rPr lang="en-GB" sz="2400">
                <a:latin typeface="Calibri" pitchFamily="34" charset="0"/>
              </a:rPr>
              <a:t>of their names.</a:t>
            </a:r>
          </a:p>
        </p:txBody>
      </p:sp>
      <p:sp>
        <p:nvSpPr>
          <p:cNvPr id="6" name="Title 1"/>
          <p:cNvSpPr txBox="1">
            <a:spLocks/>
          </p:cNvSpPr>
          <p:nvPr/>
        </p:nvSpPr>
        <p:spPr>
          <a:xfrm>
            <a:off x="285750" y="571500"/>
            <a:ext cx="8229600" cy="1143000"/>
          </a:xfrm>
          <a:prstGeom prst="rect">
            <a:avLst/>
          </a:prstGeom>
        </p:spPr>
        <p:txBody>
          <a:bodyPr/>
          <a:lstStyle/>
          <a:p>
            <a:pPr algn="ctr" fontAlgn="auto">
              <a:spcAft>
                <a:spcPts val="0"/>
              </a:spcAft>
              <a:defRPr/>
            </a:pPr>
            <a:r>
              <a:rPr lang="en-AU" sz="4400" dirty="0">
                <a:latin typeface="+mj-lt"/>
                <a:ea typeface="+mj-ea"/>
                <a:cs typeface="+mj-cs"/>
              </a:rPr>
              <a:t>Dissolved Oxygen in water</a:t>
            </a:r>
          </a:p>
        </p:txBody>
      </p:sp>
      <p:sp>
        <p:nvSpPr>
          <p:cNvPr id="5" name="Rectangle 4">
            <a:hlinkClick r:id="rId3" action="ppaction://hlinksldjump"/>
          </p:cNvPr>
          <p:cNvSpPr/>
          <p:nvPr/>
        </p:nvSpPr>
        <p:spPr>
          <a:xfrm>
            <a:off x="7020272" y="5733256"/>
            <a:ext cx="194421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Back</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6">
                                            <p:txEl>
                                              <p:pRg st="0" end="0"/>
                                            </p:txEl>
                                          </p:spTgt>
                                        </p:tgtEl>
                                        <p:attrNameLst>
                                          <p:attrName>style.visibility</p:attrName>
                                        </p:attrNameLst>
                                      </p:cBhvr>
                                      <p:to>
                                        <p:strVal val="visible"/>
                                      </p:to>
                                    </p:set>
                                    <p:anim calcmode="lin" valueType="num">
                                      <p:cBhvr additive="base">
                                        <p:cTn id="7" dur="500" fill="hold"/>
                                        <p:tgtEl>
                                          <p:spTgt spid="4608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8">
                                            <p:txEl>
                                              <p:pRg st="0" end="0"/>
                                            </p:txEl>
                                          </p:spTgt>
                                        </p:tgtEl>
                                        <p:attrNameLst>
                                          <p:attrName>style.visibility</p:attrName>
                                        </p:attrNameLst>
                                      </p:cBhvr>
                                      <p:to>
                                        <p:strVal val="visible"/>
                                      </p:to>
                                    </p:set>
                                    <p:anim calcmode="lin" valueType="num">
                                      <p:cBhvr additive="base">
                                        <p:cTn id="13"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1" end="1"/>
                                            </p:txEl>
                                          </p:spTgt>
                                        </p:tgtEl>
                                        <p:attrNameLst>
                                          <p:attrName>style.visibility</p:attrName>
                                        </p:attrNameLst>
                                      </p:cBhvr>
                                      <p:to>
                                        <p:strVal val="visible"/>
                                      </p:to>
                                    </p:set>
                                    <p:anim calcmode="lin" valueType="num">
                                      <p:cBhvr additive="base">
                                        <p:cTn id="19"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2" end="2"/>
                                            </p:txEl>
                                          </p:spTgt>
                                        </p:tgtEl>
                                        <p:attrNameLst>
                                          <p:attrName>style.visibility</p:attrName>
                                        </p:attrNameLst>
                                      </p:cBhvr>
                                      <p:to>
                                        <p:strVal val="visible"/>
                                      </p:to>
                                    </p:set>
                                    <p:anim calcmode="lin" valueType="num">
                                      <p:cBhvr additive="base">
                                        <p:cTn id="25" dur="500" fill="hold"/>
                                        <p:tgtEl>
                                          <p:spTgt spid="46088">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build="p" autoUpdateAnimBg="0"/>
      <p:bldP spid="46088"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Text Box 6"/>
          <p:cNvSpPr txBox="1">
            <a:spLocks noChangeArrowheads="1"/>
          </p:cNvSpPr>
          <p:nvPr/>
        </p:nvSpPr>
        <p:spPr bwMode="auto">
          <a:xfrm>
            <a:off x="785813" y="1928813"/>
            <a:ext cx="7272337" cy="2308225"/>
          </a:xfrm>
          <a:prstGeom prst="rect">
            <a:avLst/>
          </a:prstGeom>
          <a:noFill/>
          <a:ln w="9525">
            <a:noFill/>
            <a:miter lim="800000"/>
            <a:headEnd/>
            <a:tailEnd/>
          </a:ln>
        </p:spPr>
        <p:txBody>
          <a:bodyPr>
            <a:spAutoFit/>
          </a:bodyPr>
          <a:lstStyle/>
          <a:p>
            <a:r>
              <a:rPr lang="en-GB" sz="2400">
                <a:latin typeface="Calibri" pitchFamily="34" charset="0"/>
              </a:rPr>
              <a:t>Oxygen dissolved in water is vital to the existence of most aquatic organisms. Oxygen is a key component in cellular respiration for both aquatic and terrestrial life. The concentration of dissolved oxygen (DO) in an aquatic environment is an important indicator of the environment’s water quality. </a:t>
            </a:r>
          </a:p>
        </p:txBody>
      </p:sp>
      <p:sp>
        <p:nvSpPr>
          <p:cNvPr id="46088" name="Text Box 8"/>
          <p:cNvSpPr txBox="1">
            <a:spLocks noChangeArrowheads="1"/>
          </p:cNvSpPr>
          <p:nvPr/>
        </p:nvSpPr>
        <p:spPr bwMode="auto">
          <a:xfrm>
            <a:off x="900113" y="4868863"/>
            <a:ext cx="7396162" cy="1200150"/>
          </a:xfrm>
          <a:prstGeom prst="rect">
            <a:avLst/>
          </a:prstGeom>
          <a:noFill/>
          <a:ln w="9525">
            <a:noFill/>
            <a:miter lim="800000"/>
            <a:headEnd/>
            <a:tailEnd/>
          </a:ln>
        </p:spPr>
        <p:txBody>
          <a:bodyPr wrap="none">
            <a:spAutoFit/>
          </a:bodyPr>
          <a:lstStyle/>
          <a:p>
            <a:r>
              <a:rPr lang="en-GB" sz="2400" i="1">
                <a:latin typeface="Calibri" pitchFamily="34" charset="0"/>
              </a:rPr>
              <a:t>The animals on the next slide have streamlined bodies to</a:t>
            </a:r>
          </a:p>
          <a:p>
            <a:r>
              <a:rPr lang="en-GB" sz="2400" i="1">
                <a:latin typeface="Calibri" pitchFamily="34" charset="0"/>
              </a:rPr>
              <a:t>cope with the fast moving streams. They also also require </a:t>
            </a:r>
          </a:p>
          <a:p>
            <a:r>
              <a:rPr lang="en-GB" sz="2400" i="1">
                <a:latin typeface="Calibri" pitchFamily="34" charset="0"/>
              </a:rPr>
              <a:t>Higher concentrations of dissolved oxygen.</a:t>
            </a:r>
          </a:p>
        </p:txBody>
      </p:sp>
      <p:sp>
        <p:nvSpPr>
          <p:cNvPr id="6" name="Title 1"/>
          <p:cNvSpPr txBox="1">
            <a:spLocks/>
          </p:cNvSpPr>
          <p:nvPr/>
        </p:nvSpPr>
        <p:spPr>
          <a:xfrm>
            <a:off x="285750" y="571500"/>
            <a:ext cx="8229600" cy="1143000"/>
          </a:xfrm>
          <a:prstGeom prst="rect">
            <a:avLst/>
          </a:prstGeom>
        </p:spPr>
        <p:txBody>
          <a:bodyPr/>
          <a:lstStyle/>
          <a:p>
            <a:pPr algn="ctr" fontAlgn="auto">
              <a:spcAft>
                <a:spcPts val="0"/>
              </a:spcAft>
              <a:defRPr/>
            </a:pPr>
            <a:r>
              <a:rPr lang="en-AU" sz="4400" dirty="0">
                <a:latin typeface="+mj-lt"/>
                <a:ea typeface="+mj-ea"/>
                <a:cs typeface="+mj-cs"/>
              </a:rPr>
              <a:t>Dissolved Oxygen in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6">
                                            <p:txEl>
                                              <p:pRg st="0" end="0"/>
                                            </p:txEl>
                                          </p:spTgt>
                                        </p:tgtEl>
                                        <p:attrNameLst>
                                          <p:attrName>style.visibility</p:attrName>
                                        </p:attrNameLst>
                                      </p:cBhvr>
                                      <p:to>
                                        <p:strVal val="visible"/>
                                      </p:to>
                                    </p:set>
                                    <p:anim calcmode="lin" valueType="num">
                                      <p:cBhvr additive="base">
                                        <p:cTn id="7" dur="500" fill="hold"/>
                                        <p:tgtEl>
                                          <p:spTgt spid="4608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8">
                                            <p:txEl>
                                              <p:pRg st="0" end="0"/>
                                            </p:txEl>
                                          </p:spTgt>
                                        </p:tgtEl>
                                        <p:attrNameLst>
                                          <p:attrName>style.visibility</p:attrName>
                                        </p:attrNameLst>
                                      </p:cBhvr>
                                      <p:to>
                                        <p:strVal val="visible"/>
                                      </p:to>
                                    </p:set>
                                    <p:anim calcmode="lin" valueType="num">
                                      <p:cBhvr additive="base">
                                        <p:cTn id="13"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1" end="1"/>
                                            </p:txEl>
                                          </p:spTgt>
                                        </p:tgtEl>
                                        <p:attrNameLst>
                                          <p:attrName>style.visibility</p:attrName>
                                        </p:attrNameLst>
                                      </p:cBhvr>
                                      <p:to>
                                        <p:strVal val="visible"/>
                                      </p:to>
                                    </p:set>
                                    <p:anim calcmode="lin" valueType="num">
                                      <p:cBhvr additive="base">
                                        <p:cTn id="19"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2" end="2"/>
                                            </p:txEl>
                                          </p:spTgt>
                                        </p:tgtEl>
                                        <p:attrNameLst>
                                          <p:attrName>style.visibility</p:attrName>
                                        </p:attrNameLst>
                                      </p:cBhvr>
                                      <p:to>
                                        <p:strVal val="visible"/>
                                      </p:to>
                                    </p:set>
                                    <p:anim calcmode="lin" valueType="num">
                                      <p:cBhvr additive="base">
                                        <p:cTn id="25" dur="500" fill="hold"/>
                                        <p:tgtEl>
                                          <p:spTgt spid="46088">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build="p" autoUpdateAnimBg="0"/>
      <p:bldP spid="46088"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2" name="Picture 4"/>
          <p:cNvPicPr>
            <a:picLocks noChangeAspect="1" noChangeArrowheads="1"/>
          </p:cNvPicPr>
          <p:nvPr/>
        </p:nvPicPr>
        <p:blipFill>
          <a:blip r:embed="rId3" cstate="print"/>
          <a:srcRect/>
          <a:stretch>
            <a:fillRect/>
          </a:stretch>
        </p:blipFill>
        <p:spPr bwMode="auto">
          <a:xfrm>
            <a:off x="381000" y="304800"/>
            <a:ext cx="8229600" cy="6492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8132"/>
                                        </p:tgtEl>
                                        <p:attrNameLst>
                                          <p:attrName>style.visibility</p:attrName>
                                        </p:attrNameLst>
                                      </p:cBhvr>
                                      <p:to>
                                        <p:strVal val="visible"/>
                                      </p:to>
                                    </p:set>
                                    <p:anim calcmode="lin" valueType="num">
                                      <p:cBhvr additive="base">
                                        <p:cTn id="7" dur="500" fill="hold"/>
                                        <p:tgtEl>
                                          <p:spTgt spid="48132"/>
                                        </p:tgtEl>
                                        <p:attrNameLst>
                                          <p:attrName>ppt_x</p:attrName>
                                        </p:attrNameLst>
                                      </p:cBhvr>
                                      <p:tavLst>
                                        <p:tav tm="0">
                                          <p:val>
                                            <p:strVal val="1+#ppt_w/2"/>
                                          </p:val>
                                        </p:tav>
                                        <p:tav tm="100000">
                                          <p:val>
                                            <p:strVal val="#ppt_x"/>
                                          </p:val>
                                        </p:tav>
                                      </p:tavLst>
                                    </p:anim>
                                    <p:anim calcmode="lin" valueType="num">
                                      <p:cBhvr additive="base">
                                        <p:cTn id="8" dur="500" fill="hold"/>
                                        <p:tgtEl>
                                          <p:spTgt spid="48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8" name="Text Box 8"/>
          <p:cNvSpPr txBox="1">
            <a:spLocks noChangeArrowheads="1"/>
          </p:cNvSpPr>
          <p:nvPr/>
        </p:nvSpPr>
        <p:spPr bwMode="auto">
          <a:xfrm>
            <a:off x="468313" y="2349500"/>
            <a:ext cx="7666037" cy="1938338"/>
          </a:xfrm>
          <a:prstGeom prst="rect">
            <a:avLst/>
          </a:prstGeom>
          <a:noFill/>
          <a:ln w="9525">
            <a:noFill/>
            <a:miter lim="800000"/>
            <a:headEnd/>
            <a:tailEnd/>
          </a:ln>
        </p:spPr>
        <p:txBody>
          <a:bodyPr wrap="none">
            <a:spAutoFit/>
          </a:bodyPr>
          <a:lstStyle/>
          <a:p>
            <a:r>
              <a:rPr lang="en-GB" sz="2400">
                <a:latin typeface="Calibri" pitchFamily="34" charset="0"/>
              </a:rPr>
              <a:t>Other organisms can survive in environments with lower </a:t>
            </a:r>
          </a:p>
          <a:p>
            <a:r>
              <a:rPr lang="en-GB" sz="2400">
                <a:latin typeface="Calibri" pitchFamily="34" charset="0"/>
              </a:rPr>
              <a:t>concentrations of dissolved oxygen.</a:t>
            </a:r>
          </a:p>
          <a:p>
            <a:endParaRPr lang="en-GB" sz="2400" i="1">
              <a:latin typeface="Calibri" pitchFamily="34" charset="0"/>
            </a:endParaRPr>
          </a:p>
          <a:p>
            <a:r>
              <a:rPr lang="en-GB" sz="2400" i="1">
                <a:latin typeface="Calibri" pitchFamily="34" charset="0"/>
              </a:rPr>
              <a:t>The animals shown on the next slide can survive in more still</a:t>
            </a:r>
          </a:p>
          <a:p>
            <a:r>
              <a:rPr lang="en-GB" sz="2400" i="1">
                <a:latin typeface="Calibri" pitchFamily="34" charset="0"/>
              </a:rPr>
              <a:t>waters.</a:t>
            </a:r>
          </a:p>
        </p:txBody>
      </p:sp>
      <p:sp>
        <p:nvSpPr>
          <p:cNvPr id="6" name="Title 1"/>
          <p:cNvSpPr txBox="1">
            <a:spLocks/>
          </p:cNvSpPr>
          <p:nvPr/>
        </p:nvSpPr>
        <p:spPr>
          <a:xfrm>
            <a:off x="285750" y="571500"/>
            <a:ext cx="8229600" cy="1143000"/>
          </a:xfrm>
          <a:prstGeom prst="rect">
            <a:avLst/>
          </a:prstGeom>
        </p:spPr>
        <p:txBody>
          <a:bodyPr/>
          <a:lstStyle/>
          <a:p>
            <a:pPr algn="ctr" fontAlgn="auto">
              <a:spcAft>
                <a:spcPts val="0"/>
              </a:spcAft>
              <a:defRPr/>
            </a:pPr>
            <a:r>
              <a:rPr lang="en-AU" sz="4400" dirty="0">
                <a:latin typeface="+mj-lt"/>
                <a:ea typeface="+mj-ea"/>
                <a:cs typeface="+mj-cs"/>
              </a:rPr>
              <a:t>Dissolved Oxygen in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8">
                                            <p:txEl>
                                              <p:pRg st="0" end="0"/>
                                            </p:txEl>
                                          </p:spTgt>
                                        </p:tgtEl>
                                        <p:attrNameLst>
                                          <p:attrName>style.visibility</p:attrName>
                                        </p:attrNameLst>
                                      </p:cBhvr>
                                      <p:to>
                                        <p:strVal val="visible"/>
                                      </p:to>
                                    </p:set>
                                    <p:anim calcmode="lin" valueType="num">
                                      <p:cBhvr additive="base">
                                        <p:cTn id="7"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8">
                                            <p:txEl>
                                              <p:pRg st="1" end="1"/>
                                            </p:txEl>
                                          </p:spTgt>
                                        </p:tgtEl>
                                        <p:attrNameLst>
                                          <p:attrName>style.visibility</p:attrName>
                                        </p:attrNameLst>
                                      </p:cBhvr>
                                      <p:to>
                                        <p:strVal val="visible"/>
                                      </p:to>
                                    </p:set>
                                    <p:anim calcmode="lin" valueType="num">
                                      <p:cBhvr additive="base">
                                        <p:cTn id="13"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3" end="3"/>
                                            </p:txEl>
                                          </p:spTgt>
                                        </p:tgtEl>
                                        <p:attrNameLst>
                                          <p:attrName>style.visibility</p:attrName>
                                        </p:attrNameLst>
                                      </p:cBhvr>
                                      <p:to>
                                        <p:strVal val="visible"/>
                                      </p:to>
                                    </p:set>
                                    <p:anim calcmode="lin" valueType="num">
                                      <p:cBhvr additive="base">
                                        <p:cTn id="19" dur="500" fill="hold"/>
                                        <p:tgtEl>
                                          <p:spTgt spid="46088">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4" end="4"/>
                                            </p:txEl>
                                          </p:spTgt>
                                        </p:tgtEl>
                                        <p:attrNameLst>
                                          <p:attrName>style.visibility</p:attrName>
                                        </p:attrNameLst>
                                      </p:cBhvr>
                                      <p:to>
                                        <p:strVal val="visible"/>
                                      </p:to>
                                    </p:set>
                                    <p:anim calcmode="lin" valueType="num">
                                      <p:cBhvr additive="base">
                                        <p:cTn id="25" dur="500" fill="hold"/>
                                        <p:tgtEl>
                                          <p:spTgt spid="4608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8"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0" name="Picture 4"/>
          <p:cNvPicPr>
            <a:picLocks noChangeAspect="1" noChangeArrowheads="1"/>
          </p:cNvPicPr>
          <p:nvPr/>
        </p:nvPicPr>
        <p:blipFill>
          <a:blip r:embed="rId3" cstate="print"/>
          <a:srcRect/>
          <a:stretch>
            <a:fillRect/>
          </a:stretch>
        </p:blipFill>
        <p:spPr bwMode="auto">
          <a:xfrm>
            <a:off x="381000" y="381000"/>
            <a:ext cx="8458200" cy="6096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0180"/>
                                        </p:tgtEl>
                                        <p:attrNameLst>
                                          <p:attrName>style.visibility</p:attrName>
                                        </p:attrNameLst>
                                      </p:cBhvr>
                                      <p:to>
                                        <p:strVal val="visible"/>
                                      </p:to>
                                    </p:set>
                                    <p:anim calcmode="lin" valueType="num">
                                      <p:cBhvr additive="base">
                                        <p:cTn id="7" dur="500" fill="hold"/>
                                        <p:tgtEl>
                                          <p:spTgt spid="50180"/>
                                        </p:tgtEl>
                                        <p:attrNameLst>
                                          <p:attrName>ppt_x</p:attrName>
                                        </p:attrNameLst>
                                      </p:cBhvr>
                                      <p:tavLst>
                                        <p:tav tm="0">
                                          <p:val>
                                            <p:strVal val="1+#ppt_w/2"/>
                                          </p:val>
                                        </p:tav>
                                        <p:tav tm="100000">
                                          <p:val>
                                            <p:strVal val="#ppt_x"/>
                                          </p:val>
                                        </p:tav>
                                      </p:tavLst>
                                    </p:anim>
                                    <p:anim calcmode="lin" valueType="num">
                                      <p:cBhvr additive="base">
                                        <p:cTn id="8" dur="500" fill="hold"/>
                                        <p:tgtEl>
                                          <p:spTgt spid="50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Text Box 6"/>
          <p:cNvSpPr txBox="1">
            <a:spLocks noChangeArrowheads="1"/>
          </p:cNvSpPr>
          <p:nvPr/>
        </p:nvSpPr>
        <p:spPr bwMode="auto">
          <a:xfrm>
            <a:off x="755650" y="1628775"/>
            <a:ext cx="7272338" cy="1570038"/>
          </a:xfrm>
          <a:prstGeom prst="rect">
            <a:avLst/>
          </a:prstGeom>
          <a:noFill/>
          <a:ln w="9525">
            <a:noFill/>
            <a:miter lim="800000"/>
            <a:headEnd/>
            <a:tailEnd/>
          </a:ln>
        </p:spPr>
        <p:txBody>
          <a:bodyPr>
            <a:spAutoFit/>
          </a:bodyPr>
          <a:lstStyle/>
          <a:p>
            <a:r>
              <a:rPr lang="en-GB" sz="2400">
                <a:latin typeface="Calibri" pitchFamily="34" charset="0"/>
              </a:rPr>
              <a:t>The diversity of organisms is greatest at higher DO concentrations. The table below lists the minimum dissolved oxygen concentrations necessary to sustain selected animals.</a:t>
            </a:r>
          </a:p>
        </p:txBody>
      </p:sp>
      <p:sp>
        <p:nvSpPr>
          <p:cNvPr id="6" name="Title 1"/>
          <p:cNvSpPr txBox="1">
            <a:spLocks/>
          </p:cNvSpPr>
          <p:nvPr/>
        </p:nvSpPr>
        <p:spPr>
          <a:xfrm>
            <a:off x="285750" y="571500"/>
            <a:ext cx="8229600" cy="1143000"/>
          </a:xfrm>
          <a:prstGeom prst="rect">
            <a:avLst/>
          </a:prstGeom>
        </p:spPr>
        <p:txBody>
          <a:bodyPr/>
          <a:lstStyle/>
          <a:p>
            <a:pPr algn="ctr" fontAlgn="auto">
              <a:spcAft>
                <a:spcPts val="0"/>
              </a:spcAft>
              <a:defRPr/>
            </a:pPr>
            <a:r>
              <a:rPr lang="en-AU" sz="4400" dirty="0">
                <a:latin typeface="+mj-lt"/>
                <a:ea typeface="+mj-ea"/>
                <a:cs typeface="+mj-cs"/>
              </a:rPr>
              <a:t>Dissolved Oxygen in water</a:t>
            </a:r>
          </a:p>
        </p:txBody>
      </p:sp>
      <p:graphicFrame>
        <p:nvGraphicFramePr>
          <p:cNvPr id="5" name="Table 4"/>
          <p:cNvGraphicFramePr>
            <a:graphicFrameLocks noGrp="1"/>
          </p:cNvGraphicFramePr>
          <p:nvPr/>
        </p:nvGraphicFramePr>
        <p:xfrm>
          <a:off x="1042988" y="3500438"/>
          <a:ext cx="6096000" cy="323596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AU" dirty="0" smtClean="0"/>
                        <a:t>Organism</a:t>
                      </a:r>
                      <a:endParaRPr lang="en-AU" dirty="0"/>
                    </a:p>
                  </a:txBody>
                  <a:tcPr/>
                </a:tc>
                <a:tc>
                  <a:txBody>
                    <a:bodyPr/>
                    <a:lstStyle/>
                    <a:p>
                      <a:r>
                        <a:rPr lang="en-AU" dirty="0" smtClean="0"/>
                        <a:t>Minimum dissolved oxygen (mg/L)</a:t>
                      </a:r>
                      <a:endParaRPr lang="en-AU" dirty="0"/>
                    </a:p>
                  </a:txBody>
                  <a:tcPr/>
                </a:tc>
              </a:tr>
              <a:tr h="370840">
                <a:tc>
                  <a:txBody>
                    <a:bodyPr/>
                    <a:lstStyle/>
                    <a:p>
                      <a:r>
                        <a:rPr lang="en-AU" dirty="0" smtClean="0"/>
                        <a:t>Trout</a:t>
                      </a:r>
                    </a:p>
                  </a:txBody>
                  <a:tcPr/>
                </a:tc>
                <a:tc>
                  <a:txBody>
                    <a:bodyPr/>
                    <a:lstStyle/>
                    <a:p>
                      <a:pPr algn="ctr"/>
                      <a:r>
                        <a:rPr lang="en-AU" dirty="0" smtClean="0"/>
                        <a:t>6.5</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Smallmouth bass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dirty="0" smtClean="0"/>
                        <a:t>6.5</a:t>
                      </a:r>
                    </a:p>
                  </a:txBody>
                  <a:tcPr/>
                </a:tc>
              </a:tr>
              <a:tr h="370840">
                <a:tc>
                  <a:txBody>
                    <a:bodyPr/>
                    <a:lstStyle/>
                    <a:p>
                      <a:r>
                        <a:rPr lang="en-AU" dirty="0" err="1" smtClean="0"/>
                        <a:t>Caddisfly</a:t>
                      </a:r>
                      <a:r>
                        <a:rPr lang="en-AU" dirty="0" smtClean="0"/>
                        <a:t> larvae</a:t>
                      </a:r>
                      <a:endParaRPr lang="en-AU" dirty="0"/>
                    </a:p>
                  </a:txBody>
                  <a:tcPr/>
                </a:tc>
                <a:tc>
                  <a:txBody>
                    <a:bodyPr/>
                    <a:lstStyle/>
                    <a:p>
                      <a:pPr algn="ctr"/>
                      <a:r>
                        <a:rPr lang="en-AU" dirty="0" smtClean="0"/>
                        <a:t>4.0</a:t>
                      </a:r>
                      <a:endParaRPr lang="en-AU" dirty="0"/>
                    </a:p>
                  </a:txBody>
                  <a:tcPr/>
                </a:tc>
              </a:tr>
              <a:tr h="370840">
                <a:tc>
                  <a:txBody>
                    <a:bodyPr/>
                    <a:lstStyle/>
                    <a:p>
                      <a:r>
                        <a:rPr lang="en-AU" dirty="0" smtClean="0"/>
                        <a:t>Mayfly larvae</a:t>
                      </a:r>
                      <a:endParaRPr lang="en-AU" dirty="0"/>
                    </a:p>
                  </a:txBody>
                  <a:tcPr/>
                </a:tc>
                <a:tc>
                  <a:txBody>
                    <a:bodyPr/>
                    <a:lstStyle/>
                    <a:p>
                      <a:pPr algn="ctr"/>
                      <a:r>
                        <a:rPr lang="en-AU" dirty="0" smtClean="0"/>
                        <a:t>4.0</a:t>
                      </a:r>
                      <a:endParaRPr lang="en-AU" dirty="0"/>
                    </a:p>
                  </a:txBody>
                  <a:tcPr/>
                </a:tc>
              </a:tr>
              <a:tr h="370840">
                <a:tc>
                  <a:txBody>
                    <a:bodyPr/>
                    <a:lstStyle/>
                    <a:p>
                      <a:r>
                        <a:rPr lang="en-AU" dirty="0" smtClean="0"/>
                        <a:t>Catfish</a:t>
                      </a:r>
                      <a:endParaRPr lang="en-AU" dirty="0"/>
                    </a:p>
                  </a:txBody>
                  <a:tcPr/>
                </a:tc>
                <a:tc>
                  <a:txBody>
                    <a:bodyPr/>
                    <a:lstStyle/>
                    <a:p>
                      <a:pPr algn="ctr"/>
                      <a:r>
                        <a:rPr lang="en-AU" dirty="0" smtClean="0"/>
                        <a:t>2.5</a:t>
                      </a:r>
                      <a:endParaRPr lang="en-AU" dirty="0"/>
                    </a:p>
                  </a:txBody>
                  <a:tcPr/>
                </a:tc>
              </a:tr>
              <a:tr h="370840">
                <a:tc>
                  <a:txBody>
                    <a:bodyPr/>
                    <a:lstStyle/>
                    <a:p>
                      <a:r>
                        <a:rPr lang="en-AU" dirty="0" smtClean="0"/>
                        <a:t>Carp</a:t>
                      </a:r>
                      <a:endParaRPr lang="en-AU" dirty="0"/>
                    </a:p>
                  </a:txBody>
                  <a:tcPr/>
                </a:tc>
                <a:tc>
                  <a:txBody>
                    <a:bodyPr/>
                    <a:lstStyle/>
                    <a:p>
                      <a:pPr algn="ctr"/>
                      <a:r>
                        <a:rPr lang="en-AU" dirty="0" smtClean="0"/>
                        <a:t>2.0</a:t>
                      </a:r>
                      <a:endParaRPr lang="en-AU" dirty="0"/>
                    </a:p>
                  </a:txBody>
                  <a:tcPr/>
                </a:tc>
              </a:tr>
              <a:tr h="370840">
                <a:tc>
                  <a:txBody>
                    <a:bodyPr/>
                    <a:lstStyle/>
                    <a:p>
                      <a:r>
                        <a:rPr lang="en-AU" dirty="0" smtClean="0"/>
                        <a:t>Mosquito larvae</a:t>
                      </a:r>
                      <a:endParaRPr lang="en-AU" dirty="0"/>
                    </a:p>
                  </a:txBody>
                  <a:tcPr/>
                </a:tc>
                <a:tc>
                  <a:txBody>
                    <a:bodyPr/>
                    <a:lstStyle/>
                    <a:p>
                      <a:pPr algn="ctr"/>
                      <a:r>
                        <a:rPr lang="en-AU" dirty="0" smtClean="0"/>
                        <a:t>1.0</a:t>
                      </a:r>
                      <a:endParaRPr lang="en-AU"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6">
                                            <p:txEl>
                                              <p:pRg st="0" end="0"/>
                                            </p:txEl>
                                          </p:spTgt>
                                        </p:tgtEl>
                                        <p:attrNameLst>
                                          <p:attrName>style.visibility</p:attrName>
                                        </p:attrNameLst>
                                      </p:cBhvr>
                                      <p:to>
                                        <p:strVal val="visible"/>
                                      </p:to>
                                    </p:set>
                                    <p:anim calcmode="lin" valueType="num">
                                      <p:cBhvr additive="base">
                                        <p:cTn id="7" dur="500" fill="hold"/>
                                        <p:tgtEl>
                                          <p:spTgt spid="4608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8" name="Text Box 8"/>
          <p:cNvSpPr txBox="1">
            <a:spLocks noChangeArrowheads="1"/>
          </p:cNvSpPr>
          <p:nvPr/>
        </p:nvSpPr>
        <p:spPr bwMode="auto">
          <a:xfrm>
            <a:off x="539750" y="1700213"/>
            <a:ext cx="8583613" cy="4770437"/>
          </a:xfrm>
          <a:prstGeom prst="rect">
            <a:avLst/>
          </a:prstGeom>
          <a:noFill/>
          <a:ln w="9525">
            <a:noFill/>
            <a:miter lim="800000"/>
            <a:headEnd/>
            <a:tailEnd/>
          </a:ln>
        </p:spPr>
        <p:txBody>
          <a:bodyPr wrap="none">
            <a:spAutoFit/>
          </a:bodyPr>
          <a:lstStyle/>
          <a:p>
            <a:r>
              <a:rPr lang="en-GB" sz="2400">
                <a:latin typeface="Calibri" pitchFamily="34" charset="0"/>
              </a:rPr>
              <a:t>Oxygen gas is dissolved in water by a variety of processes and</a:t>
            </a:r>
          </a:p>
          <a:p>
            <a:r>
              <a:rPr lang="en-GB" sz="2400">
                <a:latin typeface="Calibri" pitchFamily="34" charset="0"/>
              </a:rPr>
              <a:t> factors:</a:t>
            </a:r>
          </a:p>
          <a:p>
            <a:endParaRPr lang="en-GB" sz="2400">
              <a:latin typeface="Calibri" pitchFamily="34" charset="0"/>
            </a:endParaRPr>
          </a:p>
          <a:p>
            <a:r>
              <a:rPr lang="en-GB" sz="2000" b="1">
                <a:latin typeface="Calibri" pitchFamily="34" charset="0"/>
              </a:rPr>
              <a:t>PROCESSES</a:t>
            </a:r>
          </a:p>
          <a:p>
            <a:pPr>
              <a:buFont typeface="Arial" charset="0"/>
              <a:buChar char="•"/>
            </a:pPr>
            <a:r>
              <a:rPr lang="en-GB" sz="2000">
                <a:latin typeface="Calibri" pitchFamily="34" charset="0"/>
              </a:rPr>
              <a:t>Diffusion from atmosphere</a:t>
            </a:r>
          </a:p>
          <a:p>
            <a:pPr>
              <a:buFont typeface="Arial" charset="0"/>
              <a:buChar char="•"/>
            </a:pPr>
            <a:r>
              <a:rPr lang="en-GB" sz="2000">
                <a:latin typeface="Calibri" pitchFamily="34" charset="0"/>
              </a:rPr>
              <a:t>Aeration as water moves across rocks and debris</a:t>
            </a:r>
          </a:p>
          <a:p>
            <a:pPr>
              <a:buFont typeface="Arial" charset="0"/>
              <a:buChar char="•"/>
            </a:pPr>
            <a:r>
              <a:rPr lang="en-GB" sz="2000">
                <a:latin typeface="Calibri" pitchFamily="34" charset="0"/>
              </a:rPr>
              <a:t>Aeration from wind and waves</a:t>
            </a:r>
          </a:p>
          <a:p>
            <a:pPr>
              <a:buFont typeface="Arial" charset="0"/>
              <a:buChar char="•"/>
            </a:pPr>
            <a:r>
              <a:rPr lang="en-GB" sz="2000">
                <a:latin typeface="Calibri" pitchFamily="34" charset="0"/>
              </a:rPr>
              <a:t>Photosynthesis of aquatic plants</a:t>
            </a:r>
          </a:p>
          <a:p>
            <a:pPr>
              <a:buFont typeface="Arial" charset="0"/>
              <a:buChar char="•"/>
            </a:pPr>
            <a:endParaRPr lang="en-GB" sz="2400">
              <a:latin typeface="Calibri" pitchFamily="34" charset="0"/>
            </a:endParaRPr>
          </a:p>
          <a:p>
            <a:r>
              <a:rPr lang="en-GB" sz="2000" b="1">
                <a:latin typeface="Calibri" pitchFamily="34" charset="0"/>
              </a:rPr>
              <a:t>FACTORS</a:t>
            </a:r>
          </a:p>
          <a:p>
            <a:pPr>
              <a:buFont typeface="Arial" charset="0"/>
              <a:buChar char="•"/>
            </a:pPr>
            <a:r>
              <a:rPr lang="en-GB" sz="2000">
                <a:latin typeface="Calibri" pitchFamily="34" charset="0"/>
              </a:rPr>
              <a:t>Temperature, Stream flow, air pressure, aquatic plants, decaying organic matter,</a:t>
            </a:r>
          </a:p>
          <a:p>
            <a:r>
              <a:rPr lang="en-GB" sz="2000">
                <a:latin typeface="Calibri" pitchFamily="34" charset="0"/>
              </a:rPr>
              <a:t>and human activities.</a:t>
            </a:r>
          </a:p>
          <a:p>
            <a:pPr>
              <a:buFont typeface="Arial" charset="0"/>
              <a:buChar char="•"/>
            </a:pPr>
            <a:endParaRPr lang="en-GB" sz="2400" b="1" i="1">
              <a:latin typeface="Calibri" pitchFamily="34" charset="0"/>
            </a:endParaRPr>
          </a:p>
          <a:p>
            <a:pPr>
              <a:buFont typeface="Arial" charset="0"/>
              <a:buChar char="•"/>
            </a:pPr>
            <a:endParaRPr lang="en-GB" sz="2400" i="1">
              <a:latin typeface="Calibri" pitchFamily="34" charset="0"/>
            </a:endParaRPr>
          </a:p>
        </p:txBody>
      </p:sp>
      <p:sp>
        <p:nvSpPr>
          <p:cNvPr id="6" name="Title 1"/>
          <p:cNvSpPr txBox="1">
            <a:spLocks/>
          </p:cNvSpPr>
          <p:nvPr/>
        </p:nvSpPr>
        <p:spPr>
          <a:xfrm>
            <a:off x="285750" y="571500"/>
            <a:ext cx="8229600" cy="1143000"/>
          </a:xfrm>
          <a:prstGeom prst="rect">
            <a:avLst/>
          </a:prstGeom>
        </p:spPr>
        <p:txBody>
          <a:bodyPr/>
          <a:lstStyle/>
          <a:p>
            <a:pPr algn="ctr" fontAlgn="auto">
              <a:spcAft>
                <a:spcPts val="0"/>
              </a:spcAft>
              <a:defRPr/>
            </a:pPr>
            <a:r>
              <a:rPr lang="en-AU" sz="4400" dirty="0">
                <a:latin typeface="+mj-lt"/>
                <a:ea typeface="+mj-ea"/>
                <a:cs typeface="+mj-cs"/>
              </a:rPr>
              <a:t>Dissolved Oxygen in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8">
                                            <p:txEl>
                                              <p:pRg st="0" end="0"/>
                                            </p:txEl>
                                          </p:spTgt>
                                        </p:tgtEl>
                                        <p:attrNameLst>
                                          <p:attrName>style.visibility</p:attrName>
                                        </p:attrNameLst>
                                      </p:cBhvr>
                                      <p:to>
                                        <p:strVal val="visible"/>
                                      </p:to>
                                    </p:set>
                                    <p:anim calcmode="lin" valueType="num">
                                      <p:cBhvr additive="base">
                                        <p:cTn id="7"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8">
                                            <p:txEl>
                                              <p:pRg st="1" end="1"/>
                                            </p:txEl>
                                          </p:spTgt>
                                        </p:tgtEl>
                                        <p:attrNameLst>
                                          <p:attrName>style.visibility</p:attrName>
                                        </p:attrNameLst>
                                      </p:cBhvr>
                                      <p:to>
                                        <p:strVal val="visible"/>
                                      </p:to>
                                    </p:set>
                                    <p:anim calcmode="lin" valueType="num">
                                      <p:cBhvr additive="base">
                                        <p:cTn id="13"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3" end="3"/>
                                            </p:txEl>
                                          </p:spTgt>
                                        </p:tgtEl>
                                        <p:attrNameLst>
                                          <p:attrName>style.visibility</p:attrName>
                                        </p:attrNameLst>
                                      </p:cBhvr>
                                      <p:to>
                                        <p:strVal val="visible"/>
                                      </p:to>
                                    </p:set>
                                    <p:anim calcmode="lin" valueType="num">
                                      <p:cBhvr additive="base">
                                        <p:cTn id="19" dur="500" fill="hold"/>
                                        <p:tgtEl>
                                          <p:spTgt spid="46088">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4" end="4"/>
                                            </p:txEl>
                                          </p:spTgt>
                                        </p:tgtEl>
                                        <p:attrNameLst>
                                          <p:attrName>style.visibility</p:attrName>
                                        </p:attrNameLst>
                                      </p:cBhvr>
                                      <p:to>
                                        <p:strVal val="visible"/>
                                      </p:to>
                                    </p:set>
                                    <p:anim calcmode="lin" valueType="num">
                                      <p:cBhvr additive="base">
                                        <p:cTn id="25" dur="500" fill="hold"/>
                                        <p:tgtEl>
                                          <p:spTgt spid="4608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088">
                                            <p:txEl>
                                              <p:pRg st="5" end="5"/>
                                            </p:txEl>
                                          </p:spTgt>
                                        </p:tgtEl>
                                        <p:attrNameLst>
                                          <p:attrName>style.visibility</p:attrName>
                                        </p:attrNameLst>
                                      </p:cBhvr>
                                      <p:to>
                                        <p:strVal val="visible"/>
                                      </p:to>
                                    </p:set>
                                    <p:anim calcmode="lin" valueType="num">
                                      <p:cBhvr additive="base">
                                        <p:cTn id="31" dur="500" fill="hold"/>
                                        <p:tgtEl>
                                          <p:spTgt spid="46088">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608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088">
                                            <p:txEl>
                                              <p:pRg st="6" end="6"/>
                                            </p:txEl>
                                          </p:spTgt>
                                        </p:tgtEl>
                                        <p:attrNameLst>
                                          <p:attrName>style.visibility</p:attrName>
                                        </p:attrNameLst>
                                      </p:cBhvr>
                                      <p:to>
                                        <p:strVal val="visible"/>
                                      </p:to>
                                    </p:set>
                                    <p:anim calcmode="lin" valueType="num">
                                      <p:cBhvr additive="base">
                                        <p:cTn id="37" dur="500" fill="hold"/>
                                        <p:tgtEl>
                                          <p:spTgt spid="46088">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6088">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6088">
                                            <p:txEl>
                                              <p:pRg st="7" end="7"/>
                                            </p:txEl>
                                          </p:spTgt>
                                        </p:tgtEl>
                                        <p:attrNameLst>
                                          <p:attrName>style.visibility</p:attrName>
                                        </p:attrNameLst>
                                      </p:cBhvr>
                                      <p:to>
                                        <p:strVal val="visible"/>
                                      </p:to>
                                    </p:set>
                                    <p:anim calcmode="lin" valueType="num">
                                      <p:cBhvr additive="base">
                                        <p:cTn id="43" dur="500" fill="hold"/>
                                        <p:tgtEl>
                                          <p:spTgt spid="46088">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6088">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6088">
                                            <p:txEl>
                                              <p:pRg st="9" end="9"/>
                                            </p:txEl>
                                          </p:spTgt>
                                        </p:tgtEl>
                                        <p:attrNameLst>
                                          <p:attrName>style.visibility</p:attrName>
                                        </p:attrNameLst>
                                      </p:cBhvr>
                                      <p:to>
                                        <p:strVal val="visible"/>
                                      </p:to>
                                    </p:set>
                                    <p:anim calcmode="lin" valueType="num">
                                      <p:cBhvr additive="base">
                                        <p:cTn id="49" dur="500" fill="hold"/>
                                        <p:tgtEl>
                                          <p:spTgt spid="46088">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6088">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6088">
                                            <p:txEl>
                                              <p:pRg st="10" end="10"/>
                                            </p:txEl>
                                          </p:spTgt>
                                        </p:tgtEl>
                                        <p:attrNameLst>
                                          <p:attrName>style.visibility</p:attrName>
                                        </p:attrNameLst>
                                      </p:cBhvr>
                                      <p:to>
                                        <p:strVal val="visible"/>
                                      </p:to>
                                    </p:set>
                                    <p:anim calcmode="lin" valueType="num">
                                      <p:cBhvr additive="base">
                                        <p:cTn id="55" dur="500" fill="hold"/>
                                        <p:tgtEl>
                                          <p:spTgt spid="46088">
                                            <p:txEl>
                                              <p:pRg st="10" end="1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6088">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6088">
                                            <p:txEl>
                                              <p:pRg st="11" end="11"/>
                                            </p:txEl>
                                          </p:spTgt>
                                        </p:tgtEl>
                                        <p:attrNameLst>
                                          <p:attrName>style.visibility</p:attrName>
                                        </p:attrNameLst>
                                      </p:cBhvr>
                                      <p:to>
                                        <p:strVal val="visible"/>
                                      </p:to>
                                    </p:set>
                                    <p:anim calcmode="lin" valueType="num">
                                      <p:cBhvr additive="base">
                                        <p:cTn id="61" dur="500" fill="hold"/>
                                        <p:tgtEl>
                                          <p:spTgt spid="46088">
                                            <p:txEl>
                                              <p:pRg st="11" end="1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6088">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8"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8" name="Text Box 8"/>
          <p:cNvSpPr txBox="1">
            <a:spLocks noChangeArrowheads="1"/>
          </p:cNvSpPr>
          <p:nvPr/>
        </p:nvSpPr>
        <p:spPr bwMode="auto">
          <a:xfrm>
            <a:off x="539750" y="1700213"/>
            <a:ext cx="4392613" cy="4524375"/>
          </a:xfrm>
          <a:prstGeom prst="rect">
            <a:avLst/>
          </a:prstGeom>
          <a:noFill/>
          <a:ln w="9525">
            <a:noFill/>
            <a:miter lim="800000"/>
            <a:headEnd/>
            <a:tailEnd/>
          </a:ln>
        </p:spPr>
        <p:txBody>
          <a:bodyPr>
            <a:spAutoFit/>
          </a:bodyPr>
          <a:lstStyle/>
          <a:p>
            <a:r>
              <a:rPr lang="en-GB" sz="2400" i="1">
                <a:latin typeface="Calibri" pitchFamily="34" charset="0"/>
              </a:rPr>
              <a:t>EXPECTED LEVELS</a:t>
            </a:r>
          </a:p>
          <a:p>
            <a:endParaRPr lang="en-GB" sz="2400">
              <a:latin typeface="Calibri" pitchFamily="34" charset="0"/>
            </a:endParaRPr>
          </a:p>
          <a:p>
            <a:r>
              <a:rPr lang="en-GB" sz="2000">
                <a:latin typeface="Calibri" pitchFamily="34" charset="0"/>
              </a:rPr>
              <a:t>The unit mg/L</a:t>
            </a:r>
            <a:r>
              <a:rPr lang="en-GB" sz="2000" baseline="30000">
                <a:latin typeface="Calibri" pitchFamily="34" charset="0"/>
              </a:rPr>
              <a:t>2</a:t>
            </a:r>
            <a:r>
              <a:rPr lang="en-GB" sz="2000">
                <a:latin typeface="Calibri" pitchFamily="34" charset="0"/>
              </a:rPr>
              <a:t>  is the quantity of oxygen gas dissolved in one litre of water. </a:t>
            </a:r>
          </a:p>
          <a:p>
            <a:r>
              <a:rPr lang="en-AU" sz="2000">
                <a:latin typeface="Calibri" pitchFamily="34" charset="0"/>
              </a:rPr>
              <a:t>When relating DO measurements to minimum levels required by aquatic</a:t>
            </a:r>
          </a:p>
          <a:p>
            <a:r>
              <a:rPr lang="en-AU" sz="2000">
                <a:latin typeface="Calibri" pitchFamily="34" charset="0"/>
              </a:rPr>
              <a:t> organisms, mg/L is used.</a:t>
            </a:r>
          </a:p>
          <a:p>
            <a:r>
              <a:rPr lang="en-AU" sz="2000">
                <a:latin typeface="Calibri" pitchFamily="34" charset="0"/>
              </a:rPr>
              <a:t>When discussing water quality of a stream or river , it can be helpful to use</a:t>
            </a:r>
          </a:p>
          <a:p>
            <a:r>
              <a:rPr lang="en-AU" sz="2000">
                <a:latin typeface="Calibri" pitchFamily="34" charset="0"/>
              </a:rPr>
              <a:t>the term </a:t>
            </a:r>
            <a:r>
              <a:rPr lang="en-AU" sz="2000" i="1">
                <a:latin typeface="Calibri" pitchFamily="34" charset="0"/>
              </a:rPr>
              <a:t>percent saturation</a:t>
            </a:r>
            <a:r>
              <a:rPr lang="en-AU" sz="2000">
                <a:latin typeface="Calibri" pitchFamily="34" charset="0"/>
              </a:rPr>
              <a:t>. Percent saturation is the dissolved oxygen reading in mg/L divided by 100 % dissolved oxygen value for water at the same temperature and air pressure. </a:t>
            </a:r>
          </a:p>
        </p:txBody>
      </p:sp>
      <p:sp>
        <p:nvSpPr>
          <p:cNvPr id="6" name="Title 1"/>
          <p:cNvSpPr txBox="1">
            <a:spLocks/>
          </p:cNvSpPr>
          <p:nvPr/>
        </p:nvSpPr>
        <p:spPr>
          <a:xfrm>
            <a:off x="285750" y="571500"/>
            <a:ext cx="8229600" cy="1143000"/>
          </a:xfrm>
          <a:prstGeom prst="rect">
            <a:avLst/>
          </a:prstGeom>
        </p:spPr>
        <p:txBody>
          <a:bodyPr/>
          <a:lstStyle/>
          <a:p>
            <a:pPr algn="ctr" fontAlgn="auto">
              <a:spcAft>
                <a:spcPts val="0"/>
              </a:spcAft>
              <a:defRPr/>
            </a:pPr>
            <a:r>
              <a:rPr lang="en-AU" sz="4400" dirty="0">
                <a:latin typeface="+mj-lt"/>
                <a:ea typeface="+mj-ea"/>
                <a:cs typeface="+mj-cs"/>
              </a:rPr>
              <a:t>Percent Saturation of DO in water</a:t>
            </a:r>
          </a:p>
        </p:txBody>
      </p:sp>
      <p:graphicFrame>
        <p:nvGraphicFramePr>
          <p:cNvPr id="4" name="Table 3"/>
          <p:cNvGraphicFramePr>
            <a:graphicFrameLocks noGrp="1"/>
          </p:cNvGraphicFramePr>
          <p:nvPr>
            <p:extLst>
              <p:ext uri="{D42A27DB-BD31-4B8C-83A1-F6EECF244321}">
                <p14:modId xmlns:p14="http://schemas.microsoft.com/office/powerpoint/2010/main" val="2436200540"/>
              </p:ext>
            </p:extLst>
          </p:nvPr>
        </p:nvGraphicFramePr>
        <p:xfrm>
          <a:off x="5167983" y="1484784"/>
          <a:ext cx="3408040" cy="2633445"/>
        </p:xfrm>
        <a:graphic>
          <a:graphicData uri="http://schemas.openxmlformats.org/drawingml/2006/table">
            <a:tbl>
              <a:tblPr firstRow="1" bandRow="1">
                <a:tableStyleId>{5C22544A-7EE6-4342-B048-85BDC9FD1C3A}</a:tableStyleId>
              </a:tblPr>
              <a:tblGrid>
                <a:gridCol w="1704020"/>
                <a:gridCol w="1704020"/>
              </a:tblGrid>
              <a:tr h="398673">
                <a:tc>
                  <a:txBody>
                    <a:bodyPr/>
                    <a:lstStyle/>
                    <a:p>
                      <a:r>
                        <a:rPr lang="en-AU" dirty="0" smtClean="0"/>
                        <a:t>DO Level</a:t>
                      </a:r>
                      <a:endParaRPr lang="en-AU" dirty="0"/>
                    </a:p>
                  </a:txBody>
                  <a:tcPr/>
                </a:tc>
                <a:tc>
                  <a:txBody>
                    <a:bodyPr/>
                    <a:lstStyle/>
                    <a:p>
                      <a:r>
                        <a:rPr lang="en-AU" dirty="0" smtClean="0"/>
                        <a:t>% saturation of DO</a:t>
                      </a:r>
                      <a:endParaRPr lang="en-AU" dirty="0"/>
                    </a:p>
                  </a:txBody>
                  <a:tcPr/>
                </a:tc>
              </a:tr>
              <a:tr h="398673">
                <a:tc>
                  <a:txBody>
                    <a:bodyPr/>
                    <a:lstStyle/>
                    <a:p>
                      <a:r>
                        <a:rPr lang="en-AU" dirty="0" err="1" smtClean="0"/>
                        <a:t>Supersaturation</a:t>
                      </a:r>
                      <a:endParaRPr lang="en-AU" dirty="0"/>
                    </a:p>
                  </a:txBody>
                  <a:tcPr/>
                </a:tc>
                <a:tc>
                  <a:txBody>
                    <a:bodyPr/>
                    <a:lstStyle/>
                    <a:p>
                      <a:r>
                        <a:rPr lang="en-AU" dirty="0" smtClean="0"/>
                        <a:t>&gt;=101%</a:t>
                      </a:r>
                      <a:endParaRPr lang="en-AU" dirty="0"/>
                    </a:p>
                  </a:txBody>
                  <a:tcPr/>
                </a:tc>
              </a:tr>
              <a:tr h="398673">
                <a:tc>
                  <a:txBody>
                    <a:bodyPr/>
                    <a:lstStyle/>
                    <a:p>
                      <a:r>
                        <a:rPr lang="en-AU" dirty="0" smtClean="0"/>
                        <a:t>Excellent</a:t>
                      </a:r>
                      <a:endParaRPr lang="en-AU" dirty="0"/>
                    </a:p>
                  </a:txBody>
                  <a:tcPr/>
                </a:tc>
                <a:tc>
                  <a:txBody>
                    <a:bodyPr/>
                    <a:lstStyle/>
                    <a:p>
                      <a:r>
                        <a:rPr lang="en-AU" dirty="0" smtClean="0"/>
                        <a:t>90-100%</a:t>
                      </a:r>
                      <a:endParaRPr lang="en-AU" dirty="0"/>
                    </a:p>
                  </a:txBody>
                  <a:tcPr/>
                </a:tc>
              </a:tr>
              <a:tr h="398673">
                <a:tc>
                  <a:txBody>
                    <a:bodyPr/>
                    <a:lstStyle/>
                    <a:p>
                      <a:r>
                        <a:rPr lang="en-AU" dirty="0" smtClean="0"/>
                        <a:t>Adequate</a:t>
                      </a:r>
                      <a:endParaRPr lang="en-AU" dirty="0"/>
                    </a:p>
                  </a:txBody>
                  <a:tcPr/>
                </a:tc>
                <a:tc>
                  <a:txBody>
                    <a:bodyPr/>
                    <a:lstStyle/>
                    <a:p>
                      <a:r>
                        <a:rPr lang="en-AU" dirty="0" smtClean="0"/>
                        <a:t>80-89%</a:t>
                      </a:r>
                      <a:endParaRPr lang="en-AU" dirty="0"/>
                    </a:p>
                  </a:txBody>
                  <a:tcPr/>
                </a:tc>
              </a:tr>
              <a:tr h="398673">
                <a:tc>
                  <a:txBody>
                    <a:bodyPr/>
                    <a:lstStyle/>
                    <a:p>
                      <a:r>
                        <a:rPr lang="en-AU" dirty="0" smtClean="0"/>
                        <a:t>Acceptable</a:t>
                      </a:r>
                      <a:endParaRPr lang="en-AU" dirty="0"/>
                    </a:p>
                  </a:txBody>
                  <a:tcPr/>
                </a:tc>
                <a:tc>
                  <a:txBody>
                    <a:bodyPr/>
                    <a:lstStyle/>
                    <a:p>
                      <a:r>
                        <a:rPr lang="en-AU" dirty="0" smtClean="0"/>
                        <a:t>60-79%</a:t>
                      </a:r>
                      <a:endParaRPr lang="en-AU" dirty="0"/>
                    </a:p>
                  </a:txBody>
                  <a:tcPr/>
                </a:tc>
              </a:tr>
              <a:tr h="398673">
                <a:tc>
                  <a:txBody>
                    <a:bodyPr/>
                    <a:lstStyle/>
                    <a:p>
                      <a:r>
                        <a:rPr lang="en-AU" dirty="0" smtClean="0"/>
                        <a:t>Poor</a:t>
                      </a:r>
                      <a:endParaRPr lang="en-AU" dirty="0"/>
                    </a:p>
                  </a:txBody>
                  <a:tcPr/>
                </a:tc>
                <a:tc>
                  <a:txBody>
                    <a:bodyPr/>
                    <a:lstStyle/>
                    <a:p>
                      <a:r>
                        <a:rPr lang="en-AU" dirty="0" smtClean="0"/>
                        <a:t>&lt;60%</a:t>
                      </a:r>
                      <a:endParaRPr lang="en-AU" dirty="0"/>
                    </a:p>
                  </a:txBody>
                  <a:tcPr/>
                </a:tc>
              </a:tr>
            </a:tbl>
          </a:graphicData>
        </a:graphic>
      </p:graphicFrame>
      <p:sp>
        <p:nvSpPr>
          <p:cNvPr id="5" name="TextBox 4"/>
          <p:cNvSpPr txBox="1"/>
          <p:nvPr/>
        </p:nvSpPr>
        <p:spPr>
          <a:xfrm>
            <a:off x="5153450" y="4365104"/>
            <a:ext cx="3455987" cy="1476375"/>
          </a:xfrm>
          <a:prstGeom prst="rect">
            <a:avLst/>
          </a:prstGeom>
          <a:noFill/>
        </p:spPr>
        <p:txBody>
          <a:bodyPr>
            <a:spAutoFit/>
          </a:bodyPr>
          <a:lstStyle/>
          <a:p>
            <a:pPr fontAlgn="auto">
              <a:spcBef>
                <a:spcPts val="0"/>
              </a:spcBef>
              <a:spcAft>
                <a:spcPts val="0"/>
              </a:spcAft>
              <a:defRPr/>
            </a:pPr>
            <a:r>
              <a:rPr lang="en-AU" dirty="0">
                <a:solidFill>
                  <a:schemeClr val="accent3">
                    <a:lumMod val="75000"/>
                  </a:schemeClr>
                </a:solidFill>
                <a:latin typeface="+mn-lt"/>
              </a:rPr>
              <a:t>Use the handout to convert the average DO collected at the site to the percent saturation of oxygen. This takes into account temperature collected on the day.</a:t>
            </a:r>
          </a:p>
        </p:txBody>
      </p:sp>
      <p:sp>
        <p:nvSpPr>
          <p:cNvPr id="7" name="Rectangle 6">
            <a:hlinkClick r:id="rId3" action="ppaction://hlinksldjump"/>
          </p:cNvPr>
          <p:cNvSpPr/>
          <p:nvPr/>
        </p:nvSpPr>
        <p:spPr>
          <a:xfrm>
            <a:off x="7199784" y="6065912"/>
            <a:ext cx="194421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Back</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8">
                                            <p:txEl>
                                              <p:pRg st="0" end="0"/>
                                            </p:txEl>
                                          </p:spTgt>
                                        </p:tgtEl>
                                        <p:attrNameLst>
                                          <p:attrName>style.visibility</p:attrName>
                                        </p:attrNameLst>
                                      </p:cBhvr>
                                      <p:to>
                                        <p:strVal val="visible"/>
                                      </p:to>
                                    </p:set>
                                    <p:anim calcmode="lin" valueType="num">
                                      <p:cBhvr additive="base">
                                        <p:cTn id="7"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8">
                                            <p:txEl>
                                              <p:pRg st="2" end="2"/>
                                            </p:txEl>
                                          </p:spTgt>
                                        </p:tgtEl>
                                        <p:attrNameLst>
                                          <p:attrName>style.visibility</p:attrName>
                                        </p:attrNameLst>
                                      </p:cBhvr>
                                      <p:to>
                                        <p:strVal val="visible"/>
                                      </p:to>
                                    </p:set>
                                    <p:anim calcmode="lin" valueType="num">
                                      <p:cBhvr additive="base">
                                        <p:cTn id="13" dur="500" fill="hold"/>
                                        <p:tgtEl>
                                          <p:spTgt spid="46088">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3" end="3"/>
                                            </p:txEl>
                                          </p:spTgt>
                                        </p:tgtEl>
                                        <p:attrNameLst>
                                          <p:attrName>style.visibility</p:attrName>
                                        </p:attrNameLst>
                                      </p:cBhvr>
                                      <p:to>
                                        <p:strVal val="visible"/>
                                      </p:to>
                                    </p:set>
                                    <p:anim calcmode="lin" valueType="num">
                                      <p:cBhvr additive="base">
                                        <p:cTn id="19" dur="500" fill="hold"/>
                                        <p:tgtEl>
                                          <p:spTgt spid="46088">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4" end="4"/>
                                            </p:txEl>
                                          </p:spTgt>
                                        </p:tgtEl>
                                        <p:attrNameLst>
                                          <p:attrName>style.visibility</p:attrName>
                                        </p:attrNameLst>
                                      </p:cBhvr>
                                      <p:to>
                                        <p:strVal val="visible"/>
                                      </p:to>
                                    </p:set>
                                    <p:anim calcmode="lin" valueType="num">
                                      <p:cBhvr additive="base">
                                        <p:cTn id="25" dur="500" fill="hold"/>
                                        <p:tgtEl>
                                          <p:spTgt spid="4608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088">
                                            <p:txEl>
                                              <p:pRg st="5" end="5"/>
                                            </p:txEl>
                                          </p:spTgt>
                                        </p:tgtEl>
                                        <p:attrNameLst>
                                          <p:attrName>style.visibility</p:attrName>
                                        </p:attrNameLst>
                                      </p:cBhvr>
                                      <p:to>
                                        <p:strVal val="visible"/>
                                      </p:to>
                                    </p:set>
                                    <p:anim calcmode="lin" valueType="num">
                                      <p:cBhvr additive="base">
                                        <p:cTn id="31" dur="500" fill="hold"/>
                                        <p:tgtEl>
                                          <p:spTgt spid="46088">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608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088">
                                            <p:txEl>
                                              <p:pRg st="6" end="6"/>
                                            </p:txEl>
                                          </p:spTgt>
                                        </p:tgtEl>
                                        <p:attrNameLst>
                                          <p:attrName>style.visibility</p:attrName>
                                        </p:attrNameLst>
                                      </p:cBhvr>
                                      <p:to>
                                        <p:strVal val="visible"/>
                                      </p:to>
                                    </p:set>
                                    <p:anim calcmode="lin" valueType="num">
                                      <p:cBhvr additive="base">
                                        <p:cTn id="37" dur="500" fill="hold"/>
                                        <p:tgtEl>
                                          <p:spTgt spid="46088">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6088">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8"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AU" smtClean="0"/>
              <a:t>What is an Ecosystem?</a:t>
            </a:r>
          </a:p>
        </p:txBody>
      </p:sp>
      <p:sp>
        <p:nvSpPr>
          <p:cNvPr id="3075" name="Text Box 3"/>
          <p:cNvSpPr txBox="1">
            <a:spLocks noChangeArrowheads="1"/>
          </p:cNvSpPr>
          <p:nvPr/>
        </p:nvSpPr>
        <p:spPr bwMode="auto">
          <a:xfrm>
            <a:off x="500063" y="1571625"/>
            <a:ext cx="7848600" cy="830263"/>
          </a:xfrm>
          <a:prstGeom prst="rect">
            <a:avLst/>
          </a:prstGeom>
          <a:noFill/>
          <a:ln w="9525">
            <a:noFill/>
            <a:miter lim="800000"/>
            <a:headEnd/>
            <a:tailEnd/>
          </a:ln>
        </p:spPr>
        <p:txBody>
          <a:bodyPr>
            <a:spAutoFit/>
          </a:bodyPr>
          <a:lstStyle/>
          <a:p>
            <a:pPr>
              <a:spcBef>
                <a:spcPct val="50000"/>
              </a:spcBef>
            </a:pPr>
            <a:r>
              <a:rPr lang="en-AU" sz="2400">
                <a:latin typeface="Calibri" pitchFamily="34" charset="0"/>
              </a:rPr>
              <a:t>A community of organisms interacting with one another and with their physical surroundings.</a:t>
            </a:r>
          </a:p>
        </p:txBody>
      </p:sp>
      <p:sp>
        <p:nvSpPr>
          <p:cNvPr id="3076" name="Text Box 4"/>
          <p:cNvSpPr txBox="1">
            <a:spLocks noChangeArrowheads="1"/>
          </p:cNvSpPr>
          <p:nvPr/>
        </p:nvSpPr>
        <p:spPr bwMode="auto">
          <a:xfrm>
            <a:off x="457200" y="3352800"/>
            <a:ext cx="8229600" cy="2124075"/>
          </a:xfrm>
          <a:prstGeom prst="rect">
            <a:avLst/>
          </a:prstGeom>
          <a:noFill/>
          <a:ln w="9525">
            <a:noFill/>
            <a:miter lim="800000"/>
            <a:headEnd/>
            <a:tailEnd/>
          </a:ln>
        </p:spPr>
        <p:txBody>
          <a:bodyPr>
            <a:spAutoFit/>
          </a:bodyPr>
          <a:lstStyle/>
          <a:p>
            <a:pPr>
              <a:spcBef>
                <a:spcPct val="50000"/>
              </a:spcBef>
            </a:pPr>
            <a:r>
              <a:rPr lang="en-AU" sz="2400">
                <a:latin typeface="Calibri" pitchFamily="34" charset="0"/>
              </a:rPr>
              <a:t>Community – group of organisms living and interacting together.</a:t>
            </a:r>
          </a:p>
          <a:p>
            <a:pPr>
              <a:spcBef>
                <a:spcPct val="50000"/>
              </a:spcBef>
            </a:pPr>
            <a:r>
              <a:rPr lang="en-AU" sz="2400">
                <a:latin typeface="Calibri" pitchFamily="34" charset="0"/>
              </a:rPr>
              <a:t>                              (BIOTIC COMPONENT)</a:t>
            </a:r>
          </a:p>
          <a:p>
            <a:pPr>
              <a:spcBef>
                <a:spcPct val="50000"/>
              </a:spcBef>
            </a:pPr>
            <a:r>
              <a:rPr lang="en-AU" sz="2400">
                <a:latin typeface="Calibri" pitchFamily="34" charset="0"/>
              </a:rPr>
              <a:t>Physical Surroundings – non living part of the environment</a:t>
            </a:r>
          </a:p>
          <a:p>
            <a:pPr algn="ctr">
              <a:spcBef>
                <a:spcPct val="50000"/>
              </a:spcBef>
            </a:pPr>
            <a:r>
              <a:rPr lang="en-AU" sz="2400">
                <a:latin typeface="Calibri" pitchFamily="34" charset="0"/>
              </a:rPr>
              <a:t>(ABIOTIC COMPONENT)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0-#ppt_w/2"/>
                                          </p:val>
                                        </p:tav>
                                        <p:tav tm="100000">
                                          <p:val>
                                            <p:strVal val="#ppt_x"/>
                                          </p:val>
                                        </p:tav>
                                      </p:tavLst>
                                    </p:anim>
                                    <p:anim calcmode="lin" valueType="num">
                                      <p:cBhvr additive="base">
                                        <p:cTn id="8" dur="500" fill="hold"/>
                                        <p:tgtEl>
                                          <p:spTgt spid="30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additive="base">
                                        <p:cTn id="13" dur="500" fill="hold"/>
                                        <p:tgtEl>
                                          <p:spTgt spid="3075"/>
                                        </p:tgtEl>
                                        <p:attrNameLst>
                                          <p:attrName>ppt_x</p:attrName>
                                        </p:attrNameLst>
                                      </p:cBhvr>
                                      <p:tavLst>
                                        <p:tav tm="0">
                                          <p:val>
                                            <p:strVal val="0-#ppt_w/2"/>
                                          </p:val>
                                        </p:tav>
                                        <p:tav tm="100000">
                                          <p:val>
                                            <p:strVal val="#ppt_x"/>
                                          </p:val>
                                        </p:tav>
                                      </p:tavLst>
                                    </p:anim>
                                    <p:anim calcmode="lin" valueType="num">
                                      <p:cBhvr additive="base">
                                        <p:cTn id="14" dur="500" fill="hold"/>
                                        <p:tgtEl>
                                          <p:spTgt spid="30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6">
                                            <p:txEl>
                                              <p:pRg st="0" end="0"/>
                                            </p:txEl>
                                          </p:spTgt>
                                        </p:tgtEl>
                                        <p:attrNameLst>
                                          <p:attrName>style.visibility</p:attrName>
                                        </p:attrNameLst>
                                      </p:cBhvr>
                                      <p:to>
                                        <p:strVal val="visible"/>
                                      </p:to>
                                    </p:set>
                                    <p:anim calcmode="lin" valueType="num">
                                      <p:cBhvr additive="base">
                                        <p:cTn id="19" dur="500" fill="hold"/>
                                        <p:tgtEl>
                                          <p:spTgt spid="3076">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6">
                                            <p:txEl>
                                              <p:pRg st="1" end="1"/>
                                            </p:txEl>
                                          </p:spTgt>
                                        </p:tgtEl>
                                        <p:attrNameLst>
                                          <p:attrName>style.visibility</p:attrName>
                                        </p:attrNameLst>
                                      </p:cBhvr>
                                      <p:to>
                                        <p:strVal val="visible"/>
                                      </p:to>
                                    </p:set>
                                    <p:anim calcmode="lin" valueType="num">
                                      <p:cBhvr additive="base">
                                        <p:cTn id="25" dur="500" fill="hold"/>
                                        <p:tgtEl>
                                          <p:spTgt spid="3076">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076">
                                            <p:txEl>
                                              <p:pRg st="2" end="2"/>
                                            </p:txEl>
                                          </p:spTgt>
                                        </p:tgtEl>
                                        <p:attrNameLst>
                                          <p:attrName>style.visibility</p:attrName>
                                        </p:attrNameLst>
                                      </p:cBhvr>
                                      <p:to>
                                        <p:strVal val="visible"/>
                                      </p:to>
                                    </p:set>
                                    <p:anim calcmode="lin" valueType="num">
                                      <p:cBhvr additive="base">
                                        <p:cTn id="31" dur="500" fill="hold"/>
                                        <p:tgtEl>
                                          <p:spTgt spid="3076">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07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076">
                                            <p:txEl>
                                              <p:pRg st="3" end="3"/>
                                            </p:txEl>
                                          </p:spTgt>
                                        </p:tgtEl>
                                        <p:attrNameLst>
                                          <p:attrName>style.visibility</p:attrName>
                                        </p:attrNameLst>
                                      </p:cBhvr>
                                      <p:to>
                                        <p:strVal val="visible"/>
                                      </p:to>
                                    </p:set>
                                    <p:anim calcmode="lin" valueType="num">
                                      <p:cBhvr additive="base">
                                        <p:cTn id="37" dur="500" fill="hold"/>
                                        <p:tgtEl>
                                          <p:spTgt spid="3076">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076">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utoUpdateAnimBg="0"/>
      <p:bldP spid="3075" grpId="0" autoUpdateAnimBg="0"/>
      <p:bldP spid="3076"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6" name="Text Box 6"/>
          <p:cNvSpPr txBox="1">
            <a:spLocks noChangeArrowheads="1"/>
          </p:cNvSpPr>
          <p:nvPr/>
        </p:nvSpPr>
        <p:spPr bwMode="auto">
          <a:xfrm>
            <a:off x="285750" y="2143125"/>
            <a:ext cx="8545513" cy="1570038"/>
          </a:xfrm>
          <a:prstGeom prst="rect">
            <a:avLst/>
          </a:prstGeom>
          <a:noFill/>
          <a:ln w="9525">
            <a:noFill/>
            <a:miter lim="800000"/>
            <a:headEnd/>
            <a:tailEnd/>
          </a:ln>
        </p:spPr>
        <p:txBody>
          <a:bodyPr wrap="none">
            <a:spAutoFit/>
          </a:bodyPr>
          <a:lstStyle/>
          <a:p>
            <a:r>
              <a:rPr lang="en-GB" sz="2400">
                <a:latin typeface="Calibri" pitchFamily="34" charset="0"/>
              </a:rPr>
              <a:t>Wind flow rate :- this tells about how fast the wind is flowing in a</a:t>
            </a:r>
          </a:p>
          <a:p>
            <a:r>
              <a:rPr lang="en-GB" sz="2400">
                <a:latin typeface="Calibri" pitchFamily="34" charset="0"/>
              </a:rPr>
              <a:t>particular area. It is measured with a wind speed gauge Some trees</a:t>
            </a:r>
          </a:p>
          <a:p>
            <a:r>
              <a:rPr lang="en-GB" sz="2400">
                <a:latin typeface="Calibri" pitchFamily="34" charset="0"/>
              </a:rPr>
              <a:t>become windswept and indeed in windy conditions, some trees </a:t>
            </a:r>
          </a:p>
          <a:p>
            <a:r>
              <a:rPr lang="en-GB" sz="2400">
                <a:latin typeface="Calibri" pitchFamily="34" charset="0"/>
              </a:rPr>
              <a:t>will not grow at all.</a:t>
            </a:r>
          </a:p>
        </p:txBody>
      </p:sp>
      <p:sp>
        <p:nvSpPr>
          <p:cNvPr id="5" name="Title 1"/>
          <p:cNvSpPr txBox="1">
            <a:spLocks/>
          </p:cNvSpPr>
          <p:nvPr/>
        </p:nvSpPr>
        <p:spPr>
          <a:xfrm>
            <a:off x="457200" y="274638"/>
            <a:ext cx="8229600" cy="1143000"/>
          </a:xfrm>
          <a:prstGeom prst="rect">
            <a:avLst/>
          </a:prstGeom>
        </p:spPr>
        <p:txBody>
          <a:bodyPr/>
          <a:lstStyle/>
          <a:p>
            <a:pPr algn="ctr" fontAlgn="auto">
              <a:spcAft>
                <a:spcPts val="0"/>
              </a:spcAft>
              <a:defRPr/>
            </a:pPr>
            <a:r>
              <a:rPr lang="en-AU" sz="4400" dirty="0">
                <a:latin typeface="+mj-lt"/>
                <a:ea typeface="+mj-ea"/>
                <a:cs typeface="+mj-cs"/>
              </a:rPr>
              <a:t>Wind flow rate</a:t>
            </a:r>
          </a:p>
        </p:txBody>
      </p:sp>
      <p:sp>
        <p:nvSpPr>
          <p:cNvPr id="4" name="Rectangle 3">
            <a:hlinkClick r:id="rId3" action="ppaction://hlinksldjump"/>
          </p:cNvPr>
          <p:cNvSpPr/>
          <p:nvPr/>
        </p:nvSpPr>
        <p:spPr>
          <a:xfrm>
            <a:off x="6887047" y="5661248"/>
            <a:ext cx="1944216"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Back</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06">
                                            <p:txEl>
                                              <p:pRg st="0" end="0"/>
                                            </p:txEl>
                                          </p:spTgt>
                                        </p:tgtEl>
                                        <p:attrNameLst>
                                          <p:attrName>style.visibility</p:attrName>
                                        </p:attrNameLst>
                                      </p:cBhvr>
                                      <p:to>
                                        <p:strVal val="visible"/>
                                      </p:to>
                                    </p:set>
                                    <p:anim calcmode="lin" valueType="num">
                                      <p:cBhvr additive="base">
                                        <p:cTn id="7" dur="500" fill="hold"/>
                                        <p:tgtEl>
                                          <p:spTgt spid="5120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0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06">
                                            <p:txEl>
                                              <p:pRg st="1" end="1"/>
                                            </p:txEl>
                                          </p:spTgt>
                                        </p:tgtEl>
                                        <p:attrNameLst>
                                          <p:attrName>style.visibility</p:attrName>
                                        </p:attrNameLst>
                                      </p:cBhvr>
                                      <p:to>
                                        <p:strVal val="visible"/>
                                      </p:to>
                                    </p:set>
                                    <p:anim calcmode="lin" valueType="num">
                                      <p:cBhvr additive="base">
                                        <p:cTn id="13" dur="500" fill="hold"/>
                                        <p:tgtEl>
                                          <p:spTgt spid="5120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0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06">
                                            <p:txEl>
                                              <p:pRg st="2" end="2"/>
                                            </p:txEl>
                                          </p:spTgt>
                                        </p:tgtEl>
                                        <p:attrNameLst>
                                          <p:attrName>style.visibility</p:attrName>
                                        </p:attrNameLst>
                                      </p:cBhvr>
                                      <p:to>
                                        <p:strVal val="visible"/>
                                      </p:to>
                                    </p:set>
                                    <p:anim calcmode="lin" valueType="num">
                                      <p:cBhvr additive="base">
                                        <p:cTn id="19" dur="500" fill="hold"/>
                                        <p:tgtEl>
                                          <p:spTgt spid="5120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20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06">
                                            <p:txEl>
                                              <p:pRg st="3" end="3"/>
                                            </p:txEl>
                                          </p:spTgt>
                                        </p:tgtEl>
                                        <p:attrNameLst>
                                          <p:attrName>style.visibility</p:attrName>
                                        </p:attrNameLst>
                                      </p:cBhvr>
                                      <p:to>
                                        <p:strVal val="visible"/>
                                      </p:to>
                                    </p:set>
                                    <p:anim calcmode="lin" valueType="num">
                                      <p:cBhvr additive="base">
                                        <p:cTn id="25" dur="500" fill="hold"/>
                                        <p:tgtEl>
                                          <p:spTgt spid="5120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1206">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6"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827088" y="3141663"/>
            <a:ext cx="6030912" cy="646331"/>
          </a:xfrm>
          <a:prstGeom prst="rect">
            <a:avLst/>
          </a:prstGeom>
          <a:noFill/>
          <a:ln w="9525">
            <a:noFill/>
            <a:miter lim="800000"/>
            <a:headEnd/>
            <a:tailEnd/>
          </a:ln>
        </p:spPr>
        <p:txBody>
          <a:bodyPr>
            <a:spAutoFit/>
          </a:bodyPr>
          <a:lstStyle/>
          <a:p>
            <a:r>
              <a:rPr lang="en-AU" dirty="0">
                <a:latin typeface="Calibri" pitchFamily="34" charset="0"/>
                <a:hlinkClick r:id="rId3"/>
              </a:rPr>
              <a:t>http://www.vic.waterwatch.org.au</a:t>
            </a:r>
            <a:r>
              <a:rPr lang="en-AU" dirty="0" smtClean="0">
                <a:latin typeface="Calibri" pitchFamily="34" charset="0"/>
                <a:hlinkClick r:id="rId3"/>
              </a:rPr>
              <a:t>/</a:t>
            </a:r>
            <a:endParaRPr lang="en-AU" dirty="0" smtClean="0">
              <a:latin typeface="Calibri" pitchFamily="34" charset="0"/>
            </a:endParaRPr>
          </a:p>
          <a:p>
            <a:endParaRPr lang="en-AU" dirty="0">
              <a:latin typeface="Calibri" pitchFamily="34" charset="0"/>
            </a:endParaRPr>
          </a:p>
        </p:txBody>
      </p:sp>
      <p:sp>
        <p:nvSpPr>
          <p:cNvPr id="38914" name="TextBox 2"/>
          <p:cNvSpPr txBox="1">
            <a:spLocks noChangeArrowheads="1"/>
          </p:cNvSpPr>
          <p:nvPr/>
        </p:nvSpPr>
        <p:spPr bwMode="auto">
          <a:xfrm>
            <a:off x="827088" y="1989138"/>
            <a:ext cx="5400675" cy="646112"/>
          </a:xfrm>
          <a:prstGeom prst="rect">
            <a:avLst/>
          </a:prstGeom>
          <a:noFill/>
          <a:ln w="9525">
            <a:noFill/>
            <a:miter lim="800000"/>
            <a:headEnd/>
            <a:tailEnd/>
          </a:ln>
        </p:spPr>
        <p:txBody>
          <a:bodyPr>
            <a:spAutoFit/>
          </a:bodyPr>
          <a:lstStyle/>
          <a:p>
            <a:r>
              <a:rPr lang="en-AU">
                <a:latin typeface="Calibri" pitchFamily="34" charset="0"/>
              </a:rPr>
              <a:t>You can find more on factors affecting water quality from:</a:t>
            </a:r>
          </a:p>
        </p:txBody>
      </p:sp>
      <p:sp>
        <p:nvSpPr>
          <p:cNvPr id="38915" name="TextBox 3"/>
          <p:cNvSpPr txBox="1">
            <a:spLocks noChangeArrowheads="1"/>
          </p:cNvSpPr>
          <p:nvPr/>
        </p:nvSpPr>
        <p:spPr bwMode="auto">
          <a:xfrm>
            <a:off x="611188" y="476250"/>
            <a:ext cx="5184775" cy="369888"/>
          </a:xfrm>
          <a:prstGeom prst="rect">
            <a:avLst/>
          </a:prstGeom>
          <a:noFill/>
          <a:ln w="9525">
            <a:noFill/>
            <a:miter lim="800000"/>
            <a:headEnd/>
            <a:tailEnd/>
          </a:ln>
        </p:spPr>
        <p:txBody>
          <a:bodyPr>
            <a:spAutoFit/>
          </a:bodyPr>
          <a:lstStyle/>
          <a:p>
            <a:r>
              <a:rPr lang="en-AU" b="1">
                <a:latin typeface="Calibri" pitchFamily="34" charset="0"/>
              </a:rPr>
              <a:t>RESOURCES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0" name="Picture 6" descr="biome"/>
          <p:cNvPicPr>
            <a:picLocks noChangeAspect="1" noChangeArrowheads="1"/>
          </p:cNvPicPr>
          <p:nvPr/>
        </p:nvPicPr>
        <p:blipFill>
          <a:blip r:embed="rId3" cstate="print"/>
          <a:srcRect/>
          <a:stretch>
            <a:fillRect/>
          </a:stretch>
        </p:blipFill>
        <p:spPr bwMode="auto">
          <a:xfrm>
            <a:off x="6011863" y="260350"/>
            <a:ext cx="2905125" cy="1571625"/>
          </a:xfrm>
          <a:prstGeom prst="rect">
            <a:avLst/>
          </a:prstGeom>
          <a:noFill/>
        </p:spPr>
      </p:pic>
      <p:sp>
        <p:nvSpPr>
          <p:cNvPr id="16385" name="Title 1"/>
          <p:cNvSpPr>
            <a:spLocks noGrp="1"/>
          </p:cNvSpPr>
          <p:nvPr>
            <p:ph type="title"/>
          </p:nvPr>
        </p:nvSpPr>
        <p:spPr>
          <a:xfrm>
            <a:off x="468313" y="260350"/>
            <a:ext cx="8229600" cy="1143000"/>
          </a:xfrm>
        </p:spPr>
        <p:txBody>
          <a:bodyPr/>
          <a:lstStyle/>
          <a:p>
            <a:pPr algn="l"/>
            <a:r>
              <a:rPr lang="en-AU" smtClean="0"/>
              <a:t>Some related terms</a:t>
            </a:r>
          </a:p>
        </p:txBody>
      </p:sp>
      <p:sp>
        <p:nvSpPr>
          <p:cNvPr id="3" name="Content Placeholder 2"/>
          <p:cNvSpPr>
            <a:spLocks noGrp="1"/>
          </p:cNvSpPr>
          <p:nvPr>
            <p:ph idx="1"/>
          </p:nvPr>
        </p:nvSpPr>
        <p:spPr>
          <a:xfrm>
            <a:off x="457200" y="1268413"/>
            <a:ext cx="5543550" cy="4857750"/>
          </a:xfrm>
        </p:spPr>
        <p:txBody>
          <a:bodyPr>
            <a:normAutofit/>
          </a:bodyPr>
          <a:lstStyle/>
          <a:p>
            <a:pPr>
              <a:lnSpc>
                <a:spcPct val="80000"/>
              </a:lnSpc>
              <a:spcBef>
                <a:spcPct val="50000"/>
              </a:spcBef>
            </a:pPr>
            <a:r>
              <a:rPr lang="en-AU" sz="2500" smtClean="0"/>
              <a:t>Biosphere – The part of the Earth that is made up of all living things and the abiotic factors associates with these factors</a:t>
            </a:r>
          </a:p>
          <a:p>
            <a:pPr>
              <a:lnSpc>
                <a:spcPct val="80000"/>
              </a:lnSpc>
              <a:spcBef>
                <a:spcPct val="50000"/>
              </a:spcBef>
            </a:pPr>
            <a:r>
              <a:rPr lang="en-AU" sz="2500" smtClean="0"/>
              <a:t>Biome – broad scale life zones e.g. Desert, grassland, forest...</a:t>
            </a:r>
          </a:p>
          <a:p>
            <a:pPr>
              <a:lnSpc>
                <a:spcPct val="80000"/>
              </a:lnSpc>
              <a:spcBef>
                <a:spcPct val="50000"/>
              </a:spcBef>
            </a:pPr>
            <a:r>
              <a:rPr lang="en-AU" sz="2500" smtClean="0"/>
              <a:t>Environment – the external surroundings in which a plant or animal live which tend to influence its development and behaviour.</a:t>
            </a:r>
          </a:p>
          <a:p>
            <a:pPr>
              <a:lnSpc>
                <a:spcPct val="80000"/>
              </a:lnSpc>
              <a:spcBef>
                <a:spcPct val="50000"/>
              </a:spcBef>
            </a:pPr>
            <a:r>
              <a:rPr lang="en-AU" sz="2700" smtClean="0"/>
              <a:t>Habitat - place where an organism lives e.g. the habitat of koalas are eucalypt forests of eastern Australia</a:t>
            </a:r>
            <a:endParaRPr lang="en-AU" sz="2500" smtClean="0"/>
          </a:p>
          <a:p>
            <a:pPr>
              <a:lnSpc>
                <a:spcPct val="80000"/>
              </a:lnSpc>
            </a:pPr>
            <a:endParaRPr lang="en-AU" sz="2500" smtClean="0"/>
          </a:p>
        </p:txBody>
      </p:sp>
      <p:pic>
        <p:nvPicPr>
          <p:cNvPr id="5" name="Picture 4" descr="a-44"/>
          <p:cNvPicPr>
            <a:picLocks noChangeAspect="1" noChangeArrowheads="1"/>
          </p:cNvPicPr>
          <p:nvPr/>
        </p:nvPicPr>
        <p:blipFill>
          <a:blip r:embed="rId4" cstate="print"/>
          <a:srcRect/>
          <a:stretch>
            <a:fillRect/>
          </a:stretch>
        </p:blipFill>
        <p:spPr bwMode="auto">
          <a:xfrm>
            <a:off x="6804025" y="4941888"/>
            <a:ext cx="1597025" cy="1582737"/>
          </a:xfrm>
          <a:prstGeom prst="rect">
            <a:avLst/>
          </a:prstGeom>
          <a:noFill/>
          <a:ln w="9525">
            <a:noFill/>
            <a:miter lim="800000"/>
            <a:headEnd/>
            <a:tailEnd/>
          </a:ln>
        </p:spPr>
      </p:pic>
      <p:pic>
        <p:nvPicPr>
          <p:cNvPr id="16392" name="Picture 8" descr="rainforest-2"/>
          <p:cNvPicPr>
            <a:picLocks noChangeAspect="1" noChangeArrowheads="1"/>
          </p:cNvPicPr>
          <p:nvPr/>
        </p:nvPicPr>
        <p:blipFill>
          <a:blip r:embed="rId5" cstate="print"/>
          <a:srcRect/>
          <a:stretch>
            <a:fillRect/>
          </a:stretch>
        </p:blipFill>
        <p:spPr bwMode="auto">
          <a:xfrm>
            <a:off x="7164388" y="1916113"/>
            <a:ext cx="1800225" cy="1800225"/>
          </a:xfrm>
          <a:prstGeom prst="rect">
            <a:avLst/>
          </a:prstGeom>
          <a:noFill/>
        </p:spPr>
      </p:pic>
      <p:pic>
        <p:nvPicPr>
          <p:cNvPr id="16391" name="Picture 7" descr="desert"/>
          <p:cNvPicPr>
            <a:picLocks noChangeAspect="1" noChangeArrowheads="1"/>
          </p:cNvPicPr>
          <p:nvPr/>
        </p:nvPicPr>
        <p:blipFill>
          <a:blip r:embed="rId6" cstate="print"/>
          <a:srcRect/>
          <a:stretch>
            <a:fillRect/>
          </a:stretch>
        </p:blipFill>
        <p:spPr bwMode="auto">
          <a:xfrm>
            <a:off x="5940425" y="3068638"/>
            <a:ext cx="1747838" cy="114458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AU" smtClean="0"/>
              <a:t>Some related terms</a:t>
            </a:r>
          </a:p>
        </p:txBody>
      </p:sp>
      <p:sp>
        <p:nvSpPr>
          <p:cNvPr id="3" name="Content Placeholder 2"/>
          <p:cNvSpPr>
            <a:spLocks noGrp="1"/>
          </p:cNvSpPr>
          <p:nvPr>
            <p:ph idx="1"/>
          </p:nvPr>
        </p:nvSpPr>
        <p:spPr>
          <a:xfrm>
            <a:off x="457200" y="1196975"/>
            <a:ext cx="5915025" cy="5327650"/>
          </a:xfrm>
        </p:spPr>
        <p:txBody>
          <a:bodyPr>
            <a:normAutofit/>
          </a:bodyPr>
          <a:lstStyle/>
          <a:p>
            <a:pPr>
              <a:lnSpc>
                <a:spcPct val="80000"/>
              </a:lnSpc>
              <a:spcBef>
                <a:spcPct val="50000"/>
              </a:spcBef>
            </a:pPr>
            <a:r>
              <a:rPr lang="en-AU" sz="2700" smtClean="0"/>
              <a:t>Microhabitat - a specialised area within a habitat where some organisms live.  E.g. around the trunk of a tree fern in a wet forest where mosses and fungi grow because it is shaded and moist. </a:t>
            </a:r>
          </a:p>
          <a:p>
            <a:pPr>
              <a:lnSpc>
                <a:spcPct val="80000"/>
              </a:lnSpc>
              <a:spcBef>
                <a:spcPct val="50000"/>
              </a:spcBef>
            </a:pPr>
            <a:endParaRPr lang="en-AU" sz="2700" smtClean="0"/>
          </a:p>
          <a:p>
            <a:pPr>
              <a:lnSpc>
                <a:spcPct val="80000"/>
              </a:lnSpc>
            </a:pPr>
            <a:r>
              <a:rPr lang="en-AU" sz="2500" smtClean="0"/>
              <a:t>Ecological Niche – where it lives and its particular adaptations suited to that habitat. It also includes the role it has in its habitat</a:t>
            </a:r>
          </a:p>
          <a:p>
            <a:pPr lvl="1">
              <a:lnSpc>
                <a:spcPct val="80000"/>
              </a:lnSpc>
            </a:pPr>
            <a:r>
              <a:rPr lang="en-AU" sz="2200" smtClean="0"/>
              <a:t>For example  a dolphin could be in potentially another niche than another dolphin in a pod that utilises significantly different food resources and foraging techniques.</a:t>
            </a:r>
            <a:endParaRPr lang="en-AU" sz="2300" smtClean="0"/>
          </a:p>
        </p:txBody>
      </p:sp>
      <p:pic>
        <p:nvPicPr>
          <p:cNvPr id="15366" name="Picture 6" descr="niche2"/>
          <p:cNvPicPr>
            <a:picLocks noChangeAspect="1" noChangeArrowheads="1"/>
          </p:cNvPicPr>
          <p:nvPr/>
        </p:nvPicPr>
        <p:blipFill>
          <a:blip r:embed="rId3" cstate="print"/>
          <a:srcRect/>
          <a:stretch>
            <a:fillRect/>
          </a:stretch>
        </p:blipFill>
        <p:spPr bwMode="auto">
          <a:xfrm>
            <a:off x="6084888" y="4365625"/>
            <a:ext cx="2647950" cy="1724025"/>
          </a:xfrm>
          <a:prstGeom prst="rect">
            <a:avLst/>
          </a:prstGeom>
          <a:noFill/>
        </p:spPr>
      </p:pic>
      <p:pic>
        <p:nvPicPr>
          <p:cNvPr id="15367" name="Picture 7" descr="microhabitat"/>
          <p:cNvPicPr>
            <a:picLocks noChangeAspect="1" noChangeArrowheads="1"/>
          </p:cNvPicPr>
          <p:nvPr/>
        </p:nvPicPr>
        <p:blipFill>
          <a:blip r:embed="rId4" cstate="print"/>
          <a:srcRect/>
          <a:stretch>
            <a:fillRect/>
          </a:stretch>
        </p:blipFill>
        <p:spPr bwMode="auto">
          <a:xfrm>
            <a:off x="6156325" y="1196975"/>
            <a:ext cx="1800225" cy="1192213"/>
          </a:xfrm>
          <a:prstGeom prst="rect">
            <a:avLst/>
          </a:prstGeom>
          <a:noFill/>
        </p:spPr>
      </p:pic>
      <p:pic>
        <p:nvPicPr>
          <p:cNvPr id="15368" name="Picture 8" descr="microhabitat2"/>
          <p:cNvPicPr>
            <a:picLocks noChangeAspect="1" noChangeArrowheads="1"/>
          </p:cNvPicPr>
          <p:nvPr/>
        </p:nvPicPr>
        <p:blipFill>
          <a:blip r:embed="rId5" cstate="print"/>
          <a:srcRect/>
          <a:stretch>
            <a:fillRect/>
          </a:stretch>
        </p:blipFill>
        <p:spPr bwMode="auto">
          <a:xfrm>
            <a:off x="6659563" y="2636838"/>
            <a:ext cx="1954212" cy="14636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152400"/>
            <a:ext cx="7772400" cy="1143000"/>
          </a:xfrm>
        </p:spPr>
        <p:txBody>
          <a:bodyPr/>
          <a:lstStyle/>
          <a:p>
            <a:r>
              <a:rPr lang="en-AU" smtClean="0"/>
              <a:t>Features of an Ecosystem</a:t>
            </a:r>
          </a:p>
        </p:txBody>
      </p:sp>
      <p:sp>
        <p:nvSpPr>
          <p:cNvPr id="4099" name="Rectangle 3"/>
          <p:cNvSpPr>
            <a:spLocks noGrp="1" noChangeArrowheads="1"/>
          </p:cNvSpPr>
          <p:nvPr>
            <p:ph type="body" idx="1"/>
          </p:nvPr>
        </p:nvSpPr>
        <p:spPr>
          <a:xfrm>
            <a:off x="685800" y="1143000"/>
            <a:ext cx="7772400" cy="2209800"/>
          </a:xfrm>
        </p:spPr>
        <p:txBody>
          <a:bodyPr rtlCol="0">
            <a:normAutofit lnSpcReduction="10000"/>
          </a:bodyPr>
          <a:lstStyle/>
          <a:p>
            <a:pPr fontAlgn="auto">
              <a:lnSpc>
                <a:spcPct val="90000"/>
              </a:lnSpc>
              <a:spcAft>
                <a:spcPts val="0"/>
              </a:spcAft>
              <a:buFont typeface="Arial" pitchFamily="34" charset="0"/>
              <a:buChar char="•"/>
              <a:defRPr/>
            </a:pPr>
            <a:r>
              <a:rPr lang="en-AU" sz="2800" dirty="0"/>
              <a:t>Self – sustaining: can be maintained without  inputs from other ecosystems.</a:t>
            </a:r>
          </a:p>
          <a:p>
            <a:pPr fontAlgn="auto">
              <a:lnSpc>
                <a:spcPct val="90000"/>
              </a:lnSpc>
              <a:spcAft>
                <a:spcPts val="0"/>
              </a:spcAft>
              <a:buFont typeface="Arial" pitchFamily="34" charset="0"/>
              <a:buChar char="•"/>
              <a:defRPr/>
            </a:pPr>
            <a:r>
              <a:rPr lang="en-AU" sz="2800" dirty="0"/>
              <a:t>Can be small (pond) </a:t>
            </a:r>
          </a:p>
          <a:p>
            <a:pPr fontAlgn="auto">
              <a:lnSpc>
                <a:spcPct val="90000"/>
              </a:lnSpc>
              <a:spcAft>
                <a:spcPts val="0"/>
              </a:spcAft>
              <a:buFont typeface="Arial" pitchFamily="34" charset="0"/>
              <a:buChar char="•"/>
              <a:defRPr/>
            </a:pPr>
            <a:r>
              <a:rPr lang="en-AU" sz="2800" dirty="0"/>
              <a:t>Can be very large (biosphere).</a:t>
            </a:r>
          </a:p>
          <a:p>
            <a:pPr fontAlgn="auto">
              <a:lnSpc>
                <a:spcPct val="90000"/>
              </a:lnSpc>
              <a:spcAft>
                <a:spcPts val="0"/>
              </a:spcAft>
              <a:buFont typeface="Arial" pitchFamily="34" charset="0"/>
              <a:buChar char="•"/>
              <a:defRPr/>
            </a:pPr>
            <a:r>
              <a:rPr lang="en-AU" sz="2800" dirty="0"/>
              <a:t>Made by humans (urban ecosystem)</a:t>
            </a:r>
          </a:p>
        </p:txBody>
      </p:sp>
      <p:pic>
        <p:nvPicPr>
          <p:cNvPr id="4103" name="Picture 7" descr="pond"/>
          <p:cNvPicPr>
            <a:picLocks noChangeAspect="1" noChangeArrowheads="1"/>
          </p:cNvPicPr>
          <p:nvPr/>
        </p:nvPicPr>
        <p:blipFill>
          <a:blip r:embed="rId3" cstate="print"/>
          <a:srcRect/>
          <a:stretch>
            <a:fillRect/>
          </a:stretch>
        </p:blipFill>
        <p:spPr bwMode="auto">
          <a:xfrm>
            <a:off x="0" y="4046538"/>
            <a:ext cx="3276600" cy="2457450"/>
          </a:xfrm>
          <a:prstGeom prst="rect">
            <a:avLst/>
          </a:prstGeom>
          <a:noFill/>
          <a:ln w="9525">
            <a:noFill/>
            <a:miter lim="800000"/>
            <a:headEnd/>
            <a:tailEnd/>
          </a:ln>
        </p:spPr>
      </p:pic>
      <p:pic>
        <p:nvPicPr>
          <p:cNvPr id="4105" name="Picture 9" descr="earth"/>
          <p:cNvPicPr>
            <a:picLocks noChangeAspect="1" noChangeArrowheads="1"/>
          </p:cNvPicPr>
          <p:nvPr/>
        </p:nvPicPr>
        <p:blipFill>
          <a:blip r:embed="rId4" cstate="print"/>
          <a:srcRect/>
          <a:stretch>
            <a:fillRect/>
          </a:stretch>
        </p:blipFill>
        <p:spPr bwMode="auto">
          <a:xfrm>
            <a:off x="3429000" y="3810000"/>
            <a:ext cx="2817813" cy="2817813"/>
          </a:xfrm>
          <a:prstGeom prst="rect">
            <a:avLst/>
          </a:prstGeom>
          <a:noFill/>
          <a:ln w="9525">
            <a:noFill/>
            <a:miter lim="800000"/>
            <a:headEnd/>
            <a:tailEnd/>
          </a:ln>
        </p:spPr>
      </p:pic>
      <p:pic>
        <p:nvPicPr>
          <p:cNvPr id="4107" name="Picture 11" descr="3_melbourne_airport"/>
          <p:cNvPicPr>
            <a:picLocks noChangeAspect="1" noChangeArrowheads="1"/>
          </p:cNvPicPr>
          <p:nvPr/>
        </p:nvPicPr>
        <p:blipFill>
          <a:blip r:embed="rId5" cstate="print"/>
          <a:srcRect/>
          <a:stretch>
            <a:fillRect/>
          </a:stretch>
        </p:blipFill>
        <p:spPr bwMode="auto">
          <a:xfrm>
            <a:off x="6383338" y="4267200"/>
            <a:ext cx="2760662" cy="1847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0-#ppt_w/2"/>
                                          </p:val>
                                        </p:tav>
                                        <p:tav tm="100000">
                                          <p:val>
                                            <p:strVal val="#ppt_x"/>
                                          </p:val>
                                        </p:tav>
                                      </p:tavLst>
                                    </p:anim>
                                    <p:anim calcmode="lin" valueType="num">
                                      <p:cBhvr additive="base">
                                        <p:cTn id="8" dur="500" fill="hold"/>
                                        <p:tgtEl>
                                          <p:spTgt spid="40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9">
                                            <p:txEl>
                                              <p:pRg st="0" end="0"/>
                                            </p:txEl>
                                          </p:spTgt>
                                        </p:tgtEl>
                                        <p:attrNameLst>
                                          <p:attrName>style.visibility</p:attrName>
                                        </p:attrNameLst>
                                      </p:cBhvr>
                                      <p:to>
                                        <p:strVal val="visible"/>
                                      </p:to>
                                    </p:set>
                                    <p:anim calcmode="lin" valueType="num">
                                      <p:cBhvr additive="base">
                                        <p:cTn id="13" dur="500" fill="hold"/>
                                        <p:tgtEl>
                                          <p:spTgt spid="409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99">
                                            <p:txEl>
                                              <p:pRg st="1" end="1"/>
                                            </p:txEl>
                                          </p:spTgt>
                                        </p:tgtEl>
                                        <p:attrNameLst>
                                          <p:attrName>style.visibility</p:attrName>
                                        </p:attrNameLst>
                                      </p:cBhvr>
                                      <p:to>
                                        <p:strVal val="visible"/>
                                      </p:to>
                                    </p:set>
                                    <p:anim calcmode="lin" valueType="num">
                                      <p:cBhvr additive="base">
                                        <p:cTn id="19" dur="500" fill="hold"/>
                                        <p:tgtEl>
                                          <p:spTgt spid="409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099">
                                            <p:txEl>
                                              <p:pRg st="2" end="2"/>
                                            </p:txEl>
                                          </p:spTgt>
                                        </p:tgtEl>
                                        <p:attrNameLst>
                                          <p:attrName>style.visibility</p:attrName>
                                        </p:attrNameLst>
                                      </p:cBhvr>
                                      <p:to>
                                        <p:strVal val="visible"/>
                                      </p:to>
                                    </p:set>
                                    <p:anim calcmode="lin" valueType="num">
                                      <p:cBhvr additive="base">
                                        <p:cTn id="25" dur="500" fill="hold"/>
                                        <p:tgtEl>
                                          <p:spTgt spid="409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99">
                                            <p:txEl>
                                              <p:pRg st="3" end="3"/>
                                            </p:txEl>
                                          </p:spTgt>
                                        </p:tgtEl>
                                        <p:attrNameLst>
                                          <p:attrName>style.visibility</p:attrName>
                                        </p:attrNameLst>
                                      </p:cBhvr>
                                      <p:to>
                                        <p:strVal val="visible"/>
                                      </p:to>
                                    </p:set>
                                    <p:anim calcmode="lin" valueType="num">
                                      <p:cBhvr additive="base">
                                        <p:cTn id="31" dur="500" fill="hold"/>
                                        <p:tgtEl>
                                          <p:spTgt spid="409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0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4103"/>
                                        </p:tgtEl>
                                        <p:attrNameLst>
                                          <p:attrName>style.visibility</p:attrName>
                                        </p:attrNameLst>
                                      </p:cBhvr>
                                      <p:to>
                                        <p:strVal val="visible"/>
                                      </p:to>
                                    </p:set>
                                    <p:animEffect transition="in" filter="checkerboard(across)">
                                      <p:cBhvr>
                                        <p:cTn id="37" dur="500"/>
                                        <p:tgtEl>
                                          <p:spTgt spid="4103"/>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4105"/>
                                        </p:tgtEl>
                                        <p:attrNameLst>
                                          <p:attrName>style.visibility</p:attrName>
                                        </p:attrNameLst>
                                      </p:cBhvr>
                                      <p:to>
                                        <p:strVal val="visible"/>
                                      </p:to>
                                    </p:set>
                                    <p:animEffect transition="in" filter="checkerboard(across)">
                                      <p:cBhvr>
                                        <p:cTn id="42" dur="500"/>
                                        <p:tgtEl>
                                          <p:spTgt spid="4105"/>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4107"/>
                                        </p:tgtEl>
                                        <p:attrNameLst>
                                          <p:attrName>style.visibility</p:attrName>
                                        </p:attrNameLst>
                                      </p:cBhvr>
                                      <p:to>
                                        <p:strVal val="visible"/>
                                      </p:to>
                                    </p:set>
                                    <p:animEffect transition="in" filter="checkerboard(across)">
                                      <p:cBhvr>
                                        <p:cTn id="47" dur="500"/>
                                        <p:tgtEl>
                                          <p:spTgt spid="4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0"/>
            <a:ext cx="7772400" cy="1143000"/>
          </a:xfrm>
        </p:spPr>
        <p:txBody>
          <a:bodyPr/>
          <a:lstStyle/>
          <a:p>
            <a:r>
              <a:rPr lang="en-AU" smtClean="0"/>
              <a:t>Naming Ecosystems</a:t>
            </a:r>
          </a:p>
        </p:txBody>
      </p:sp>
      <p:sp>
        <p:nvSpPr>
          <p:cNvPr id="8195" name="Text Box 3"/>
          <p:cNvSpPr txBox="1">
            <a:spLocks noChangeArrowheads="1"/>
          </p:cNvSpPr>
          <p:nvPr/>
        </p:nvSpPr>
        <p:spPr bwMode="auto">
          <a:xfrm>
            <a:off x="609600" y="1066800"/>
            <a:ext cx="7848600" cy="3600450"/>
          </a:xfrm>
          <a:prstGeom prst="rect">
            <a:avLst/>
          </a:prstGeom>
          <a:noFill/>
          <a:ln w="9525">
            <a:noFill/>
            <a:miter lim="800000"/>
            <a:headEnd/>
            <a:tailEnd/>
          </a:ln>
        </p:spPr>
        <p:txBody>
          <a:bodyPr>
            <a:spAutoFit/>
          </a:bodyPr>
          <a:lstStyle/>
          <a:p>
            <a:pPr marL="457200" indent="-457200">
              <a:spcBef>
                <a:spcPct val="50000"/>
              </a:spcBef>
            </a:pPr>
            <a:r>
              <a:rPr lang="en-AU" sz="2400">
                <a:latin typeface="Calibri" pitchFamily="34" charset="0"/>
              </a:rPr>
              <a:t>Ecosystems can be named in several ways.</a:t>
            </a:r>
          </a:p>
          <a:p>
            <a:pPr marL="457200" indent="-457200">
              <a:spcBef>
                <a:spcPct val="50000"/>
              </a:spcBef>
              <a:buFontTx/>
              <a:buAutoNum type="arabicPeriod"/>
            </a:pPr>
            <a:r>
              <a:rPr lang="en-AU" sz="2400">
                <a:latin typeface="Calibri" pitchFamily="34" charset="0"/>
              </a:rPr>
              <a:t>Based on the abiotic environment e.g. terrestrial or freshwater ecosystem.</a:t>
            </a:r>
          </a:p>
          <a:p>
            <a:pPr marL="457200" indent="-457200">
              <a:spcBef>
                <a:spcPct val="50000"/>
              </a:spcBef>
              <a:buFontTx/>
              <a:buAutoNum type="arabicPeriod"/>
            </a:pPr>
            <a:r>
              <a:rPr lang="en-AU" sz="2400">
                <a:latin typeface="Calibri" pitchFamily="34" charset="0"/>
              </a:rPr>
              <a:t>Based on the dominant species e.g. Mangrove ecosystem or a saltbush ecosystem.</a:t>
            </a:r>
          </a:p>
          <a:p>
            <a:pPr marL="457200" indent="-457200">
              <a:spcBef>
                <a:spcPct val="50000"/>
              </a:spcBef>
              <a:buFontTx/>
              <a:buAutoNum type="arabicPeriod"/>
            </a:pPr>
            <a:r>
              <a:rPr lang="en-AU" sz="2400">
                <a:latin typeface="Calibri" pitchFamily="34" charset="0"/>
              </a:rPr>
              <a:t>Based on the structure of the plant community e.g. rainforest ecosystem, a grassland ecosystem or a forest ecosystem. </a:t>
            </a:r>
          </a:p>
        </p:txBody>
      </p:sp>
      <p:pic>
        <p:nvPicPr>
          <p:cNvPr id="8197" name="Picture 5" descr="pict1"/>
          <p:cNvPicPr>
            <a:picLocks noChangeAspect="1" noChangeArrowheads="1"/>
          </p:cNvPicPr>
          <p:nvPr/>
        </p:nvPicPr>
        <p:blipFill>
          <a:blip r:embed="rId3" cstate="print"/>
          <a:srcRect/>
          <a:stretch>
            <a:fillRect/>
          </a:stretch>
        </p:blipFill>
        <p:spPr bwMode="auto">
          <a:xfrm>
            <a:off x="214313" y="4714875"/>
            <a:ext cx="2486025" cy="1679575"/>
          </a:xfrm>
          <a:prstGeom prst="rect">
            <a:avLst/>
          </a:prstGeom>
          <a:noFill/>
          <a:ln w="9525">
            <a:noFill/>
            <a:miter lim="800000"/>
            <a:headEnd/>
            <a:tailEnd/>
          </a:ln>
        </p:spPr>
      </p:pic>
      <p:pic>
        <p:nvPicPr>
          <p:cNvPr id="8199" name="Picture 7" descr="SaltbushMosaicSA"/>
          <p:cNvPicPr>
            <a:picLocks noChangeAspect="1" noChangeArrowheads="1"/>
          </p:cNvPicPr>
          <p:nvPr/>
        </p:nvPicPr>
        <p:blipFill>
          <a:blip r:embed="rId4" cstate="print"/>
          <a:srcRect/>
          <a:stretch>
            <a:fillRect/>
          </a:stretch>
        </p:blipFill>
        <p:spPr bwMode="auto">
          <a:xfrm>
            <a:off x="3071813" y="4643438"/>
            <a:ext cx="2376487" cy="1833562"/>
          </a:xfrm>
          <a:prstGeom prst="rect">
            <a:avLst/>
          </a:prstGeom>
          <a:noFill/>
          <a:ln w="9525">
            <a:noFill/>
            <a:miter lim="800000"/>
            <a:headEnd/>
            <a:tailEnd/>
          </a:ln>
        </p:spPr>
      </p:pic>
      <p:pic>
        <p:nvPicPr>
          <p:cNvPr id="8201" name="Picture 9" descr="TropicalRainForest"/>
          <p:cNvPicPr>
            <a:picLocks noChangeAspect="1" noChangeArrowheads="1"/>
          </p:cNvPicPr>
          <p:nvPr/>
        </p:nvPicPr>
        <p:blipFill>
          <a:blip r:embed="rId5" cstate="print"/>
          <a:srcRect/>
          <a:stretch>
            <a:fillRect/>
          </a:stretch>
        </p:blipFill>
        <p:spPr bwMode="auto">
          <a:xfrm>
            <a:off x="5857875" y="4643438"/>
            <a:ext cx="2743200" cy="181133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0-#ppt_w/2"/>
                                          </p:val>
                                        </p:tav>
                                        <p:tav tm="100000">
                                          <p:val>
                                            <p:strVal val="#ppt_x"/>
                                          </p:val>
                                        </p:tav>
                                      </p:tavLst>
                                    </p:anim>
                                    <p:anim calcmode="lin" valueType="num">
                                      <p:cBhvr additive="base">
                                        <p:cTn id="8" dur="500" fill="hold"/>
                                        <p:tgtEl>
                                          <p:spTgt spid="81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0" end="0"/>
                                            </p:txEl>
                                          </p:spTgt>
                                        </p:tgtEl>
                                        <p:attrNameLst>
                                          <p:attrName>style.visibility</p:attrName>
                                        </p:attrNameLst>
                                      </p:cBhvr>
                                      <p:to>
                                        <p:strVal val="visible"/>
                                      </p:to>
                                    </p:set>
                                    <p:anim calcmode="lin" valueType="num">
                                      <p:cBhvr additive="base">
                                        <p:cTn id="13"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5">
                                            <p:txEl>
                                              <p:pRg st="1" end="1"/>
                                            </p:txEl>
                                          </p:spTgt>
                                        </p:tgtEl>
                                        <p:attrNameLst>
                                          <p:attrName>style.visibility</p:attrName>
                                        </p:attrNameLst>
                                      </p:cBhvr>
                                      <p:to>
                                        <p:strVal val="visible"/>
                                      </p:to>
                                    </p:set>
                                    <p:anim calcmode="lin" valueType="num">
                                      <p:cBhvr additive="base">
                                        <p:cTn id="19"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5">
                                            <p:txEl>
                                              <p:pRg st="2" end="2"/>
                                            </p:txEl>
                                          </p:spTgt>
                                        </p:tgtEl>
                                        <p:attrNameLst>
                                          <p:attrName>style.visibility</p:attrName>
                                        </p:attrNameLst>
                                      </p:cBhvr>
                                      <p:to>
                                        <p:strVal val="visible"/>
                                      </p:to>
                                    </p:set>
                                    <p:anim calcmode="lin" valueType="num">
                                      <p:cBhvr additive="base">
                                        <p:cTn id="25"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195">
                                            <p:txEl>
                                              <p:pRg st="3" end="3"/>
                                            </p:txEl>
                                          </p:spTgt>
                                        </p:tgtEl>
                                        <p:attrNameLst>
                                          <p:attrName>style.visibility</p:attrName>
                                        </p:attrNameLst>
                                      </p:cBhvr>
                                      <p:to>
                                        <p:strVal val="visible"/>
                                      </p:to>
                                    </p:set>
                                    <p:anim calcmode="lin" valueType="num">
                                      <p:cBhvr additive="base">
                                        <p:cTn id="31"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1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8197"/>
                                        </p:tgtEl>
                                        <p:attrNameLst>
                                          <p:attrName>style.visibility</p:attrName>
                                        </p:attrNameLst>
                                      </p:cBhvr>
                                      <p:to>
                                        <p:strVal val="visible"/>
                                      </p:to>
                                    </p:set>
                                    <p:animEffect transition="in" filter="checkerboard(across)">
                                      <p:cBhvr>
                                        <p:cTn id="37" dur="500"/>
                                        <p:tgtEl>
                                          <p:spTgt spid="8197"/>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8199"/>
                                        </p:tgtEl>
                                        <p:attrNameLst>
                                          <p:attrName>style.visibility</p:attrName>
                                        </p:attrNameLst>
                                      </p:cBhvr>
                                      <p:to>
                                        <p:strVal val="visible"/>
                                      </p:to>
                                    </p:set>
                                    <p:animEffect transition="in" filter="checkerboard(across)">
                                      <p:cBhvr>
                                        <p:cTn id="42" dur="500"/>
                                        <p:tgtEl>
                                          <p:spTgt spid="8199"/>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8201"/>
                                        </p:tgtEl>
                                        <p:attrNameLst>
                                          <p:attrName>style.visibility</p:attrName>
                                        </p:attrNameLst>
                                      </p:cBhvr>
                                      <p:to>
                                        <p:strVal val="visible"/>
                                      </p:to>
                                    </p:set>
                                    <p:animEffect transition="in" filter="checkerboard(across)">
                                      <p:cBhvr>
                                        <p:cTn id="47" dur="500"/>
                                        <p:tgtEl>
                                          <p:spTgt spid="8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p:cNvSpPr>
          <p:nvPr>
            <p:ph type="title"/>
          </p:nvPr>
        </p:nvSpPr>
        <p:spPr/>
        <p:txBody>
          <a:bodyPr/>
          <a:lstStyle/>
          <a:p>
            <a:endParaRPr lang="en-AU" smtClean="0"/>
          </a:p>
        </p:txBody>
      </p:sp>
      <p:sp>
        <p:nvSpPr>
          <p:cNvPr id="73731" name="Rectangle 3"/>
          <p:cNvSpPr>
            <a:spLocks noGrp="1"/>
          </p:cNvSpPr>
          <p:nvPr>
            <p:ph type="body" idx="1"/>
          </p:nvPr>
        </p:nvSpPr>
        <p:spPr/>
        <p:txBody>
          <a:bodyPr/>
          <a:lstStyle/>
          <a:p>
            <a:r>
              <a:rPr lang="en-AU" smtClean="0"/>
              <a:t>Look at the following ecosystems and name the biotic and abiotic factors involved.</a:t>
            </a:r>
          </a:p>
          <a:p>
            <a:endParaRPr lang="en-AU" smtClean="0"/>
          </a:p>
          <a:p>
            <a:r>
              <a:rPr lang="en-AU" smtClean="0"/>
              <a:t>Describe the type of habitats found in each ecosystem.</a:t>
            </a:r>
          </a:p>
          <a:p>
            <a:endParaRPr lang="en-AU" smtClean="0"/>
          </a:p>
          <a:p>
            <a:r>
              <a:rPr lang="en-AU" smtClean="0"/>
              <a:t>Describe any human interference that may occur and how it could affect the ecosystem.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title"/>
          </p:nvPr>
        </p:nvSpPr>
        <p:spPr/>
        <p:txBody>
          <a:bodyPr/>
          <a:lstStyle/>
          <a:p>
            <a:r>
              <a:rPr lang="en-AU" smtClean="0"/>
              <a:t>Example 1. Freshwater Ecosystem</a:t>
            </a:r>
          </a:p>
        </p:txBody>
      </p:sp>
      <p:pic>
        <p:nvPicPr>
          <p:cNvPr id="69637" name="Picture 5" descr="freshwater recosystem"/>
          <p:cNvPicPr>
            <a:picLocks noChangeAspect="1" noChangeArrowheads="1"/>
          </p:cNvPicPr>
          <p:nvPr/>
        </p:nvPicPr>
        <p:blipFill>
          <a:blip r:embed="rId3" cstate="print"/>
          <a:srcRect/>
          <a:stretch>
            <a:fillRect/>
          </a:stretch>
        </p:blipFill>
        <p:spPr bwMode="auto">
          <a:xfrm>
            <a:off x="1403350" y="1125538"/>
            <a:ext cx="6537325" cy="54102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405</TotalTime>
  <Words>1695</Words>
  <Application>Microsoft Office PowerPoint</Application>
  <PresentationFormat>On-screen Show (4:3)</PresentationFormat>
  <Paragraphs>207</Paragraphs>
  <Slides>31</Slides>
  <Notes>30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Office Theme</vt:lpstr>
      <vt:lpstr>Dynamic Ecosystems</vt:lpstr>
      <vt:lpstr>Learning Intentions</vt:lpstr>
      <vt:lpstr>What is an Ecosystem?</vt:lpstr>
      <vt:lpstr>Some related terms</vt:lpstr>
      <vt:lpstr>Some related terms</vt:lpstr>
      <vt:lpstr>Features of an Ecosystem</vt:lpstr>
      <vt:lpstr>Naming Ecosystems</vt:lpstr>
      <vt:lpstr>PowerPoint Presentation</vt:lpstr>
      <vt:lpstr>Example 1. Freshwater Ecosystem</vt:lpstr>
      <vt:lpstr>Example 2.  Grassland ecosystem</vt:lpstr>
      <vt:lpstr>Example 3 Sea Ecosystem</vt:lpstr>
      <vt:lpstr>Environmental Factors that affect ecosystems</vt:lpstr>
      <vt:lpstr>Environmental factors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 Columba's College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Dynamic Ecosystems</dc:title>
  <dc:creator>luponed</dc:creator>
  <cp:lastModifiedBy>DANIELA LUPONE</cp:lastModifiedBy>
  <cp:revision>34</cp:revision>
  <dcterms:created xsi:type="dcterms:W3CDTF">2010-08-23T10:37:32Z</dcterms:created>
  <dcterms:modified xsi:type="dcterms:W3CDTF">2013-08-18T08:22:13Z</dcterms:modified>
</cp:coreProperties>
</file>