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71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43540-488F-4892-902C-58005B31EF2B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82C0B-BAF7-4169-BE1D-6CF2864F84A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9FBA4-683F-40B1-93CC-6CFCE09C053C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64918-3B1C-463A-A52A-AA3A9917737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iT621PrrO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470025"/>
          </a:xfrm>
        </p:spPr>
        <p:txBody>
          <a:bodyPr/>
          <a:lstStyle/>
          <a:p>
            <a:r>
              <a:rPr lang="en-AU" dirty="0" smtClean="0"/>
              <a:t>Exchanging gases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62" y="3500438"/>
            <a:ext cx="7500990" cy="17526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Key understanding:</a:t>
            </a:r>
          </a:p>
          <a:p>
            <a:pPr algn="l"/>
            <a:r>
              <a:rPr lang="en-AU" dirty="0" smtClean="0"/>
              <a:t>To discuss features of effective surfaces of gaseous exchange and the mechanisms for gas exchange in animals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ursingcrib.com/wp-content/uploads/upper-respiratory-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357166"/>
            <a:ext cx="8653523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Features for efficient gas exchange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Trachea and bronchi lined with </a:t>
            </a:r>
            <a:r>
              <a:rPr lang="en-AU" b="1" dirty="0" smtClean="0"/>
              <a:t>ciliated </a:t>
            </a:r>
            <a:r>
              <a:rPr lang="en-AU" dirty="0" smtClean="0"/>
              <a:t>cells which produce mucus - traps dust and bacteria and transports them back to the pharynx, where they are swallowed</a:t>
            </a:r>
          </a:p>
          <a:p>
            <a:r>
              <a:rPr lang="en-AU" dirty="0" smtClean="0"/>
              <a:t>Alveoli provide large surface area for gas exchange</a:t>
            </a:r>
          </a:p>
          <a:p>
            <a:r>
              <a:rPr lang="en-AU" dirty="0" smtClean="0"/>
              <a:t>Alveoli richly supplied with blood capillaries</a:t>
            </a:r>
          </a:p>
          <a:p>
            <a:r>
              <a:rPr lang="en-AU" dirty="0" smtClean="0"/>
              <a:t>Diffusion barrier very thin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apbiofield.wikispaces.com/file/view/3D_Model_Anat_Alveoli3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857652" cy="3857652"/>
          </a:xfrm>
          <a:prstGeom prst="rect">
            <a:avLst/>
          </a:prstGeom>
          <a:noFill/>
        </p:spPr>
      </p:pic>
      <p:pic>
        <p:nvPicPr>
          <p:cNvPr id="21508" name="Picture 4" descr="http://www.octc.kctcs.edu/gcaplan/anat2/histology/alveol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14290"/>
            <a:ext cx="4405313" cy="4000528"/>
          </a:xfrm>
          <a:prstGeom prst="rect">
            <a:avLst/>
          </a:prstGeom>
          <a:noFill/>
        </p:spPr>
      </p:pic>
      <p:pic>
        <p:nvPicPr>
          <p:cNvPr id="21510" name="Picture 6" descr="http://www1.bellevuepublicschools.org/curriculum/k6web/fifthgrade/bodysys/alveol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000372"/>
            <a:ext cx="3533780" cy="3624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Respiratory pigments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Increase the efficiency of gas transport in animals.</a:t>
            </a:r>
            <a:endParaRPr lang="en-AU" dirty="0" smtClean="0"/>
          </a:p>
          <a:p>
            <a:r>
              <a:rPr lang="en-AU" dirty="0" smtClean="0"/>
              <a:t>Consist of proteins </a:t>
            </a:r>
            <a:r>
              <a:rPr lang="en-AU" dirty="0" err="1" smtClean="0"/>
              <a:t>complexed</a:t>
            </a:r>
            <a:r>
              <a:rPr lang="en-AU" dirty="0" smtClean="0"/>
              <a:t> with iron and copper</a:t>
            </a:r>
          </a:p>
          <a:p>
            <a:r>
              <a:rPr lang="en-US" dirty="0" err="1" smtClean="0"/>
              <a:t>Haemoglobin</a:t>
            </a:r>
            <a:r>
              <a:rPr lang="en-US" dirty="0" smtClean="0"/>
              <a:t> is the most widely distributed pigment found in all vertebrates and many invertebrates.</a:t>
            </a:r>
            <a:endParaRPr lang="en-AU" dirty="0" smtClean="0"/>
          </a:p>
          <a:p>
            <a:r>
              <a:rPr lang="en-AU" dirty="0" smtClean="0"/>
              <a:t>Oxygen-carrying molecules</a:t>
            </a:r>
          </a:p>
          <a:p>
            <a:r>
              <a:rPr lang="en-AU" dirty="0" smtClean="0"/>
              <a:t>Increasing the oxygen-carrying capacity of blood reduces amount of energy needed to pump blood</a:t>
            </a: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Haemoglobin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Mammalian respiratory pigment</a:t>
            </a:r>
          </a:p>
          <a:p>
            <a:endParaRPr lang="en-AU" dirty="0" smtClean="0"/>
          </a:p>
          <a:p>
            <a:r>
              <a:rPr lang="en-AU" dirty="0" smtClean="0"/>
              <a:t>Increases oxygen-carrying capacity 100 fold</a:t>
            </a:r>
          </a:p>
          <a:p>
            <a:endParaRPr lang="en-AU" dirty="0" smtClean="0"/>
          </a:p>
          <a:p>
            <a:r>
              <a:rPr lang="en-AU" dirty="0" smtClean="0"/>
              <a:t>In red blood cells</a:t>
            </a:r>
          </a:p>
          <a:p>
            <a:endParaRPr lang="en-AU" dirty="0" smtClean="0"/>
          </a:p>
          <a:p>
            <a:r>
              <a:rPr lang="en-AU" dirty="0" smtClean="0"/>
              <a:t>Contains iron</a:t>
            </a:r>
          </a:p>
          <a:p>
            <a:endParaRPr lang="en-AU" dirty="0" smtClean="0"/>
          </a:p>
          <a:p>
            <a:r>
              <a:rPr lang="en-AU" dirty="0" smtClean="0"/>
              <a:t>4 oxygen molecules can combine with 1 haemoglobin molecule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428736"/>
            <a:ext cx="48558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err="1" smtClean="0"/>
              <a:t>Hb</a:t>
            </a:r>
            <a:r>
              <a:rPr lang="en-AU" sz="2800" b="1" dirty="0" smtClean="0"/>
              <a:t> + 4O</a:t>
            </a:r>
            <a:r>
              <a:rPr lang="en-AU" sz="1600" b="1" dirty="0" smtClean="0"/>
              <a:t>2</a:t>
            </a:r>
            <a:r>
              <a:rPr lang="en-AU" sz="2800" b="1" dirty="0" smtClean="0"/>
              <a:t>         →               </a:t>
            </a:r>
            <a:r>
              <a:rPr lang="en-AU" sz="2800" b="1" dirty="0" err="1" smtClean="0"/>
              <a:t>Hb</a:t>
            </a:r>
            <a:r>
              <a:rPr lang="en-AU" sz="2800" b="1" dirty="0" smtClean="0"/>
              <a:t>(O</a:t>
            </a:r>
            <a:r>
              <a:rPr lang="en-AU" sz="1600" b="1" dirty="0" smtClean="0"/>
              <a:t>2</a:t>
            </a:r>
            <a:r>
              <a:rPr lang="en-AU" sz="2800" b="1" dirty="0" smtClean="0"/>
              <a:t>)</a:t>
            </a:r>
            <a:r>
              <a:rPr lang="en-AU" sz="1600" b="1" dirty="0" smtClean="0"/>
              <a:t>4</a:t>
            </a:r>
          </a:p>
          <a:p>
            <a:r>
              <a:rPr lang="en-AU" sz="2800" b="1" dirty="0" err="1" smtClean="0"/>
              <a:t>Hb</a:t>
            </a:r>
            <a:r>
              <a:rPr lang="en-AU" sz="2800" b="1" dirty="0" smtClean="0"/>
              <a:t> + 4O</a:t>
            </a:r>
            <a:r>
              <a:rPr lang="en-AU" b="1" dirty="0" smtClean="0"/>
              <a:t>2              </a:t>
            </a:r>
            <a:r>
              <a:rPr lang="en-AU" sz="2800" b="1" dirty="0" smtClean="0"/>
              <a:t>←               </a:t>
            </a:r>
            <a:r>
              <a:rPr lang="en-AU" sz="2800" b="1" dirty="0" err="1" smtClean="0"/>
              <a:t>Hb</a:t>
            </a:r>
            <a:r>
              <a:rPr lang="en-AU" sz="2800" b="1" dirty="0" smtClean="0"/>
              <a:t>(O</a:t>
            </a:r>
            <a:r>
              <a:rPr lang="en-AU" sz="1600" b="1" dirty="0" smtClean="0"/>
              <a:t>2</a:t>
            </a:r>
            <a:r>
              <a:rPr lang="en-AU" sz="2800" b="1" dirty="0" smtClean="0"/>
              <a:t>)</a:t>
            </a:r>
            <a:r>
              <a:rPr lang="en-AU" sz="1600" b="1" dirty="0" smtClean="0"/>
              <a:t>4</a:t>
            </a:r>
            <a:endParaRPr lang="en-A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5984" y="357166"/>
            <a:ext cx="13404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/>
              <a:t>In lungs</a:t>
            </a:r>
          </a:p>
          <a:p>
            <a:r>
              <a:rPr lang="en-AU" sz="2800" b="1" dirty="0" smtClean="0"/>
              <a:t>high O</a:t>
            </a:r>
            <a:r>
              <a:rPr lang="en-AU" b="1" dirty="0" smtClean="0"/>
              <a:t>2</a:t>
            </a:r>
            <a:r>
              <a:rPr lang="en-AU" sz="2800" b="1" dirty="0" smtClean="0"/>
              <a:t> </a:t>
            </a:r>
            <a:endParaRPr lang="en-A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2643182"/>
            <a:ext cx="14269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/>
              <a:t>In tissue</a:t>
            </a:r>
          </a:p>
          <a:p>
            <a:r>
              <a:rPr lang="en-AU" sz="2800" b="1" dirty="0" smtClean="0"/>
              <a:t>low O</a:t>
            </a:r>
            <a:r>
              <a:rPr lang="en-AU" b="1" dirty="0" smtClean="0"/>
              <a:t>2</a:t>
            </a:r>
            <a:r>
              <a:rPr lang="en-AU" sz="2800" b="1" dirty="0" smtClean="0"/>
              <a:t> </a:t>
            </a:r>
            <a:endParaRPr lang="en-AU" sz="2800" b="1" dirty="0"/>
          </a:p>
        </p:txBody>
      </p:sp>
      <p:pic>
        <p:nvPicPr>
          <p:cNvPr id="7" name="Picture 2" descr="Picture of Haemoglobin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57166"/>
            <a:ext cx="3571868" cy="34290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8596" y="4214818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sz="2800" b="1" dirty="0" smtClean="0"/>
              <a:t>When haemoglobin combines with oxygen it is called Oxyhaemoglobin</a:t>
            </a:r>
          </a:p>
          <a:p>
            <a:pPr>
              <a:buFont typeface="Arial" pitchFamily="34" charset="0"/>
              <a:buChar char="•"/>
            </a:pPr>
            <a:endParaRPr lang="en-AU" sz="2800" b="1" dirty="0"/>
          </a:p>
          <a:p>
            <a:pPr>
              <a:buFont typeface="Arial" pitchFamily="34" charset="0"/>
              <a:buChar char="•"/>
            </a:pPr>
            <a:r>
              <a:rPr lang="en-AU" sz="2800" b="1" dirty="0" smtClean="0"/>
              <a:t>Muscles contain type of haemoglobin called </a:t>
            </a:r>
            <a:r>
              <a:rPr lang="en-AU" sz="2800" b="1" dirty="0" err="1" smtClean="0"/>
              <a:t>Myoglobin</a:t>
            </a:r>
            <a:r>
              <a:rPr lang="en-AU" sz="2800" b="1" dirty="0" smtClean="0"/>
              <a:t>.  These carry a reserve store of oxygen.</a:t>
            </a:r>
            <a:endParaRPr lang="en-AU" sz="28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about the carbon dioxide?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7% dissolved in blood plasma</a:t>
            </a:r>
          </a:p>
          <a:p>
            <a:r>
              <a:rPr lang="en-AU" dirty="0" smtClean="0"/>
              <a:t>23% combines with haemoglobin molecules forming </a:t>
            </a:r>
            <a:r>
              <a:rPr lang="en-AU" dirty="0" err="1" smtClean="0"/>
              <a:t>carbaminohaemoglobin</a:t>
            </a:r>
            <a:endParaRPr lang="en-AU" dirty="0" smtClean="0"/>
          </a:p>
          <a:p>
            <a:r>
              <a:rPr lang="en-AU" dirty="0" smtClean="0"/>
              <a:t>70% converted to hydrogen carbonate ions in red blood cells and transported </a:t>
            </a:r>
            <a:r>
              <a:rPr lang="en-AU" smtClean="0"/>
              <a:t>to plasma</a:t>
            </a:r>
            <a:endParaRPr lang="en-A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8 of Heinemann text </a:t>
            </a:r>
          </a:p>
          <a:p>
            <a:r>
              <a:rPr lang="en-US" dirty="0" smtClean="0"/>
              <a:t>Complete p145 -147 of </a:t>
            </a:r>
            <a:r>
              <a:rPr lang="en-US" dirty="0" err="1" smtClean="0"/>
              <a:t>Biozone</a:t>
            </a:r>
            <a:r>
              <a:rPr lang="en-US" dirty="0" smtClean="0"/>
              <a:t>. Use the answer book for the questions.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p148 </a:t>
            </a:r>
            <a:r>
              <a:rPr lang="en-US" dirty="0" err="1" smtClean="0"/>
              <a:t>Biozone</a:t>
            </a:r>
            <a:r>
              <a:rPr lang="en-US" dirty="0" smtClean="0"/>
              <a:t> – Respiratory pigments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r>
              <a:rPr lang="en-US" dirty="0" smtClean="0"/>
              <a:t>What do we know?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are the inputs?</a:t>
            </a:r>
          </a:p>
          <a:p>
            <a:endParaRPr lang="en-US" dirty="0" smtClean="0"/>
          </a:p>
          <a:p>
            <a:r>
              <a:rPr lang="en-US" dirty="0" smtClean="0"/>
              <a:t>What are the outputs?</a:t>
            </a:r>
          </a:p>
          <a:p>
            <a:pPr>
              <a:buNone/>
            </a:pPr>
            <a:endParaRPr lang="en-US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14612" y="2928934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00100" y="2786058"/>
            <a:ext cx="6572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C</a:t>
            </a:r>
            <a:r>
              <a:rPr lang="en-US" sz="1600" dirty="0"/>
              <a:t>6</a:t>
            </a:r>
            <a:r>
              <a:rPr lang="en-US" dirty="0"/>
              <a:t>H</a:t>
            </a:r>
            <a:r>
              <a:rPr lang="en-US" sz="1600" dirty="0"/>
              <a:t>12</a:t>
            </a:r>
            <a:r>
              <a:rPr lang="en-US" dirty="0"/>
              <a:t>O</a:t>
            </a:r>
            <a:r>
              <a:rPr lang="en-US" sz="1600" dirty="0"/>
              <a:t>6</a:t>
            </a:r>
            <a:r>
              <a:rPr lang="en-US" dirty="0"/>
              <a:t>  +  6O</a:t>
            </a:r>
            <a:r>
              <a:rPr lang="en-US" sz="1600" dirty="0"/>
              <a:t>2</a:t>
            </a:r>
            <a:r>
              <a:rPr lang="en-US" dirty="0"/>
              <a:t>                      6CO</a:t>
            </a:r>
            <a:r>
              <a:rPr lang="en-US" sz="1600" dirty="0"/>
              <a:t>2</a:t>
            </a:r>
            <a:r>
              <a:rPr lang="en-US" dirty="0"/>
              <a:t>   +   6H</a:t>
            </a:r>
            <a:r>
              <a:rPr lang="en-US" sz="1600" dirty="0"/>
              <a:t>2</a:t>
            </a:r>
            <a:r>
              <a:rPr lang="en-US" dirty="0"/>
              <a:t>O   +  (36-38ATP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Carbon dioxide forms acid in solution so it must be removed</a:t>
            </a:r>
          </a:p>
          <a:p>
            <a:endParaRPr lang="en-AU" dirty="0" smtClean="0"/>
          </a:p>
          <a:p>
            <a:r>
              <a:rPr lang="en-AU" dirty="0" smtClean="0"/>
              <a:t>Oxygen needed in cellular respiration</a:t>
            </a:r>
          </a:p>
          <a:p>
            <a:endParaRPr lang="en-AU" dirty="0" smtClean="0"/>
          </a:p>
          <a:p>
            <a:r>
              <a:rPr lang="en-AU" dirty="0" smtClean="0"/>
              <a:t>Some animals and plants can exchange gases direct from </a:t>
            </a:r>
            <a:r>
              <a:rPr lang="en-AU" dirty="0" err="1" smtClean="0"/>
              <a:t>cell→environment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Others need a system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Mechanism for gas exchange in mammals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Respiartion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AU" dirty="0" smtClean="0">
                <a:hlinkClick r:id="rId2"/>
              </a:rPr>
              <a:t>http://www.youtube.com/watch?v=HiT621PrrO0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Gas exchange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Always takes place by diffusion across a moist plasma membrane (extracellular fluid)</a:t>
            </a:r>
          </a:p>
          <a:p>
            <a:endParaRPr lang="en-AU" dirty="0" smtClean="0"/>
          </a:p>
          <a:p>
            <a:r>
              <a:rPr lang="en-AU" dirty="0" smtClean="0"/>
              <a:t>Oxygen and carbon dioxide are uncharged (non-polar) molecules so diffuse across membranes</a:t>
            </a:r>
          </a:p>
          <a:p>
            <a:endParaRPr lang="en-AU" dirty="0" smtClean="0"/>
          </a:p>
          <a:p>
            <a:r>
              <a:rPr lang="en-AU" dirty="0" smtClean="0"/>
              <a:t>The rate of diffusion depends on: size and  maintenance of concentration gradient, and properties of the membrane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57298"/>
            <a:ext cx="18546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b="1" dirty="0" smtClean="0"/>
              <a:t>Amount</a:t>
            </a:r>
          </a:p>
          <a:p>
            <a:pPr algn="ctr"/>
            <a:r>
              <a:rPr lang="en-AU" sz="2800" b="1" dirty="0" smtClean="0"/>
              <a:t>transferred</a:t>
            </a:r>
            <a:endParaRPr lang="en-A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150017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/>
              <a:t>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14546" y="1571612"/>
            <a:ext cx="6838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u="sng" dirty="0" smtClean="0"/>
              <a:t>Permeability x surface area x concentration gradient</a:t>
            </a:r>
            <a:endParaRPr lang="en-AU" sz="24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000496" y="2071678"/>
            <a:ext cx="2810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/>
              <a:t>Distance of diffusion</a:t>
            </a:r>
            <a:endParaRPr lang="en-A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285728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u="sng" dirty="0" err="1" smtClean="0"/>
              <a:t>Fick’s</a:t>
            </a:r>
            <a:r>
              <a:rPr lang="en-AU" sz="4000" b="1" u="sng" dirty="0" smtClean="0"/>
              <a:t> formula</a:t>
            </a:r>
            <a:endParaRPr lang="en-AU" sz="40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4286256"/>
            <a:ext cx="77867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AU" sz="2800" dirty="0" smtClean="0"/>
              <a:t>Emphysema reduces the surface area of lungs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 smtClean="0"/>
              <a:t>Pneumonia increases distance of diffusion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 smtClean="0"/>
              <a:t>Anaemia reduces concentration gradient</a:t>
            </a:r>
            <a:endParaRPr lang="en-A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271462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The following illnesses can effect gas exchange because they affect one of the factors listed in formula</a:t>
            </a:r>
            <a:endParaRPr lang="en-AU" sz="32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b="1" dirty="0" smtClean="0"/>
              <a:t>Features of an efficient gas exchange surface: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Large surface area</a:t>
            </a:r>
          </a:p>
          <a:p>
            <a:endParaRPr lang="en-AU" dirty="0" smtClean="0"/>
          </a:p>
          <a:p>
            <a:r>
              <a:rPr lang="en-AU" dirty="0" smtClean="0"/>
              <a:t>Thin  barrier and made of material that allows gas to pass through it easily</a:t>
            </a:r>
          </a:p>
          <a:p>
            <a:endParaRPr lang="en-AU" dirty="0" smtClean="0"/>
          </a:p>
          <a:p>
            <a:r>
              <a:rPr lang="en-AU" dirty="0" smtClean="0"/>
              <a:t>Adequate supply of gas being transferred</a:t>
            </a:r>
          </a:p>
          <a:p>
            <a:endParaRPr lang="en-AU" dirty="0" smtClean="0"/>
          </a:p>
          <a:p>
            <a:r>
              <a:rPr lang="en-AU" dirty="0" smtClean="0"/>
              <a:t>Efficient removal of substance after transfer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AU" dirty="0" smtClean="0"/>
              <a:t>Gills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25963"/>
          </a:xfrm>
        </p:spPr>
        <p:txBody>
          <a:bodyPr/>
          <a:lstStyle/>
          <a:p>
            <a:r>
              <a:rPr lang="en-AU" dirty="0" smtClean="0"/>
              <a:t>Water flows in one direction: through the mouth and pharynx, past the gills and out under the operculum</a:t>
            </a:r>
          </a:p>
          <a:p>
            <a:r>
              <a:rPr lang="en-AU" b="1" dirty="0" err="1" smtClean="0"/>
              <a:t>Countercurrent</a:t>
            </a:r>
            <a:r>
              <a:rPr lang="en-AU" b="1" dirty="0" smtClean="0"/>
              <a:t> flow: </a:t>
            </a:r>
            <a:r>
              <a:rPr lang="en-AU" dirty="0" smtClean="0"/>
              <a:t>blood flows in opposite direction</a:t>
            </a:r>
            <a:r>
              <a:rPr lang="en-AU" b="1" dirty="0" smtClean="0"/>
              <a:t> </a:t>
            </a:r>
            <a:r>
              <a:rPr lang="en-AU" dirty="0" smtClean="0"/>
              <a:t>to the water so blood can extract up to 90% of the oxygen in the water (mammals can only extract 25%!)</a:t>
            </a:r>
            <a:r>
              <a:rPr lang="en-AU" b="1" dirty="0" smtClean="0"/>
              <a:t> </a:t>
            </a:r>
            <a:endParaRPr lang="en-AU" b="1" dirty="0"/>
          </a:p>
        </p:txBody>
      </p:sp>
      <p:pic>
        <p:nvPicPr>
          <p:cNvPr id="1027" name="Picture 3" descr="http://www.saburchill.com/images02/0801060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572008"/>
            <a:ext cx="4043391" cy="2143140"/>
          </a:xfrm>
          <a:prstGeom prst="rect">
            <a:avLst/>
          </a:prstGeom>
          <a:noFill/>
        </p:spPr>
      </p:pic>
      <p:pic>
        <p:nvPicPr>
          <p:cNvPr id="1029" name="Picture 5" descr="http://upload.wikimedia.org/wikipedia/commons/b/bc/Tuna_Gills_cut_o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929066"/>
            <a:ext cx="4091363" cy="292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Lungs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Air breathed in and passes into pharynx.</a:t>
            </a:r>
          </a:p>
          <a:p>
            <a:endParaRPr lang="en-AU" dirty="0" smtClean="0"/>
          </a:p>
          <a:p>
            <a:r>
              <a:rPr lang="en-AU" dirty="0" smtClean="0"/>
              <a:t>From here it passes into the airways- the </a:t>
            </a:r>
            <a:r>
              <a:rPr lang="en-AU" b="1" dirty="0" smtClean="0"/>
              <a:t>trachea</a:t>
            </a:r>
            <a:r>
              <a:rPr lang="en-AU" dirty="0" smtClean="0"/>
              <a:t>, paired </a:t>
            </a:r>
            <a:r>
              <a:rPr lang="en-AU" b="1" dirty="0" smtClean="0"/>
              <a:t>bronchi </a:t>
            </a:r>
            <a:r>
              <a:rPr lang="en-AU" dirty="0" smtClean="0"/>
              <a:t>and branching </a:t>
            </a:r>
            <a:r>
              <a:rPr lang="en-AU" b="1" dirty="0" smtClean="0"/>
              <a:t>bronchioles.</a:t>
            </a:r>
          </a:p>
          <a:p>
            <a:endParaRPr lang="en-AU" b="1" dirty="0" smtClean="0"/>
          </a:p>
          <a:p>
            <a:r>
              <a:rPr lang="en-AU" dirty="0"/>
              <a:t>T</a:t>
            </a:r>
            <a:r>
              <a:rPr lang="en-AU" dirty="0" smtClean="0"/>
              <a:t>erminal air sacs called </a:t>
            </a:r>
            <a:r>
              <a:rPr lang="en-AU" b="1" dirty="0" smtClean="0"/>
              <a:t>alveoli.</a:t>
            </a:r>
          </a:p>
          <a:p>
            <a:endParaRPr lang="en-AU" b="1" dirty="0" smtClean="0"/>
          </a:p>
          <a:p>
            <a:r>
              <a:rPr lang="en-AU" dirty="0" smtClean="0"/>
              <a:t>This is the site of gas exchange 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545</Words>
  <Application>Microsoft Office PowerPoint</Application>
  <PresentationFormat>On-screen Show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Exchanging gases</vt:lpstr>
      <vt:lpstr>Cellular Respiration</vt:lpstr>
      <vt:lpstr>Slide 3</vt:lpstr>
      <vt:lpstr>Mechanism for gas exchange in mammals</vt:lpstr>
      <vt:lpstr>Gas exchange</vt:lpstr>
      <vt:lpstr>Slide 6</vt:lpstr>
      <vt:lpstr>Features of an efficient gas exchange surface:</vt:lpstr>
      <vt:lpstr>Gills </vt:lpstr>
      <vt:lpstr>Lungs</vt:lpstr>
      <vt:lpstr>Slide 10</vt:lpstr>
      <vt:lpstr>Features for efficient gas exchange</vt:lpstr>
      <vt:lpstr>Slide 12</vt:lpstr>
      <vt:lpstr>Respiratory pigments</vt:lpstr>
      <vt:lpstr>Haemoglobin </vt:lpstr>
      <vt:lpstr>Slide 15</vt:lpstr>
      <vt:lpstr>What about the carbon dioxide?</vt:lpstr>
      <vt:lpstr>Resources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Exchanging gases</dc:title>
  <dc:creator>malleryd</dc:creator>
  <cp:lastModifiedBy>luponed</cp:lastModifiedBy>
  <cp:revision>13</cp:revision>
  <dcterms:created xsi:type="dcterms:W3CDTF">2009-05-08T00:08:17Z</dcterms:created>
  <dcterms:modified xsi:type="dcterms:W3CDTF">2010-06-21T05:42:05Z</dcterms:modified>
</cp:coreProperties>
</file>