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76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3" r:id="rId14"/>
    <p:sldId id="274" r:id="rId15"/>
    <p:sldId id="275" r:id="rId16"/>
    <p:sldId id="266" r:id="rId17"/>
    <p:sldId id="267" r:id="rId18"/>
    <p:sldId id="268" r:id="rId19"/>
    <p:sldId id="270" r:id="rId20"/>
    <p:sldId id="277" r:id="rId21"/>
    <p:sldId id="269" r:id="rId22"/>
    <p:sldId id="272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42076-E4EE-4A77-B762-D7133E3D4D5D}" type="datetimeFigureOut">
              <a:rPr lang="en-US" smtClean="0"/>
              <a:t>3/24/2010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8D1FB-1518-42B4-B01E-14A03F49E5C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B01E-FDD4-4136-BAD1-5029EF1DF9E7}" type="datetimeFigureOut">
              <a:rPr lang="en-US" smtClean="0"/>
              <a:pPr/>
              <a:t>3/24/2010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hyperlink" Target="http://upload.wikimedia.org/wikipedia/commons/5/5a/Water_droplet_blue_bg02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.au/imgres?imgurl=http://www.rps.psu.edu/probing/graphics/earth2.jpg&amp;imgrefurl=http://watthead.blogspot.com/2008_04_01_archive.html&amp;usg=__9ADick0jq2vUa4zDuhNmPCiLWF0=&amp;h=300&amp;w=300&amp;sz=83&amp;hl=en&amp;start=2&amp;um=1&amp;tbnid=I1KHCb5NSOFT9M:&amp;tbnh=116&amp;tbnw=116&amp;prev=/images?q=earth&amp;um=1&amp;hl=en&amp;rlz=1G1GGLQ_ENAU290&amp;sa=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bluechillies.com/graphics/screens/dolphin_aqua_life_3d_screensaver-25702.jpg&amp;imgrefurl=http://www.bluechillies.com/screenshot/25702.html&amp;usg=__YFhyuaKYxA-0mHLVEiISVeZyiSc=&amp;h=480&amp;w=640&amp;sz=82&amp;hl=en&amp;start=57&amp;tbnid=W7Jkf7Jv_LdwFM:&amp;tbnh=103&amp;tbnw=137&amp;prev=/images?q=dolphin&amp;start=54&amp;ndsp=18&amp;hl=en&amp;rlz=1G1GGLQ_ENAU290&amp;sa=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794" y="1714488"/>
            <a:ext cx="6629392" cy="1470025"/>
          </a:xfrm>
        </p:spPr>
        <p:txBody>
          <a:bodyPr/>
          <a:lstStyle/>
          <a:p>
            <a:r>
              <a:rPr lang="en-AU" dirty="0" smtClean="0"/>
              <a:t>Biological Molecules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3240" y="2786058"/>
            <a:ext cx="5757858" cy="1214446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These are molecules that are essential to life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126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2286016" cy="1524011"/>
          </a:xfrm>
          <a:prstGeom prst="rect">
            <a:avLst/>
          </a:prstGeom>
          <a:noFill/>
        </p:spPr>
      </p:pic>
      <p:pic>
        <p:nvPicPr>
          <p:cNvPr id="11268" name="Picture 4" descr="http://tbn3.google.com/images?q=tbn:I1KHCb5NSOFT9M:http://www.rps.psu.edu/probing/graphics/earth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142852"/>
            <a:ext cx="1857387" cy="1857388"/>
          </a:xfrm>
          <a:prstGeom prst="rect">
            <a:avLst/>
          </a:prstGeom>
          <a:noFill/>
        </p:spPr>
      </p:pic>
      <p:pic>
        <p:nvPicPr>
          <p:cNvPr id="11270" name="Picture 6" descr="http://www.ccastronomy.org/photo_tour_Moon_Crate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285992"/>
            <a:ext cx="2563822" cy="1905774"/>
          </a:xfrm>
          <a:prstGeom prst="rect">
            <a:avLst/>
          </a:prstGeom>
          <a:noFill/>
        </p:spPr>
      </p:pic>
      <p:pic>
        <p:nvPicPr>
          <p:cNvPr id="11272" name="Picture 8" descr="http://scrapetv.com/News/News%20Pages/Science/Images/Mars-panoram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4500570"/>
            <a:ext cx="5548300" cy="2068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 of 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Can be made up of one “sugar unit” such as glucose and fructose. These are monosaccharides 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AU" dirty="0" smtClean="0"/>
              <a:t>Can be made up of two “sugar units” such as sucrose and lactose. These are disaccharides.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AU" dirty="0" smtClean="0"/>
              <a:t>Can be made up of many “sugar units” such as starch, glycogen, cellulose. 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AU" dirty="0" smtClean="0"/>
          </a:p>
          <a:p>
            <a:pPr marL="514350" indent="-514350">
              <a:buAutoNum type="arabicPeriod"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yellowtang.org/images/carbohydrates_their1_tb_7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7866086" cy="6734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Role of 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As an energy source. Glucose is broken down to release energy (ATP) for cell use.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a storage for energy. Starch in plants and glycogen in mammals.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the main structural component (cellulose) of the cell walls of plants.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a part of the receptors on the cell membranes of cells.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86106" cy="4757757"/>
          </a:xfrm>
        </p:spPr>
        <p:txBody>
          <a:bodyPr/>
          <a:lstStyle/>
          <a:p>
            <a:r>
              <a:rPr lang="en-US" sz="2400" dirty="0" smtClean="0"/>
              <a:t>contain the following elements carbon, hydrogen, oxygen and nitrogen.</a:t>
            </a:r>
          </a:p>
          <a:p>
            <a:r>
              <a:rPr lang="en-US" sz="2400" dirty="0" smtClean="0"/>
              <a:t>are natural polymers</a:t>
            </a:r>
          </a:p>
          <a:p>
            <a:r>
              <a:rPr lang="en-US" sz="2400" dirty="0" smtClean="0"/>
              <a:t>Made up of monomers or building blocks called amino acids</a:t>
            </a:r>
          </a:p>
          <a:p>
            <a:r>
              <a:rPr lang="en-US" sz="2400" dirty="0" smtClean="0"/>
              <a:t>21 Essential amino acids i.e. cannot be made)</a:t>
            </a:r>
          </a:p>
          <a:p>
            <a:endParaRPr lang="en-AU" dirty="0"/>
          </a:p>
        </p:txBody>
      </p:sp>
      <p:pic>
        <p:nvPicPr>
          <p:cNvPr id="4" name="Picture 3" descr="essential amino acid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071678"/>
            <a:ext cx="4709443" cy="3605225"/>
          </a:xfrm>
          <a:prstGeom prst="rect">
            <a:avLst/>
          </a:prstGeom>
        </p:spPr>
      </p:pic>
      <p:pic>
        <p:nvPicPr>
          <p:cNvPr id="5" name="Content Placeholder 3" descr="amino aci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357430"/>
            <a:ext cx="2207354" cy="15716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</p:spPr>
        <p:txBody>
          <a:bodyPr/>
          <a:lstStyle/>
          <a:p>
            <a:r>
              <a:rPr lang="en-US" dirty="0" smtClean="0"/>
              <a:t>Making proteins</a:t>
            </a:r>
            <a:endParaRPr lang="en-AU" dirty="0"/>
          </a:p>
        </p:txBody>
      </p:sp>
      <p:pic>
        <p:nvPicPr>
          <p:cNvPr id="9" name="Content Placeholder 8" descr="amino_aci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500306"/>
            <a:ext cx="4257675" cy="2609850"/>
          </a:xfrm>
        </p:spPr>
      </p:pic>
      <p:pic>
        <p:nvPicPr>
          <p:cNvPr id="4" name="Picture 3" descr="protei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571480"/>
            <a:ext cx="3000759" cy="58578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proteins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Enzymes – biological catalysts e.g. pepsin, amylase, </a:t>
            </a:r>
            <a:r>
              <a:rPr lang="en-US" dirty="0" err="1" smtClean="0"/>
              <a:t>catalase</a:t>
            </a:r>
            <a:r>
              <a:rPr lang="en-US" dirty="0" smtClean="0"/>
              <a:t> (found in cells breaks down hydrogen peroxide)…</a:t>
            </a:r>
          </a:p>
          <a:p>
            <a:r>
              <a:rPr lang="en-US" dirty="0" smtClean="0"/>
              <a:t>Hormones – chemical released by a cell in one part of the body that sends messages that effects cells in another part of the body e.g. insulin</a:t>
            </a:r>
          </a:p>
          <a:p>
            <a:r>
              <a:rPr lang="en-US" dirty="0" smtClean="0"/>
              <a:t>Antibodies – involved in defending the body from antigens.</a:t>
            </a:r>
          </a:p>
          <a:p>
            <a:r>
              <a:rPr lang="en-US" dirty="0" smtClean="0"/>
              <a:t>Structural proteins – fibrous and stringy provide support e.g. keratin, collagen, </a:t>
            </a:r>
            <a:r>
              <a:rPr lang="en-US" dirty="0" err="1" smtClean="0"/>
              <a:t>elastin</a:t>
            </a:r>
            <a:r>
              <a:rPr lang="en-US" dirty="0" smtClean="0"/>
              <a:t>…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Lipids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00175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AU" sz="2800" dirty="0" smtClean="0"/>
              <a:t>  Contain the elements carbon, hydrogen and oxygen.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Refers to a variety of compounds. 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Examples include fats, waxes, cholesterol.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Phospholipids are lipids that have a phosphate  </a:t>
            </a:r>
          </a:p>
          <a:p>
            <a:r>
              <a:rPr lang="en-AU" sz="2800" dirty="0" smtClean="0"/>
              <a:t>    component.</a:t>
            </a:r>
          </a:p>
          <a:p>
            <a:pPr>
              <a:buFont typeface="Arial" charset="0"/>
              <a:buChar char="•"/>
            </a:pPr>
            <a:endParaRPr lang="en-AU" sz="2800" dirty="0" smtClean="0"/>
          </a:p>
          <a:p>
            <a:pPr>
              <a:buFont typeface="Arial" charset="0"/>
              <a:buChar char="•"/>
            </a:pPr>
            <a:endParaRPr lang="en-AU" sz="2800" dirty="0"/>
          </a:p>
        </p:txBody>
      </p:sp>
      <p:pic>
        <p:nvPicPr>
          <p:cNvPr id="4" name="Picture 1" descr="http://www.chemistryland.com/ElementarySchool/BuildingBlocks/CornO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286124"/>
            <a:ext cx="2357458" cy="3367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Triglycerides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/>
          <a:lstStyle/>
          <a:p>
            <a:r>
              <a:rPr lang="en-AU" dirty="0" smtClean="0"/>
              <a:t>Triglycerides are a typical type of lipid.</a:t>
            </a:r>
          </a:p>
          <a:p>
            <a:r>
              <a:rPr lang="en-AU" dirty="0" smtClean="0"/>
              <a:t>They consist of three fatty acids and glycerol</a:t>
            </a:r>
            <a:endParaRPr lang="en-AU" dirty="0"/>
          </a:p>
        </p:txBody>
      </p:sp>
      <p:pic>
        <p:nvPicPr>
          <p:cNvPr id="1026" name="Picture 2" descr="http://www.aps.uoguelph.ca/ANSC*2340/LEC19/PS7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000372"/>
            <a:ext cx="3143242" cy="2109465"/>
          </a:xfrm>
          <a:prstGeom prst="rect">
            <a:avLst/>
          </a:prstGeom>
          <a:noFill/>
        </p:spPr>
      </p:pic>
      <p:pic>
        <p:nvPicPr>
          <p:cNvPr id="1028" name="Picture 4" descr="http://biology.unm.edu/ccouncil/Biology_124/Images/triglycerid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3457575" cy="2257425"/>
          </a:xfrm>
          <a:prstGeom prst="rect">
            <a:avLst/>
          </a:prstGeom>
          <a:noFill/>
        </p:spPr>
      </p:pic>
      <p:pic>
        <p:nvPicPr>
          <p:cNvPr id="1030" name="Picture 6" descr="http://www.eufic.org/upl/1/default/img/Triglyceride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143248"/>
            <a:ext cx="2086175" cy="1919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Phospholipids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rmAutofit/>
          </a:bodyPr>
          <a:lstStyle/>
          <a:p>
            <a:r>
              <a:rPr lang="en-AU" sz="2800" dirty="0" smtClean="0"/>
              <a:t>These make up the main part of cell membranes.</a:t>
            </a:r>
          </a:p>
          <a:p>
            <a:r>
              <a:rPr lang="en-AU" sz="2800" dirty="0" smtClean="0"/>
              <a:t>Can be made by removing a fatty acid from a triglyceride and adding a phosphate component.</a:t>
            </a:r>
            <a:endParaRPr lang="en-AU" sz="2800" dirty="0"/>
          </a:p>
        </p:txBody>
      </p:sp>
      <p:pic>
        <p:nvPicPr>
          <p:cNvPr id="25602" name="Picture 2" descr="http://www.uic.edu/classes/bios/bios100/lecturesf04am/phospholip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0"/>
            <a:ext cx="4432678" cy="2357454"/>
          </a:xfrm>
          <a:prstGeom prst="rect">
            <a:avLst/>
          </a:prstGeom>
          <a:noFill/>
        </p:spPr>
      </p:pic>
      <p:pic>
        <p:nvPicPr>
          <p:cNvPr id="25604" name="Picture 4" descr="http://www.biology.iupui.edu/biocourses/N100H/images/3headgrou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286256"/>
            <a:ext cx="1371600" cy="1524001"/>
          </a:xfrm>
          <a:prstGeom prst="rect">
            <a:avLst/>
          </a:prstGeom>
          <a:noFill/>
        </p:spPr>
      </p:pic>
      <p:pic>
        <p:nvPicPr>
          <p:cNvPr id="25606" name="Picture 6" descr="http://www.biology.iupui.edu/biocourses/N100H/images/3phospholipi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86256"/>
            <a:ext cx="36957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Let’s simplify it!</a:t>
            </a:r>
            <a:endParaRPr lang="en-AU" dirty="0"/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4071966" cy="388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 descr="http://www.williamsclass.com/SeventhScienceWork/ImagesCells/CellMembra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803785"/>
            <a:ext cx="4143404" cy="3625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the following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</a:t>
            </a:r>
          </a:p>
          <a:p>
            <a:r>
              <a:rPr lang="en-US" dirty="0" smtClean="0"/>
              <a:t>Element</a:t>
            </a:r>
          </a:p>
          <a:p>
            <a:r>
              <a:rPr lang="en-US" dirty="0" smtClean="0"/>
              <a:t>Compound</a:t>
            </a:r>
          </a:p>
          <a:p>
            <a:r>
              <a:rPr lang="en-US" dirty="0" smtClean="0"/>
              <a:t>Molecule</a:t>
            </a:r>
          </a:p>
          <a:p>
            <a:r>
              <a:rPr lang="en-US" dirty="0" smtClean="0"/>
              <a:t>Covalent bonds</a:t>
            </a:r>
          </a:p>
          <a:p>
            <a:r>
              <a:rPr lang="en-US" dirty="0" smtClean="0"/>
              <a:t>Ionic bonds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Cholesterol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5754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Is a waxy steroid (category of lipid).</a:t>
            </a:r>
          </a:p>
          <a:p>
            <a:endParaRPr lang="en-US" dirty="0" smtClean="0"/>
          </a:p>
          <a:p>
            <a:r>
              <a:rPr lang="en-US" dirty="0" smtClean="0"/>
              <a:t>It provides membrane </a:t>
            </a:r>
            <a:r>
              <a:rPr lang="en-US" dirty="0" err="1" smtClean="0"/>
              <a:t>permability</a:t>
            </a:r>
            <a:r>
              <a:rPr lang="en-US" dirty="0" smtClean="0"/>
              <a:t> and fluidity.</a:t>
            </a:r>
          </a:p>
          <a:p>
            <a:endParaRPr lang="en-US" dirty="0" smtClean="0"/>
          </a:p>
          <a:p>
            <a:r>
              <a:rPr lang="en-US" dirty="0" smtClean="0"/>
              <a:t>Found in mammalian cells.</a:t>
            </a:r>
            <a:endParaRPr lang="en-AU" dirty="0"/>
          </a:p>
        </p:txBody>
      </p:sp>
      <p:pic>
        <p:nvPicPr>
          <p:cNvPr id="5" name="Picture 4" descr="440px-Cholesterol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928802"/>
            <a:ext cx="41910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Functions of Fats and oils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1. Energy storage. Fats are a more compact fuel than starch.</a:t>
            </a:r>
          </a:p>
          <a:p>
            <a:r>
              <a:rPr lang="en-AU" dirty="0" smtClean="0"/>
              <a:t>2. Cushions and insulates the body and nerves.</a:t>
            </a:r>
          </a:p>
          <a:p>
            <a:r>
              <a:rPr lang="en-AU" dirty="0" smtClean="0"/>
              <a:t>3. Forms key parts of cell membranes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Nucleic Acids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Contain carbon, hydrogen, oxygen and phosphorus.</a:t>
            </a:r>
          </a:p>
          <a:p>
            <a:r>
              <a:rPr lang="en-US" dirty="0" smtClean="0"/>
              <a:t>Building blocks for genetic material DNA and RNA most common.</a:t>
            </a:r>
          </a:p>
          <a:p>
            <a:r>
              <a:rPr lang="en-US" dirty="0" smtClean="0"/>
              <a:t>Made of monomers called nucleotides.</a:t>
            </a:r>
          </a:p>
          <a:p>
            <a:r>
              <a:rPr lang="en-US" dirty="0" smtClean="0"/>
              <a:t>Nucleotides consist of a sugar, phosphate group and base.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4" name="Picture 3" descr="r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28604"/>
            <a:ext cx="2484175" cy="2657489"/>
          </a:xfrm>
          <a:prstGeom prst="rect">
            <a:avLst/>
          </a:prstGeom>
        </p:spPr>
      </p:pic>
      <p:pic>
        <p:nvPicPr>
          <p:cNvPr id="5" name="Picture 4" descr="nucleic ac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000372"/>
            <a:ext cx="2286012" cy="1847860"/>
          </a:xfrm>
          <a:prstGeom prst="rect">
            <a:avLst/>
          </a:prstGeom>
        </p:spPr>
      </p:pic>
      <p:pic>
        <p:nvPicPr>
          <p:cNvPr id="6" name="Picture 5" descr="dna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3571876"/>
            <a:ext cx="1970741" cy="255270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Inorganic compounds</a:t>
            </a:r>
          </a:p>
          <a:p>
            <a:r>
              <a:rPr lang="en-US" dirty="0" smtClean="0"/>
              <a:t>Essential for cellular activity</a:t>
            </a:r>
          </a:p>
          <a:p>
            <a:r>
              <a:rPr lang="en-US" dirty="0" smtClean="0"/>
              <a:t>Provide essentials that body cannot make e.g. sodium, potassium and </a:t>
            </a:r>
            <a:r>
              <a:rPr lang="en-US" dirty="0" err="1" smtClean="0"/>
              <a:t>and</a:t>
            </a:r>
            <a:r>
              <a:rPr lang="en-US" dirty="0" smtClean="0"/>
              <a:t> iron ions.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Vitamin A, B C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Some of these body can make e.g. </a:t>
            </a:r>
            <a:r>
              <a:rPr lang="en-US" dirty="0" err="1" smtClean="0"/>
              <a:t>vitain</a:t>
            </a:r>
            <a:r>
              <a:rPr lang="en-US" dirty="0" smtClean="0"/>
              <a:t> D with sunlight</a:t>
            </a:r>
          </a:p>
          <a:p>
            <a:r>
              <a:rPr lang="en-US" dirty="0" smtClean="0"/>
              <a:t>Many we need from our diet.</a:t>
            </a:r>
          </a:p>
          <a:p>
            <a:r>
              <a:rPr lang="en-US" dirty="0" smtClean="0"/>
              <a:t>Essential for body functions </a:t>
            </a:r>
            <a:r>
              <a:rPr lang="en-US" dirty="0" err="1" smtClean="0"/>
              <a:t>e.g.Vitamin</a:t>
            </a:r>
            <a:r>
              <a:rPr lang="en-US" dirty="0" smtClean="0"/>
              <a:t> B essential for healthy nervous </a:t>
            </a:r>
            <a:r>
              <a:rPr lang="en-US" dirty="0" err="1" smtClean="0"/>
              <a:t>sysytem</a:t>
            </a:r>
            <a:r>
              <a:rPr lang="en-US" dirty="0" smtClean="0"/>
              <a:t>, without Vitamin C can develop Scurvy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Molecules include: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</a:p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Nucleic Acids</a:t>
            </a:r>
          </a:p>
          <a:p>
            <a:r>
              <a:rPr lang="en-US" dirty="0" smtClean="0"/>
              <a:t>Minerals</a:t>
            </a:r>
          </a:p>
          <a:p>
            <a:r>
              <a:rPr lang="en-US" dirty="0" smtClean="0"/>
              <a:t>Vitamins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Water is a </a:t>
            </a:r>
            <a:r>
              <a:rPr lang="en-AU" dirty="0" err="1" smtClean="0"/>
              <a:t>Biomolecule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64" y="1285860"/>
            <a:ext cx="8715436" cy="68579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Properties of water that make it essential for life.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1857364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AU" sz="2400" dirty="0" smtClean="0"/>
              <a:t>Viscosity- refers to how oily a liquid is. Water has a low viscosity. Oil has a high viscosity.</a:t>
            </a:r>
          </a:p>
          <a:p>
            <a:pPr marL="457200" indent="-457200"/>
            <a:r>
              <a:rPr lang="en-AU" sz="2400" dirty="0"/>
              <a:t> </a:t>
            </a:r>
            <a:r>
              <a:rPr lang="en-AU" sz="2400" dirty="0" smtClean="0"/>
              <a:t>      Having a low viscosity allows water (blood) to flow easily through blood vessels. </a:t>
            </a:r>
          </a:p>
          <a:p>
            <a:pPr marL="457200" indent="-457200"/>
            <a:r>
              <a:rPr lang="en-AU" sz="2400" dirty="0"/>
              <a:t> </a:t>
            </a:r>
            <a:r>
              <a:rPr lang="en-AU" sz="2400" dirty="0" smtClean="0"/>
              <a:t>      Animals that swim through water can do so relatively easily.</a:t>
            </a:r>
            <a:endParaRPr lang="en-AU" sz="2400" dirty="0"/>
          </a:p>
        </p:txBody>
      </p:sp>
      <p:pic>
        <p:nvPicPr>
          <p:cNvPr id="14338" name="Picture 2" descr="http://focus.aps.org/files/focus/v20/st21/bl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360458"/>
            <a:ext cx="3429024" cy="2284587"/>
          </a:xfrm>
          <a:prstGeom prst="rect">
            <a:avLst/>
          </a:prstGeom>
          <a:noFill/>
        </p:spPr>
      </p:pic>
      <p:pic>
        <p:nvPicPr>
          <p:cNvPr id="14340" name="Picture 4" descr="http://tbn0.google.com/images?q=tbn:W7Jkf7Jv_LdwFM:http://www.bluechillies.com/graphics/screens/dolphin_aqua_life_3d_screensaver-2570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500570"/>
            <a:ext cx="2662247" cy="2001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614485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2. Transparent: light can pass through easily. This allows photosynthesis to occur for plants Animals can see when underwater. </a:t>
            </a:r>
            <a:endParaRPr lang="en-AU" dirty="0"/>
          </a:p>
        </p:txBody>
      </p:sp>
      <p:pic>
        <p:nvPicPr>
          <p:cNvPr id="15364" name="Picture 4" descr="http://www.ianskipworth.com/photo/pcd1742/kelp_forest_15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357430"/>
            <a:ext cx="5036379" cy="3357586"/>
          </a:xfrm>
          <a:prstGeom prst="rect">
            <a:avLst/>
          </a:prstGeom>
          <a:noFill/>
        </p:spPr>
      </p:pic>
      <p:pic>
        <p:nvPicPr>
          <p:cNvPr id="15366" name="Picture 6" descr="http://www.news.wisc.edu/newsphotos/images/Hawaiian_bobtail_squid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857364"/>
            <a:ext cx="3208661" cy="2477681"/>
          </a:xfrm>
          <a:prstGeom prst="rect">
            <a:avLst/>
          </a:prstGeom>
          <a:noFill/>
        </p:spPr>
      </p:pic>
      <p:pic>
        <p:nvPicPr>
          <p:cNvPr id="15368" name="Picture 8" descr="http://www.benjaminmccormick.com/imgphotos/smallSquid_Eye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615390"/>
            <a:ext cx="2857520" cy="2242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9"/>
            <a:ext cx="8229600" cy="178595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3.  Universal Solvent: water can </a:t>
            </a:r>
            <a:r>
              <a:rPr lang="en-AU" u="sng" dirty="0" smtClean="0"/>
              <a:t>dissolve</a:t>
            </a:r>
            <a:r>
              <a:rPr lang="en-AU" dirty="0" smtClean="0"/>
              <a:t> a large number of molecules.  Many reactions occur in the water (cytosol) of cells.</a:t>
            </a:r>
            <a:endParaRPr lang="en-AU" dirty="0"/>
          </a:p>
        </p:txBody>
      </p:sp>
      <p:pic>
        <p:nvPicPr>
          <p:cNvPr id="1026" name="Picture 2" descr="http://www.nutralegacy.com/blog/wp-content/uploads/water-metabolis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338022"/>
            <a:ext cx="2790833" cy="3710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7"/>
            <a:ext cx="8229600" cy="2500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4. Ice floats rather than sinks. Ice can insulate the water underneath and keep it relatively warm. </a:t>
            </a:r>
          </a:p>
          <a:p>
            <a:pPr>
              <a:buNone/>
            </a:pPr>
            <a:r>
              <a:rPr lang="en-AU" dirty="0" smtClean="0"/>
              <a:t>    This allows habitat on the surface of very cold areas, in the water below and on the seabed.</a:t>
            </a:r>
            <a:endParaRPr lang="en-A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3766" y="2714620"/>
            <a:ext cx="44718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Organic Molecules Associated With Living Things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These are called </a:t>
            </a:r>
            <a:r>
              <a:rPr lang="en-AU" dirty="0" err="1" smtClean="0"/>
              <a:t>biomacromolecules</a:t>
            </a:r>
            <a:r>
              <a:rPr lang="en-AU" dirty="0" smtClean="0"/>
              <a:t>. These are large molecules found in living cells.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857496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Main Types are……..</a:t>
            </a:r>
          </a:p>
          <a:p>
            <a:endParaRPr lang="en-AU" sz="2400" dirty="0" smtClean="0"/>
          </a:p>
          <a:p>
            <a:r>
              <a:rPr lang="en-AU" sz="2400" dirty="0" smtClean="0"/>
              <a:t>Carbohydrates</a:t>
            </a:r>
          </a:p>
          <a:p>
            <a:endParaRPr lang="en-AU" sz="2400" dirty="0" smtClean="0"/>
          </a:p>
          <a:p>
            <a:r>
              <a:rPr lang="en-AU" sz="2400" dirty="0" smtClean="0"/>
              <a:t>Lipids</a:t>
            </a:r>
          </a:p>
          <a:p>
            <a:endParaRPr lang="en-AU" sz="2400" dirty="0" smtClean="0"/>
          </a:p>
          <a:p>
            <a:r>
              <a:rPr lang="en-AU" sz="2400" dirty="0" smtClean="0"/>
              <a:t>Nucleic Acids</a:t>
            </a:r>
          </a:p>
          <a:p>
            <a:endParaRPr lang="en-AU" sz="2400" dirty="0" smtClean="0"/>
          </a:p>
          <a:p>
            <a:r>
              <a:rPr lang="en-AU" sz="2400" dirty="0" smtClean="0"/>
              <a:t>Proteins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19"/>
          </a:xfrm>
        </p:spPr>
        <p:txBody>
          <a:bodyPr/>
          <a:lstStyle/>
          <a:p>
            <a:r>
              <a:rPr lang="en-AU" dirty="0" smtClean="0"/>
              <a:t>Contain the elements carbon, hydrogen and oxygen.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721</Words>
  <Application>Microsoft Office PowerPoint</Application>
  <PresentationFormat>On-screen Show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Biological Molecules</vt:lpstr>
      <vt:lpstr>Define the following</vt:lpstr>
      <vt:lpstr>Biological Molecules include:</vt:lpstr>
      <vt:lpstr>Water is a Biomolecule</vt:lpstr>
      <vt:lpstr>Slide 5</vt:lpstr>
      <vt:lpstr>Slide 6</vt:lpstr>
      <vt:lpstr>Slide 7</vt:lpstr>
      <vt:lpstr>Organic Molecules Associated With Living Things</vt:lpstr>
      <vt:lpstr>Carbohydrates</vt:lpstr>
      <vt:lpstr>Examples of Carbohydrates</vt:lpstr>
      <vt:lpstr>Slide 11</vt:lpstr>
      <vt:lpstr>Role of Carbohydrates</vt:lpstr>
      <vt:lpstr>Proteins</vt:lpstr>
      <vt:lpstr>Making proteins</vt:lpstr>
      <vt:lpstr>Functions of proteins</vt:lpstr>
      <vt:lpstr>Lipids</vt:lpstr>
      <vt:lpstr>Triglycerides</vt:lpstr>
      <vt:lpstr>Phospholipids</vt:lpstr>
      <vt:lpstr>Let’s simplify it!</vt:lpstr>
      <vt:lpstr>Cholesterol</vt:lpstr>
      <vt:lpstr>Functions of Fats and oils</vt:lpstr>
      <vt:lpstr> Nucleic Acids</vt:lpstr>
      <vt:lpstr>Minerals</vt:lpstr>
      <vt:lpstr>Vitamins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Molecules</dc:title>
  <dc:creator>glourys</dc:creator>
  <cp:lastModifiedBy>luponed</cp:lastModifiedBy>
  <cp:revision>29</cp:revision>
  <dcterms:created xsi:type="dcterms:W3CDTF">2009-03-04T03:21:26Z</dcterms:created>
  <dcterms:modified xsi:type="dcterms:W3CDTF">2010-03-24T00:50:16Z</dcterms:modified>
</cp:coreProperties>
</file>