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76" r:id="rId3"/>
    <p:sldId id="271" r:id="rId4"/>
    <p:sldId id="289" r:id="rId5"/>
    <p:sldId id="261" r:id="rId6"/>
    <p:sldId id="286" r:id="rId7"/>
    <p:sldId id="262" r:id="rId8"/>
    <p:sldId id="263" r:id="rId9"/>
    <p:sldId id="264" r:id="rId10"/>
    <p:sldId id="265" r:id="rId11"/>
    <p:sldId id="273" r:id="rId12"/>
    <p:sldId id="274" r:id="rId13"/>
    <p:sldId id="275" r:id="rId14"/>
    <p:sldId id="266" r:id="rId15"/>
    <p:sldId id="267" r:id="rId16"/>
    <p:sldId id="268" r:id="rId17"/>
    <p:sldId id="270" r:id="rId18"/>
    <p:sldId id="277" r:id="rId19"/>
    <p:sldId id="269" r:id="rId20"/>
    <p:sldId id="272" r:id="rId21"/>
    <p:sldId id="293" r:id="rId22"/>
    <p:sldId id="290" r:id="rId23"/>
    <p:sldId id="280" r:id="rId24"/>
    <p:sldId id="282" r:id="rId25"/>
    <p:sldId id="283" r:id="rId26"/>
    <p:sldId id="284" r:id="rId27"/>
    <p:sldId id="285" r:id="rId28"/>
    <p:sldId id="287" r:id="rId29"/>
    <p:sldId id="292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42076-E4EE-4A77-B762-D7133E3D4D5D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8D1FB-1518-42B4-B01E-14A03F49E5C5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2028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B01E-FDD4-4136-BAD1-5029EF1DF9E7}" type="datetimeFigureOut">
              <a:rPr lang="en-US" smtClean="0"/>
              <a:pPr/>
              <a:t>3/14/2013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3EDFC-8A29-4448-AEB8-CD97A739825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hyperlink" Target="http://upload.wikimedia.org/wikipedia/commons/5/5a/Water_droplet_blue_bg02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.au/imgres?imgurl=http://www.rps.psu.edu/probing/graphics/earth2.jpg&amp;imgrefurl=http://watthead.blogspot.com/2008_04_01_archive.html&amp;usg=__9ADick0jq2vUa4zDuhNmPCiLWF0=&amp;h=300&amp;w=300&amp;sz=83&amp;hl=en&amp;start=2&amp;um=1&amp;tbnid=I1KHCb5NSOFT9M:&amp;tbnh=116&amp;tbnw=116&amp;prev=/images?q=earth&amp;um=1&amp;hl=en&amp;rlz=1G1GGLQ_ENAU290&amp;sa=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bluechillies.com/graphics/screens/dolphin_aqua_life_3d_screensaver-25702.jpg&amp;imgrefurl=http://www.bluechillies.com/screenshot/25702.html&amp;usg=__YFhyuaKYxA-0mHLVEiISVeZyiSc=&amp;h=480&amp;w=640&amp;sz=82&amp;hl=en&amp;start=57&amp;tbnid=W7Jkf7Jv_LdwFM:&amp;tbnh=103&amp;tbnw=137&amp;prev=/images?q=dolphin&amp;start=54&amp;ndsp=18&amp;hl=en&amp;rlz=1G1GGLQ_ENAU290&amp;sa=N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8794" y="1714488"/>
            <a:ext cx="6629392" cy="1470025"/>
          </a:xfrm>
        </p:spPr>
        <p:txBody>
          <a:bodyPr/>
          <a:lstStyle/>
          <a:p>
            <a:r>
              <a:rPr lang="en-AU" dirty="0" smtClean="0"/>
              <a:t>Biological Molecules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3240" y="2786058"/>
            <a:ext cx="5757858" cy="1214446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These are molecules that are essential to life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1266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85728"/>
            <a:ext cx="2286016" cy="1524011"/>
          </a:xfrm>
          <a:prstGeom prst="rect">
            <a:avLst/>
          </a:prstGeom>
          <a:noFill/>
        </p:spPr>
      </p:pic>
      <p:pic>
        <p:nvPicPr>
          <p:cNvPr id="11268" name="Picture 4" descr="http://tbn3.google.com/images?q=tbn:I1KHCb5NSOFT9M:http://www.rps.psu.edu/probing/graphics/earth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0826" y="142852"/>
            <a:ext cx="1857387" cy="1857388"/>
          </a:xfrm>
          <a:prstGeom prst="rect">
            <a:avLst/>
          </a:prstGeom>
          <a:noFill/>
        </p:spPr>
      </p:pic>
      <p:pic>
        <p:nvPicPr>
          <p:cNvPr id="11270" name="Picture 6" descr="http://www.ccastronomy.org/photo_tour_Moon_Crater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2285992"/>
            <a:ext cx="2563822" cy="1905774"/>
          </a:xfrm>
          <a:prstGeom prst="rect">
            <a:avLst/>
          </a:prstGeom>
          <a:noFill/>
        </p:spPr>
      </p:pic>
      <p:pic>
        <p:nvPicPr>
          <p:cNvPr id="11272" name="Picture 8" descr="http://scrapetv.com/News/News%20Pages/Science/Images/Mars-panorama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928794" y="4500570"/>
            <a:ext cx="5548300" cy="2068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Role of Carbohydrates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AU" dirty="0" smtClean="0"/>
              <a:t>As an energy source. Glucose is broken down to release energy (ATP) for cell use.</a:t>
            </a:r>
          </a:p>
          <a:p>
            <a:pPr marL="514350" indent="-514350">
              <a:buAutoNum type="arabicPeriod"/>
            </a:pPr>
            <a:r>
              <a:rPr lang="en-AU" dirty="0" smtClean="0"/>
              <a:t>As a storage for energy. Starch in plants and glycogen in mammals.</a:t>
            </a:r>
          </a:p>
          <a:p>
            <a:pPr marL="514350" indent="-514350">
              <a:buAutoNum type="arabicPeriod"/>
            </a:pPr>
            <a:r>
              <a:rPr lang="en-AU" dirty="0" smtClean="0"/>
              <a:t>As the main structural component (cellulose) of the cell walls of plants.</a:t>
            </a:r>
          </a:p>
          <a:p>
            <a:pPr marL="514350" indent="-514350">
              <a:buAutoNum type="arabicPeriod"/>
            </a:pPr>
            <a:r>
              <a:rPr lang="en-AU" dirty="0" smtClean="0"/>
              <a:t>As a part of the receptors on the cell membranes of cells.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86106" cy="4757757"/>
          </a:xfrm>
        </p:spPr>
        <p:txBody>
          <a:bodyPr/>
          <a:lstStyle/>
          <a:p>
            <a:r>
              <a:rPr lang="en-US" sz="2400" dirty="0" smtClean="0"/>
              <a:t>contain the following elements carbon, hydrogen, oxygen and nitrogen.</a:t>
            </a:r>
          </a:p>
          <a:p>
            <a:r>
              <a:rPr lang="en-US" sz="2400" dirty="0" smtClean="0"/>
              <a:t>are natural polymers</a:t>
            </a:r>
          </a:p>
          <a:p>
            <a:r>
              <a:rPr lang="en-US" sz="2400" dirty="0" smtClean="0"/>
              <a:t>Made up of monomers or building blocks called amino acids</a:t>
            </a:r>
          </a:p>
          <a:p>
            <a:r>
              <a:rPr lang="en-US" sz="2400" dirty="0" smtClean="0"/>
              <a:t>21 Essential amino acids i.e. cannot be made)</a:t>
            </a:r>
          </a:p>
          <a:p>
            <a:endParaRPr lang="en-AU" dirty="0"/>
          </a:p>
        </p:txBody>
      </p:sp>
      <p:pic>
        <p:nvPicPr>
          <p:cNvPr id="4" name="Picture 3" descr="essential amino acids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71934" y="2071678"/>
            <a:ext cx="4709443" cy="3605225"/>
          </a:xfrm>
          <a:prstGeom prst="rect">
            <a:avLst/>
          </a:prstGeom>
        </p:spPr>
      </p:pic>
      <p:pic>
        <p:nvPicPr>
          <p:cNvPr id="5" name="Content Placeholder 3" descr="amino acid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43702" y="2357430"/>
            <a:ext cx="2207354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143000"/>
          </a:xfrm>
        </p:spPr>
        <p:txBody>
          <a:bodyPr/>
          <a:lstStyle/>
          <a:p>
            <a:r>
              <a:rPr lang="en-US" dirty="0" smtClean="0"/>
              <a:t>Making proteins</a:t>
            </a:r>
            <a:endParaRPr lang="en-AU" dirty="0"/>
          </a:p>
        </p:txBody>
      </p:sp>
      <p:pic>
        <p:nvPicPr>
          <p:cNvPr id="9" name="Content Placeholder 8" descr="amino_acid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2500306"/>
            <a:ext cx="4257675" cy="2609850"/>
          </a:xfrm>
        </p:spPr>
      </p:pic>
      <p:pic>
        <p:nvPicPr>
          <p:cNvPr id="4" name="Picture 3" descr="protein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5008" y="571480"/>
            <a:ext cx="3000759" cy="5857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proteins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Enzymes – biological catalysts e.g. pepsin, amylase, </a:t>
            </a:r>
            <a:r>
              <a:rPr lang="en-US" dirty="0" err="1" smtClean="0"/>
              <a:t>catalase</a:t>
            </a:r>
            <a:r>
              <a:rPr lang="en-US" dirty="0" smtClean="0"/>
              <a:t> (found in cells breaks down hydrogen peroxide)…</a:t>
            </a:r>
          </a:p>
          <a:p>
            <a:r>
              <a:rPr lang="en-US" dirty="0" smtClean="0"/>
              <a:t>Hormones – chemical released by a cell in one part of the body that sends messages that effects cells in another part of the body e.g. insulin</a:t>
            </a:r>
          </a:p>
          <a:p>
            <a:r>
              <a:rPr lang="en-US" dirty="0" smtClean="0"/>
              <a:t>Antibodies – involved in defending the body from antigens.</a:t>
            </a:r>
          </a:p>
          <a:p>
            <a:r>
              <a:rPr lang="en-US" dirty="0" smtClean="0"/>
              <a:t>Structural proteins – fibrous and stringy provide support e.g. keratin, collagen, </a:t>
            </a:r>
            <a:r>
              <a:rPr lang="en-US" dirty="0" err="1" smtClean="0"/>
              <a:t>elastin</a:t>
            </a:r>
            <a:r>
              <a:rPr lang="en-US" dirty="0" smtClean="0"/>
              <a:t>…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Lipids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500175"/>
            <a:ext cx="83582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AU" sz="2800" dirty="0" smtClean="0"/>
              <a:t>  Contain the elements carbon, hydrogen and oxygen.</a:t>
            </a:r>
          </a:p>
          <a:p>
            <a:pPr>
              <a:buFont typeface="Arial" charset="0"/>
              <a:buChar char="•"/>
            </a:pPr>
            <a:r>
              <a:rPr lang="en-AU" sz="2800" dirty="0" smtClean="0"/>
              <a:t>  Refers to a variety of compounds. </a:t>
            </a:r>
          </a:p>
          <a:p>
            <a:pPr>
              <a:buFont typeface="Arial" charset="0"/>
              <a:buChar char="•"/>
            </a:pPr>
            <a:r>
              <a:rPr lang="en-AU" sz="2800" dirty="0" smtClean="0"/>
              <a:t>  Examples include fats, waxes, cholesterol.</a:t>
            </a:r>
          </a:p>
          <a:p>
            <a:pPr>
              <a:buFont typeface="Arial" charset="0"/>
              <a:buChar char="•"/>
            </a:pPr>
            <a:r>
              <a:rPr lang="en-AU" sz="2800" dirty="0" smtClean="0"/>
              <a:t>  Phospholipids are lipids that have a phosphate  </a:t>
            </a:r>
          </a:p>
          <a:p>
            <a:r>
              <a:rPr lang="en-AU" sz="2800" dirty="0" smtClean="0"/>
              <a:t>    component.</a:t>
            </a:r>
          </a:p>
          <a:p>
            <a:pPr>
              <a:buFont typeface="Arial" charset="0"/>
              <a:buChar char="•"/>
            </a:pPr>
            <a:endParaRPr lang="en-AU" sz="2800" dirty="0" smtClean="0"/>
          </a:p>
          <a:p>
            <a:pPr>
              <a:buFont typeface="Arial" charset="0"/>
              <a:buChar char="•"/>
            </a:pPr>
            <a:endParaRPr lang="en-AU" sz="2800" dirty="0"/>
          </a:p>
        </p:txBody>
      </p:sp>
      <p:pic>
        <p:nvPicPr>
          <p:cNvPr id="4" name="Picture 1" descr="http://www.chemistryland.com/ElementarySchool/BuildingBlocks/CornOi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00760" y="3286124"/>
            <a:ext cx="2357458" cy="3367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Triglycerides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8734"/>
          </a:xfrm>
        </p:spPr>
        <p:txBody>
          <a:bodyPr/>
          <a:lstStyle/>
          <a:p>
            <a:r>
              <a:rPr lang="en-AU" dirty="0" smtClean="0"/>
              <a:t>Triglycerides are a typical type of lipid.</a:t>
            </a:r>
          </a:p>
          <a:p>
            <a:r>
              <a:rPr lang="en-AU" dirty="0" smtClean="0"/>
              <a:t>They consist of three fatty acids and glycerol</a:t>
            </a:r>
            <a:endParaRPr lang="en-AU" dirty="0"/>
          </a:p>
        </p:txBody>
      </p:sp>
      <p:pic>
        <p:nvPicPr>
          <p:cNvPr id="1026" name="Picture 2" descr="http://www.aps.uoguelph.ca/ANSC*2340/LEC19/PS74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3000372"/>
            <a:ext cx="3143242" cy="2109465"/>
          </a:xfrm>
          <a:prstGeom prst="rect">
            <a:avLst/>
          </a:prstGeom>
          <a:noFill/>
        </p:spPr>
      </p:pic>
      <p:pic>
        <p:nvPicPr>
          <p:cNvPr id="1028" name="Picture 4" descr="http://biology.unm.edu/ccouncil/Biology_124/Images/triglyceride.bm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00372"/>
            <a:ext cx="3457575" cy="2257425"/>
          </a:xfrm>
          <a:prstGeom prst="rect">
            <a:avLst/>
          </a:prstGeom>
          <a:noFill/>
        </p:spPr>
      </p:pic>
      <p:pic>
        <p:nvPicPr>
          <p:cNvPr id="1030" name="Picture 6" descr="http://www.eufic.org/upl/1/default/img/Triglyceride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16" y="3143248"/>
            <a:ext cx="2086175" cy="1919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Phospholipids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66728" cy="2836911"/>
          </a:xfrm>
        </p:spPr>
        <p:txBody>
          <a:bodyPr>
            <a:normAutofit fontScale="85000" lnSpcReduction="10000"/>
          </a:bodyPr>
          <a:lstStyle/>
          <a:p>
            <a:r>
              <a:rPr lang="en-AU" sz="2800" dirty="0" smtClean="0"/>
              <a:t>These make up the main part of cell membranes.</a:t>
            </a:r>
          </a:p>
          <a:p>
            <a:r>
              <a:rPr lang="en-AU" sz="2800" dirty="0" smtClean="0"/>
              <a:t>Can be made by removing a fatty acid from a triglyceride and adding a phosphate component.</a:t>
            </a:r>
            <a:endParaRPr lang="en-AU" sz="2800" dirty="0"/>
          </a:p>
        </p:txBody>
      </p:sp>
      <p:pic>
        <p:nvPicPr>
          <p:cNvPr id="25602" name="Picture 2" descr="http://www.uic.edu/classes/bios/bios100/lecturesf04am/phospholipi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1556792"/>
            <a:ext cx="4432678" cy="2357454"/>
          </a:xfrm>
          <a:prstGeom prst="rect">
            <a:avLst/>
          </a:prstGeom>
          <a:noFill/>
        </p:spPr>
      </p:pic>
      <p:pic>
        <p:nvPicPr>
          <p:cNvPr id="25604" name="Picture 4" descr="http://www.biology.iupui.edu/biocourses/N100H/images/3headgroup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4653136"/>
            <a:ext cx="1371600" cy="1524001"/>
          </a:xfrm>
          <a:prstGeom prst="rect">
            <a:avLst/>
          </a:prstGeom>
          <a:noFill/>
        </p:spPr>
      </p:pic>
      <p:pic>
        <p:nvPicPr>
          <p:cNvPr id="25606" name="Picture 6" descr="http://www.biology.iupui.edu/biocourses/N100H/images/3phospholipid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4653136"/>
            <a:ext cx="3695700" cy="152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Let’s simplify it!</a:t>
            </a:r>
            <a:endParaRPr lang="en-AU" dirty="0"/>
          </a:p>
        </p:txBody>
      </p:sp>
      <p:pic>
        <p:nvPicPr>
          <p:cNvPr id="266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643050"/>
            <a:ext cx="4071966" cy="388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 descr="http://www.williamsclass.com/SeventhScienceWork/ImagesCells/CellMembran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803785"/>
            <a:ext cx="4143404" cy="3625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Cholesterol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5754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Is a waxy steroid (category of lipid).</a:t>
            </a:r>
          </a:p>
          <a:p>
            <a:endParaRPr lang="en-US" dirty="0" smtClean="0"/>
          </a:p>
          <a:p>
            <a:r>
              <a:rPr lang="en-US" dirty="0" smtClean="0"/>
              <a:t>It provides membrane </a:t>
            </a:r>
            <a:r>
              <a:rPr lang="en-US" dirty="0" err="1" smtClean="0"/>
              <a:t>permability</a:t>
            </a:r>
            <a:r>
              <a:rPr lang="en-US" dirty="0" smtClean="0"/>
              <a:t> and fluidity.</a:t>
            </a:r>
          </a:p>
          <a:p>
            <a:endParaRPr lang="en-US" dirty="0" smtClean="0"/>
          </a:p>
          <a:p>
            <a:r>
              <a:rPr lang="en-US" dirty="0" smtClean="0"/>
              <a:t>Found in mammalian cells.</a:t>
            </a:r>
            <a:endParaRPr lang="en-AU" dirty="0"/>
          </a:p>
        </p:txBody>
      </p:sp>
      <p:pic>
        <p:nvPicPr>
          <p:cNvPr id="5" name="Picture 4" descr="440px-Cholesterol_svg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4810" y="1928802"/>
            <a:ext cx="41910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Functions of Fats and oils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1. Energy storage. Fats are a more compact fuel than starch.</a:t>
            </a:r>
          </a:p>
          <a:p>
            <a:r>
              <a:rPr lang="en-AU" dirty="0" smtClean="0"/>
              <a:t>2. Cushions and insulates the body and nerves.</a:t>
            </a:r>
          </a:p>
          <a:p>
            <a:r>
              <a:rPr lang="en-AU" dirty="0" smtClean="0"/>
              <a:t>3. Forms key parts of cell membranes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Define the following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000" dirty="0" smtClean="0"/>
              <a:t>Use </a:t>
            </a:r>
            <a:r>
              <a:rPr lang="en-AU" sz="2000" dirty="0" err="1" smtClean="0"/>
              <a:t>Douchy’s</a:t>
            </a:r>
            <a:r>
              <a:rPr lang="en-AU" sz="2000" dirty="0" smtClean="0"/>
              <a:t> Biology podcast to do this Episode 11.2-The chemistry between 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1628800"/>
            <a:ext cx="3682752" cy="45651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Other terminology</a:t>
            </a:r>
          </a:p>
          <a:p>
            <a:r>
              <a:rPr lang="en-US" dirty="0" smtClean="0"/>
              <a:t>Macromolecules</a:t>
            </a:r>
            <a:endParaRPr lang="en-US" dirty="0" smtClean="0"/>
          </a:p>
          <a:p>
            <a:r>
              <a:rPr lang="en-US" dirty="0" smtClean="0"/>
              <a:t>Monomers</a:t>
            </a:r>
          </a:p>
          <a:p>
            <a:r>
              <a:rPr lang="en-US" dirty="0" smtClean="0"/>
              <a:t>Polymers</a:t>
            </a:r>
          </a:p>
          <a:p>
            <a:r>
              <a:rPr lang="en-US" dirty="0" smtClean="0"/>
              <a:t>Amino Acids</a:t>
            </a:r>
          </a:p>
          <a:p>
            <a:r>
              <a:rPr lang="en-US" dirty="0" smtClean="0"/>
              <a:t>Protein</a:t>
            </a:r>
            <a:endParaRPr lang="en-US" dirty="0" smtClean="0"/>
          </a:p>
          <a:p>
            <a:r>
              <a:rPr lang="en-US" dirty="0" smtClean="0"/>
              <a:t>Carbohydrates(polysaccharides)</a:t>
            </a:r>
            <a:endParaRPr lang="en-US" dirty="0" smtClean="0"/>
          </a:p>
          <a:p>
            <a:r>
              <a:rPr lang="en-US" dirty="0" smtClean="0"/>
              <a:t>Nucleic Acids</a:t>
            </a:r>
          </a:p>
          <a:p>
            <a:r>
              <a:rPr lang="en-US" dirty="0" smtClean="0"/>
              <a:t>lipids</a:t>
            </a:r>
          </a:p>
          <a:p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1560" y="1700808"/>
            <a:ext cx="3682752" cy="4565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Atom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Element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Molecule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Compound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Pure Substance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Ions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Organic compounds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Polar Compound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Inorganic compound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Ionic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compunds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Covalent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compounds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Hydrogen bonds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Nucleic Acids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Contain carbon, hydrogen, oxygen and phosphorus.</a:t>
            </a:r>
          </a:p>
          <a:p>
            <a:r>
              <a:rPr lang="en-US" dirty="0" smtClean="0"/>
              <a:t>Building blocks for genetic material DNA and RNA most common.</a:t>
            </a:r>
          </a:p>
          <a:p>
            <a:r>
              <a:rPr lang="en-US" dirty="0" smtClean="0"/>
              <a:t>Made of monomers called nucleotides.</a:t>
            </a:r>
          </a:p>
          <a:p>
            <a:r>
              <a:rPr lang="en-US" dirty="0" smtClean="0"/>
              <a:t>Nucleotides consist of a sugar, phosphate group and base.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4" name="Picture 3" descr="rn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57950" y="428604"/>
            <a:ext cx="2484175" cy="2657489"/>
          </a:xfrm>
          <a:prstGeom prst="rect">
            <a:avLst/>
          </a:prstGeom>
        </p:spPr>
      </p:pic>
      <p:pic>
        <p:nvPicPr>
          <p:cNvPr id="5" name="Picture 4" descr="nucleic aci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00496" y="3000372"/>
            <a:ext cx="2286012" cy="1847860"/>
          </a:xfrm>
          <a:prstGeom prst="rect">
            <a:avLst/>
          </a:prstGeom>
        </p:spPr>
      </p:pic>
      <p:pic>
        <p:nvPicPr>
          <p:cNvPr id="6" name="Picture 5" descr="dna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32240" y="3284984"/>
            <a:ext cx="1970741" cy="2552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Biozone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Biological Molecules p 38</a:t>
            </a:r>
          </a:p>
          <a:p>
            <a:r>
              <a:rPr lang="en-AU" dirty="0"/>
              <a:t>Carbohydrates p 39 (Please note another name for Carbohydrates are </a:t>
            </a:r>
            <a:r>
              <a:rPr lang="en-AU" dirty="0" err="1"/>
              <a:t>Poysaccharides</a:t>
            </a:r>
            <a:r>
              <a:rPr lang="en-AU" dirty="0"/>
              <a:t>)</a:t>
            </a:r>
          </a:p>
          <a:p>
            <a:r>
              <a:rPr lang="en-AU" dirty="0"/>
              <a:t>Lipids p 40</a:t>
            </a:r>
          </a:p>
          <a:p>
            <a:r>
              <a:rPr lang="en-AU" dirty="0"/>
              <a:t>Nucleotides and Nucleic acids</a:t>
            </a:r>
          </a:p>
          <a:p>
            <a:r>
              <a:rPr lang="en-AU" dirty="0"/>
              <a:t>Amino Acids p42 and Proteins p 43</a:t>
            </a:r>
            <a:endParaRPr lang="en-A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28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en-AU" dirty="0" smtClean="0"/>
              <a:t>Inorganic Molecules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337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Biological molecules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Inorganic Molecules do not contain Carbon and hydrogen bonds. Some biological molecule examples are:</a:t>
            </a:r>
          </a:p>
          <a:p>
            <a:endParaRPr lang="en-AU" dirty="0" smtClean="0"/>
          </a:p>
          <a:p>
            <a:pPr lvl="0"/>
            <a:r>
              <a:rPr lang="en-AU" dirty="0" smtClean="0"/>
              <a:t>H</a:t>
            </a:r>
            <a:r>
              <a:rPr lang="en-AU" baseline="-25000" dirty="0" smtClean="0"/>
              <a:t>2</a:t>
            </a:r>
            <a:r>
              <a:rPr lang="en-AU" dirty="0" smtClean="0"/>
              <a:t>O (Water)</a:t>
            </a:r>
            <a:endParaRPr lang="en-AU" dirty="0"/>
          </a:p>
          <a:p>
            <a:r>
              <a:rPr lang="en-AU" dirty="0" smtClean="0"/>
              <a:t>CO</a:t>
            </a:r>
            <a:r>
              <a:rPr lang="en-AU" baseline="-25000" dirty="0" smtClean="0"/>
              <a:t>2 </a:t>
            </a:r>
            <a:r>
              <a:rPr lang="en-AU" dirty="0" smtClean="0"/>
              <a:t>(Carbon dioxide)</a:t>
            </a:r>
            <a:endParaRPr lang="en-AU" dirty="0"/>
          </a:p>
          <a:p>
            <a:r>
              <a:rPr lang="en-AU" dirty="0" smtClean="0"/>
              <a:t>O</a:t>
            </a:r>
            <a:r>
              <a:rPr lang="en-AU" baseline="-25000" dirty="0" smtClean="0"/>
              <a:t>2 </a:t>
            </a:r>
            <a:r>
              <a:rPr lang="en-AU" dirty="0" smtClean="0"/>
              <a:t>(Oxygen)</a:t>
            </a:r>
            <a:endParaRPr lang="en-AU" dirty="0"/>
          </a:p>
          <a:p>
            <a:r>
              <a:rPr lang="en-AU" dirty="0" smtClean="0"/>
              <a:t>NH</a:t>
            </a:r>
            <a:r>
              <a:rPr lang="en-AU" baseline="-25000" dirty="0" smtClean="0"/>
              <a:t>3 </a:t>
            </a:r>
            <a:r>
              <a:rPr lang="en-AU" dirty="0" smtClean="0"/>
              <a:t>(Ammonia)</a:t>
            </a:r>
            <a:endParaRPr lang="en-AU" dirty="0"/>
          </a:p>
          <a:p>
            <a:r>
              <a:rPr lang="en-AU" dirty="0" smtClean="0"/>
              <a:t>Minerals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Water is a </a:t>
            </a:r>
            <a:r>
              <a:rPr lang="en-AU" dirty="0" err="1" smtClean="0"/>
              <a:t>Biomolecule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64" y="1285860"/>
            <a:ext cx="8715436" cy="68579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Properties of water that make it essential for life.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1857364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AU" sz="2400" dirty="0" smtClean="0"/>
              <a:t>Viscosity- refers to how oily a liquid is. Water has a low viscosity. Oil has a high viscosity.</a:t>
            </a:r>
          </a:p>
          <a:p>
            <a:pPr marL="457200" indent="-457200"/>
            <a:r>
              <a:rPr lang="en-AU" sz="2400" dirty="0"/>
              <a:t> </a:t>
            </a:r>
            <a:r>
              <a:rPr lang="en-AU" sz="2400" dirty="0" smtClean="0"/>
              <a:t>      Having a low viscosity allows water (blood) to flow easily through blood vessels. </a:t>
            </a:r>
          </a:p>
          <a:p>
            <a:pPr marL="457200" indent="-457200"/>
            <a:r>
              <a:rPr lang="en-AU" sz="2400" dirty="0"/>
              <a:t> </a:t>
            </a:r>
            <a:r>
              <a:rPr lang="en-AU" sz="2400" dirty="0" smtClean="0"/>
              <a:t>      Animals that swim through water can do so relatively easily.</a:t>
            </a:r>
            <a:endParaRPr lang="en-AU" sz="2400" dirty="0"/>
          </a:p>
        </p:txBody>
      </p:sp>
      <p:pic>
        <p:nvPicPr>
          <p:cNvPr id="14338" name="Picture 2" descr="http://focus.aps.org/files/focus/v20/st21/bloo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4360458"/>
            <a:ext cx="3429024" cy="2284587"/>
          </a:xfrm>
          <a:prstGeom prst="rect">
            <a:avLst/>
          </a:prstGeom>
          <a:noFill/>
        </p:spPr>
      </p:pic>
      <p:pic>
        <p:nvPicPr>
          <p:cNvPr id="14340" name="Picture 4" descr="http://tbn0.google.com/images?q=tbn:W7Jkf7Jv_LdwFM:http://www.bluechillies.com/graphics/screens/dolphin_aqua_life_3d_screensaver-2570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4500570"/>
            <a:ext cx="2662247" cy="2001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748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1614485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2. Transparent: light can pass through easily. This allows photosynthesis to occur for plants Animals can see when underwater. </a:t>
            </a:r>
            <a:endParaRPr lang="en-AU" dirty="0"/>
          </a:p>
        </p:txBody>
      </p:sp>
      <p:pic>
        <p:nvPicPr>
          <p:cNvPr id="15364" name="Picture 4" descr="http://www.ianskipworth.com/photo/pcd1742/kelp_forest_15_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19" y="2357430"/>
            <a:ext cx="5036379" cy="3357586"/>
          </a:xfrm>
          <a:prstGeom prst="rect">
            <a:avLst/>
          </a:prstGeom>
          <a:noFill/>
        </p:spPr>
      </p:pic>
      <p:pic>
        <p:nvPicPr>
          <p:cNvPr id="15366" name="Picture 6" descr="http://www.news.wisc.edu/newsphotos/images/Hawaiian_bobtail_squid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857364"/>
            <a:ext cx="3208661" cy="2477681"/>
          </a:xfrm>
          <a:prstGeom prst="rect">
            <a:avLst/>
          </a:prstGeom>
          <a:noFill/>
        </p:spPr>
      </p:pic>
      <p:pic>
        <p:nvPicPr>
          <p:cNvPr id="15368" name="Picture 8" descr="http://www.benjaminmccormick.com/imgphotos/smallSquid_Eye_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4615390"/>
            <a:ext cx="2857520" cy="2242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413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9"/>
            <a:ext cx="8229600" cy="1785950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3.  Universal Solvent: water can </a:t>
            </a:r>
            <a:r>
              <a:rPr lang="en-AU" u="sng" dirty="0" smtClean="0"/>
              <a:t>dissolve</a:t>
            </a:r>
            <a:r>
              <a:rPr lang="en-AU" dirty="0" smtClean="0"/>
              <a:t> a large number of molecules.  Many reactions occur in the water (cytosol) of cells.</a:t>
            </a:r>
            <a:endParaRPr lang="en-AU" dirty="0"/>
          </a:p>
        </p:txBody>
      </p:sp>
      <p:pic>
        <p:nvPicPr>
          <p:cNvPr id="1026" name="Picture 2" descr="http://www.nutralegacy.com/blog/wp-content/uploads/water-metabolism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2338022"/>
            <a:ext cx="2790833" cy="3710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19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7"/>
            <a:ext cx="8229600" cy="2500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/>
              <a:t>4. Ice floats rather than sinks. Ice can insulate the water underneath and keep it relatively warm. </a:t>
            </a:r>
          </a:p>
          <a:p>
            <a:pPr>
              <a:buNone/>
            </a:pPr>
            <a:r>
              <a:rPr lang="en-AU" dirty="0" smtClean="0"/>
              <a:t>    This allows habitat on the surface of very cold areas, in the water below and on the seabed.</a:t>
            </a:r>
            <a:endParaRPr lang="en-A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93766" y="2714620"/>
            <a:ext cx="447184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9423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Inorganic compounds</a:t>
            </a:r>
          </a:p>
          <a:p>
            <a:r>
              <a:rPr lang="en-US" dirty="0" smtClean="0"/>
              <a:t>Essential for cellular activity</a:t>
            </a:r>
          </a:p>
          <a:p>
            <a:r>
              <a:rPr lang="en-US" dirty="0" smtClean="0"/>
              <a:t>Provide essentials that body cannot make e.g. sodium, potassium and </a:t>
            </a:r>
            <a:r>
              <a:rPr lang="en-US" dirty="0" err="1" smtClean="0"/>
              <a:t>and</a:t>
            </a:r>
            <a:r>
              <a:rPr lang="en-US" dirty="0" smtClean="0"/>
              <a:t> iron ions.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2856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en-AU" dirty="0" smtClean="0"/>
              <a:t>Other Molecules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337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Molecules include: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Macromolecules</a:t>
            </a:r>
          </a:p>
          <a:p>
            <a:r>
              <a:rPr lang="en-US" dirty="0" smtClean="0"/>
              <a:t>Carbohydrates (Polysaccharides)</a:t>
            </a:r>
            <a:endParaRPr lang="en-US" dirty="0" smtClean="0"/>
          </a:p>
          <a:p>
            <a:r>
              <a:rPr lang="en-US" dirty="0" smtClean="0"/>
              <a:t>Proteins (made up of amino acids)</a:t>
            </a:r>
            <a:endParaRPr lang="en-US" dirty="0" smtClean="0"/>
          </a:p>
          <a:p>
            <a:r>
              <a:rPr lang="en-US" dirty="0" smtClean="0"/>
              <a:t>Lipids</a:t>
            </a:r>
          </a:p>
          <a:p>
            <a:r>
              <a:rPr lang="en-US" dirty="0" smtClean="0"/>
              <a:t>Nucleic Acids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Other important molecules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Minerals</a:t>
            </a:r>
          </a:p>
          <a:p>
            <a:r>
              <a:rPr lang="en-US" dirty="0" smtClean="0"/>
              <a:t>Vitamins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Can be organic or inorganic in nature.</a:t>
            </a:r>
          </a:p>
          <a:p>
            <a:r>
              <a:rPr lang="en-US" dirty="0" smtClean="0"/>
              <a:t>Example </a:t>
            </a:r>
            <a:r>
              <a:rPr lang="en-US" dirty="0" smtClean="0"/>
              <a:t>Vitamin A, B C….</a:t>
            </a:r>
          </a:p>
          <a:p>
            <a:r>
              <a:rPr lang="en-US" dirty="0" smtClean="0"/>
              <a:t>Some of these body can make e.g. </a:t>
            </a:r>
            <a:r>
              <a:rPr lang="en-US" dirty="0" smtClean="0"/>
              <a:t>vitamin </a:t>
            </a:r>
            <a:r>
              <a:rPr lang="en-US" dirty="0" smtClean="0"/>
              <a:t>D with sunlight</a:t>
            </a:r>
          </a:p>
          <a:p>
            <a:r>
              <a:rPr lang="en-US" dirty="0" smtClean="0"/>
              <a:t>Many we need from our diet.</a:t>
            </a:r>
          </a:p>
          <a:p>
            <a:r>
              <a:rPr lang="en-US" dirty="0" smtClean="0"/>
              <a:t>Essential for body functions e.g</a:t>
            </a:r>
            <a:r>
              <a:rPr lang="en-US" dirty="0" smtClean="0"/>
              <a:t>. Vitamin </a:t>
            </a:r>
            <a:r>
              <a:rPr lang="en-US" dirty="0" smtClean="0"/>
              <a:t>B essential for healthy nervous </a:t>
            </a:r>
            <a:r>
              <a:rPr lang="en-US" dirty="0" smtClean="0"/>
              <a:t>system</a:t>
            </a:r>
            <a:r>
              <a:rPr lang="en-US" dirty="0" smtClean="0"/>
              <a:t>, without Vitamin C can develop Scurvy</a:t>
            </a:r>
          </a:p>
        </p:txBody>
      </p:sp>
    </p:spTree>
    <p:extLst>
      <p:ext uri="{BB962C8B-B14F-4D97-AF65-F5344CB8AC3E}">
        <p14:creationId xmlns:p14="http://schemas.microsoft.com/office/powerpoint/2010/main" val="26952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en-AU" dirty="0" smtClean="0"/>
              <a:t>Organic Molecules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0847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Organic Molecules Associated With Living Things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5858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These are called </a:t>
            </a:r>
            <a:r>
              <a:rPr lang="en-AU" dirty="0" err="1" smtClean="0"/>
              <a:t>biomacromolecules</a:t>
            </a:r>
            <a:r>
              <a:rPr lang="en-AU" dirty="0" smtClean="0"/>
              <a:t>. These are large molecules found in living cells.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857496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Main Types are……..</a:t>
            </a:r>
          </a:p>
          <a:p>
            <a:endParaRPr lang="en-AU" sz="2400" dirty="0" smtClean="0"/>
          </a:p>
          <a:p>
            <a:r>
              <a:rPr lang="en-AU" sz="2400" dirty="0" smtClean="0"/>
              <a:t>Carbohydrates</a:t>
            </a:r>
          </a:p>
          <a:p>
            <a:endParaRPr lang="en-AU" sz="2400" dirty="0" smtClean="0"/>
          </a:p>
          <a:p>
            <a:r>
              <a:rPr lang="en-AU" sz="2400" dirty="0" smtClean="0"/>
              <a:t>Lipids</a:t>
            </a:r>
          </a:p>
          <a:p>
            <a:endParaRPr lang="en-AU" sz="2400" dirty="0" smtClean="0"/>
          </a:p>
          <a:p>
            <a:r>
              <a:rPr lang="en-AU" sz="2400" dirty="0" smtClean="0"/>
              <a:t>Nucleic Acids</a:t>
            </a:r>
          </a:p>
          <a:p>
            <a:endParaRPr lang="en-AU" sz="2400" dirty="0" smtClean="0"/>
          </a:p>
          <a:p>
            <a:r>
              <a:rPr lang="en-AU" sz="2400" dirty="0" smtClean="0"/>
              <a:t>Proteins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Organic molecules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Contain carbon </a:t>
            </a:r>
          </a:p>
          <a:p>
            <a:r>
              <a:rPr lang="en-AU" dirty="0" smtClean="0"/>
              <a:t>and hydrogen bonds</a:t>
            </a:r>
          </a:p>
          <a:p>
            <a:r>
              <a:rPr lang="en-AU" dirty="0" smtClean="0"/>
              <a:t>All biological macromolecules are organic molecules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523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Carbohydrates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19"/>
          </a:xfrm>
        </p:spPr>
        <p:txBody>
          <a:bodyPr/>
          <a:lstStyle/>
          <a:p>
            <a:r>
              <a:rPr lang="en-AU" dirty="0" smtClean="0"/>
              <a:t>Contain the elements carbon, hydrogen and oxygen.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 of Carbohydrates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AU" dirty="0" smtClean="0"/>
              <a:t>Can be made up of one “sugar unit” such as glucose and fructose. These are monosaccharides 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AU" dirty="0" smtClean="0"/>
              <a:t>Can be made up of two “sugar units” such as sucrose and lactose. These are disaccharides.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AU" dirty="0" smtClean="0"/>
              <a:t>Can be made up of many “sugar units” such as starch, glycogen, cellulose. 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AU" dirty="0" smtClean="0"/>
          </a:p>
          <a:p>
            <a:pPr marL="514350" indent="-514350">
              <a:buAutoNum type="arabicPeriod"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yellowtang.org/images/carbohydrates_their1_tb_7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0"/>
            <a:ext cx="7866086" cy="6734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857</Words>
  <Application>Microsoft Office PowerPoint</Application>
  <PresentationFormat>On-screen Show (4:3)</PresentationFormat>
  <Paragraphs>138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Biological Molecules</vt:lpstr>
      <vt:lpstr>Define the following Use Douchy’s Biology podcast to do this Episode 11.2-The chemistry between us</vt:lpstr>
      <vt:lpstr>Biological Molecules include:</vt:lpstr>
      <vt:lpstr>Organic Molecules</vt:lpstr>
      <vt:lpstr>Organic Molecules Associated With Living Things</vt:lpstr>
      <vt:lpstr>Organic molecules </vt:lpstr>
      <vt:lpstr>Carbohydrates</vt:lpstr>
      <vt:lpstr>Examples of Carbohydrates</vt:lpstr>
      <vt:lpstr>PowerPoint Presentation</vt:lpstr>
      <vt:lpstr>Role of Carbohydrates</vt:lpstr>
      <vt:lpstr>Proteins</vt:lpstr>
      <vt:lpstr>Making proteins</vt:lpstr>
      <vt:lpstr>Functions of proteins</vt:lpstr>
      <vt:lpstr>Lipids</vt:lpstr>
      <vt:lpstr>Triglycerides</vt:lpstr>
      <vt:lpstr>Phospholipids</vt:lpstr>
      <vt:lpstr>Let’s simplify it!</vt:lpstr>
      <vt:lpstr>Cholesterol</vt:lpstr>
      <vt:lpstr>Functions of Fats and oils</vt:lpstr>
      <vt:lpstr> Nucleic Acids</vt:lpstr>
      <vt:lpstr>Biozone</vt:lpstr>
      <vt:lpstr>Inorganic Molecules</vt:lpstr>
      <vt:lpstr>Other Biological molecules</vt:lpstr>
      <vt:lpstr>Water is a Biomolecule</vt:lpstr>
      <vt:lpstr>PowerPoint Presentation</vt:lpstr>
      <vt:lpstr>PowerPoint Presentation</vt:lpstr>
      <vt:lpstr>PowerPoint Presentation</vt:lpstr>
      <vt:lpstr>Minerals</vt:lpstr>
      <vt:lpstr>Other Molecules</vt:lpstr>
      <vt:lpstr>Vitamins</vt:lpstr>
    </vt:vector>
  </TitlesOfParts>
  <Company>ST Columba's College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Molecules</dc:title>
  <dc:creator>glourys</dc:creator>
  <cp:lastModifiedBy>DANIELA LUPONE</cp:lastModifiedBy>
  <cp:revision>42</cp:revision>
  <dcterms:created xsi:type="dcterms:W3CDTF">2009-03-04T03:21:26Z</dcterms:created>
  <dcterms:modified xsi:type="dcterms:W3CDTF">2013-03-13T23:58:10Z</dcterms:modified>
</cp:coreProperties>
</file>