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1" r:id="rId5"/>
    <p:sldId id="272" r:id="rId6"/>
    <p:sldId id="261" r:id="rId7"/>
    <p:sldId id="262" r:id="rId8"/>
    <p:sldId id="273" r:id="rId9"/>
    <p:sldId id="260" r:id="rId10"/>
    <p:sldId id="270" r:id="rId11"/>
    <p:sldId id="274" r:id="rId12"/>
    <p:sldId id="263" r:id="rId13"/>
    <p:sldId id="265" r:id="rId14"/>
    <p:sldId id="282" r:id="rId15"/>
    <p:sldId id="26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67" r:id="rId24"/>
    <p:sldId id="268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E820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008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E6E9F4-C85B-4F0F-9B8D-ED6BAE2072EF}" type="doc">
      <dgm:prSet loTypeId="urn:microsoft.com/office/officeart/2005/8/layout/hierarchy3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AU"/>
        </a:p>
      </dgm:t>
    </dgm:pt>
    <dgm:pt modelId="{F90AD30F-6D54-4DFC-A2C5-FD74EE47CFB2}">
      <dgm:prSet phldrT="[Text]"/>
      <dgm:spPr/>
      <dgm:t>
        <a:bodyPr/>
        <a:lstStyle/>
        <a:p>
          <a:r>
            <a:rPr lang="en-AU" dirty="0" smtClean="0"/>
            <a:t>Plant</a:t>
          </a:r>
          <a:endParaRPr lang="en-AU" dirty="0"/>
        </a:p>
      </dgm:t>
    </dgm:pt>
    <dgm:pt modelId="{0D2A917F-FA7D-4CE5-B6D1-930761152CC5}" type="parTrans" cxnId="{911387CC-F3D4-4B35-A029-421810DE4563}">
      <dgm:prSet/>
      <dgm:spPr/>
      <dgm:t>
        <a:bodyPr/>
        <a:lstStyle/>
        <a:p>
          <a:endParaRPr lang="en-AU"/>
        </a:p>
      </dgm:t>
    </dgm:pt>
    <dgm:pt modelId="{144365DF-F36D-4034-BFB9-76B1957BF4B8}" type="sibTrans" cxnId="{911387CC-F3D4-4B35-A029-421810DE4563}">
      <dgm:prSet/>
      <dgm:spPr/>
      <dgm:t>
        <a:bodyPr/>
        <a:lstStyle/>
        <a:p>
          <a:endParaRPr lang="en-AU"/>
        </a:p>
      </dgm:t>
    </dgm:pt>
    <dgm:pt modelId="{0D2FB704-813F-4318-A5C0-1811BB17C7FD}">
      <dgm:prSet phldrT="[Text]"/>
      <dgm:spPr/>
      <dgm:t>
        <a:bodyPr/>
        <a:lstStyle/>
        <a:p>
          <a:r>
            <a:rPr lang="en-AU" dirty="0" smtClean="0"/>
            <a:t>New plasma membrane and cell wall are deposited in the centre of the cell</a:t>
          </a:r>
          <a:endParaRPr lang="en-AU" dirty="0"/>
        </a:p>
      </dgm:t>
    </dgm:pt>
    <dgm:pt modelId="{26E796A0-B46A-441F-93BC-8E7094E469ED}" type="parTrans" cxnId="{2BD58AD6-2007-4A0B-99D6-AFCE630A1C82}">
      <dgm:prSet/>
      <dgm:spPr/>
      <dgm:t>
        <a:bodyPr/>
        <a:lstStyle/>
        <a:p>
          <a:endParaRPr lang="en-AU"/>
        </a:p>
      </dgm:t>
    </dgm:pt>
    <dgm:pt modelId="{A86D689F-7974-4BAD-B431-184067DA0298}" type="sibTrans" cxnId="{2BD58AD6-2007-4A0B-99D6-AFCE630A1C82}">
      <dgm:prSet/>
      <dgm:spPr/>
      <dgm:t>
        <a:bodyPr/>
        <a:lstStyle/>
        <a:p>
          <a:endParaRPr lang="en-AU"/>
        </a:p>
      </dgm:t>
    </dgm:pt>
    <dgm:pt modelId="{39D55E30-89EB-4931-8145-4647C0247CE3}">
      <dgm:prSet phldrT="[Text]"/>
      <dgm:spPr/>
      <dgm:t>
        <a:bodyPr/>
        <a:lstStyle/>
        <a:p>
          <a:r>
            <a:rPr lang="en-AU" dirty="0" smtClean="0"/>
            <a:t>Animal</a:t>
          </a:r>
          <a:endParaRPr lang="en-AU" dirty="0"/>
        </a:p>
      </dgm:t>
    </dgm:pt>
    <dgm:pt modelId="{F9DD908A-9B23-4540-A51A-F05FC872012D}" type="parTrans" cxnId="{5F331826-84C5-43A2-A28A-35E2876820AC}">
      <dgm:prSet/>
      <dgm:spPr/>
      <dgm:t>
        <a:bodyPr/>
        <a:lstStyle/>
        <a:p>
          <a:endParaRPr lang="en-AU"/>
        </a:p>
      </dgm:t>
    </dgm:pt>
    <dgm:pt modelId="{C90FD612-0F93-4C31-8E92-5D1B6CB49C4D}" type="sibTrans" cxnId="{5F331826-84C5-43A2-A28A-35E2876820AC}">
      <dgm:prSet/>
      <dgm:spPr/>
      <dgm:t>
        <a:bodyPr/>
        <a:lstStyle/>
        <a:p>
          <a:endParaRPr lang="en-AU"/>
        </a:p>
      </dgm:t>
    </dgm:pt>
    <dgm:pt modelId="{3E94E6B5-27DF-4E00-AC70-AD9C590B36C4}">
      <dgm:prSet phldrT="[Text]"/>
      <dgm:spPr/>
      <dgm:t>
        <a:bodyPr/>
        <a:lstStyle/>
        <a:p>
          <a:r>
            <a:rPr lang="en-AU" dirty="0" smtClean="0"/>
            <a:t>Plasma membrane moves inward, pinching the daughter cells apart</a:t>
          </a:r>
          <a:endParaRPr lang="en-AU" dirty="0"/>
        </a:p>
      </dgm:t>
    </dgm:pt>
    <dgm:pt modelId="{C95B089B-7657-427D-9990-A1711CEC342C}" type="parTrans" cxnId="{191AD4D8-F1CD-47E4-8C80-681C5F628FFE}">
      <dgm:prSet/>
      <dgm:spPr/>
      <dgm:t>
        <a:bodyPr/>
        <a:lstStyle/>
        <a:p>
          <a:endParaRPr lang="en-AU"/>
        </a:p>
      </dgm:t>
    </dgm:pt>
    <dgm:pt modelId="{47DB65CC-46FA-40D0-BFD6-56C9C0E01F61}" type="sibTrans" cxnId="{191AD4D8-F1CD-47E4-8C80-681C5F628FFE}">
      <dgm:prSet/>
      <dgm:spPr/>
      <dgm:t>
        <a:bodyPr/>
        <a:lstStyle/>
        <a:p>
          <a:endParaRPr lang="en-AU"/>
        </a:p>
      </dgm:t>
    </dgm:pt>
    <dgm:pt modelId="{2605D49B-FA49-4F3E-A891-3E84EF1A12AA}" type="pres">
      <dgm:prSet presAssocID="{0AE6E9F4-C85B-4F0F-9B8D-ED6BAE2072E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AU"/>
        </a:p>
      </dgm:t>
    </dgm:pt>
    <dgm:pt modelId="{974B3B17-736D-46BF-9997-4D3FF05F4145}" type="pres">
      <dgm:prSet presAssocID="{F90AD30F-6D54-4DFC-A2C5-FD74EE47CFB2}" presName="root" presStyleCnt="0"/>
      <dgm:spPr/>
    </dgm:pt>
    <dgm:pt modelId="{62F01BA4-AE8C-46DA-9540-81C3E54D8E06}" type="pres">
      <dgm:prSet presAssocID="{F90AD30F-6D54-4DFC-A2C5-FD74EE47CFB2}" presName="rootComposite" presStyleCnt="0"/>
      <dgm:spPr/>
    </dgm:pt>
    <dgm:pt modelId="{3D0B9BD4-E5D0-45C2-A9B8-44F924BE1BA1}" type="pres">
      <dgm:prSet presAssocID="{F90AD30F-6D54-4DFC-A2C5-FD74EE47CFB2}" presName="rootText" presStyleLbl="node1" presStyleIdx="0" presStyleCnt="2" custScaleX="81042" custScaleY="57016"/>
      <dgm:spPr/>
      <dgm:t>
        <a:bodyPr/>
        <a:lstStyle/>
        <a:p>
          <a:endParaRPr lang="en-AU"/>
        </a:p>
      </dgm:t>
    </dgm:pt>
    <dgm:pt modelId="{4742BF94-7F98-4DA9-8643-9C578CC37E99}" type="pres">
      <dgm:prSet presAssocID="{F90AD30F-6D54-4DFC-A2C5-FD74EE47CFB2}" presName="rootConnector" presStyleLbl="node1" presStyleIdx="0" presStyleCnt="2"/>
      <dgm:spPr/>
      <dgm:t>
        <a:bodyPr/>
        <a:lstStyle/>
        <a:p>
          <a:endParaRPr lang="en-AU"/>
        </a:p>
      </dgm:t>
    </dgm:pt>
    <dgm:pt modelId="{B72A6A67-B8AD-4A53-8D4B-A71934535594}" type="pres">
      <dgm:prSet presAssocID="{F90AD30F-6D54-4DFC-A2C5-FD74EE47CFB2}" presName="childShape" presStyleCnt="0"/>
      <dgm:spPr/>
    </dgm:pt>
    <dgm:pt modelId="{43EE6BEC-269D-4E1E-9B66-022B19C1FDFD}" type="pres">
      <dgm:prSet presAssocID="{26E796A0-B46A-441F-93BC-8E7094E469ED}" presName="Name13" presStyleLbl="parChTrans1D2" presStyleIdx="0" presStyleCnt="2"/>
      <dgm:spPr/>
      <dgm:t>
        <a:bodyPr/>
        <a:lstStyle/>
        <a:p>
          <a:endParaRPr lang="en-AU"/>
        </a:p>
      </dgm:t>
    </dgm:pt>
    <dgm:pt modelId="{E1E27C82-E65A-4C2A-9121-54A54BB19032}" type="pres">
      <dgm:prSet presAssocID="{0D2FB704-813F-4318-A5C0-1811BB17C7FD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E6DB6B07-44EB-4551-9F74-EDA186A99781}" type="pres">
      <dgm:prSet presAssocID="{39D55E30-89EB-4931-8145-4647C0247CE3}" presName="root" presStyleCnt="0"/>
      <dgm:spPr/>
    </dgm:pt>
    <dgm:pt modelId="{04941586-BAF6-4C8C-8ED3-0E12FE7DFE64}" type="pres">
      <dgm:prSet presAssocID="{39D55E30-89EB-4931-8145-4647C0247CE3}" presName="rootComposite" presStyleCnt="0"/>
      <dgm:spPr/>
    </dgm:pt>
    <dgm:pt modelId="{16FE5812-986F-4217-B80E-498F92E331FB}" type="pres">
      <dgm:prSet presAssocID="{39D55E30-89EB-4931-8145-4647C0247CE3}" presName="rootText" presStyleLbl="node1" presStyleIdx="1" presStyleCnt="2" custScaleX="77579" custScaleY="54729" custLinFactNeighborX="-2274"/>
      <dgm:spPr/>
      <dgm:t>
        <a:bodyPr/>
        <a:lstStyle/>
        <a:p>
          <a:endParaRPr lang="en-AU"/>
        </a:p>
      </dgm:t>
    </dgm:pt>
    <dgm:pt modelId="{8FB4DA1D-9DB4-49D4-8537-D7CB128ABC90}" type="pres">
      <dgm:prSet presAssocID="{39D55E30-89EB-4931-8145-4647C0247CE3}" presName="rootConnector" presStyleLbl="node1" presStyleIdx="1" presStyleCnt="2"/>
      <dgm:spPr/>
      <dgm:t>
        <a:bodyPr/>
        <a:lstStyle/>
        <a:p>
          <a:endParaRPr lang="en-AU"/>
        </a:p>
      </dgm:t>
    </dgm:pt>
    <dgm:pt modelId="{379CE698-1EB3-4BE0-B04B-34B5A535C523}" type="pres">
      <dgm:prSet presAssocID="{39D55E30-89EB-4931-8145-4647C0247CE3}" presName="childShape" presStyleCnt="0"/>
      <dgm:spPr/>
    </dgm:pt>
    <dgm:pt modelId="{A0002321-048E-4E7A-8AAF-8E50978113EF}" type="pres">
      <dgm:prSet presAssocID="{C95B089B-7657-427D-9990-A1711CEC342C}" presName="Name13" presStyleLbl="parChTrans1D2" presStyleIdx="1" presStyleCnt="2"/>
      <dgm:spPr/>
      <dgm:t>
        <a:bodyPr/>
        <a:lstStyle/>
        <a:p>
          <a:endParaRPr lang="en-AU"/>
        </a:p>
      </dgm:t>
    </dgm:pt>
    <dgm:pt modelId="{21FD07AB-9CFD-4279-B0FC-EFEEE50285E9}" type="pres">
      <dgm:prSet presAssocID="{3E94E6B5-27DF-4E00-AC70-AD9C590B36C4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20873321-7E7A-4212-A86A-B34303B3E75F}" type="presOf" srcId="{F90AD30F-6D54-4DFC-A2C5-FD74EE47CFB2}" destId="{4742BF94-7F98-4DA9-8643-9C578CC37E99}" srcOrd="1" destOrd="0" presId="urn:microsoft.com/office/officeart/2005/8/layout/hierarchy3"/>
    <dgm:cxn modelId="{191AD4D8-F1CD-47E4-8C80-681C5F628FFE}" srcId="{39D55E30-89EB-4931-8145-4647C0247CE3}" destId="{3E94E6B5-27DF-4E00-AC70-AD9C590B36C4}" srcOrd="0" destOrd="0" parTransId="{C95B089B-7657-427D-9990-A1711CEC342C}" sibTransId="{47DB65CC-46FA-40D0-BFD6-56C9C0E01F61}"/>
    <dgm:cxn modelId="{2BD58AD6-2007-4A0B-99D6-AFCE630A1C82}" srcId="{F90AD30F-6D54-4DFC-A2C5-FD74EE47CFB2}" destId="{0D2FB704-813F-4318-A5C0-1811BB17C7FD}" srcOrd="0" destOrd="0" parTransId="{26E796A0-B46A-441F-93BC-8E7094E469ED}" sibTransId="{A86D689F-7974-4BAD-B431-184067DA0298}"/>
    <dgm:cxn modelId="{5F331826-84C5-43A2-A28A-35E2876820AC}" srcId="{0AE6E9F4-C85B-4F0F-9B8D-ED6BAE2072EF}" destId="{39D55E30-89EB-4931-8145-4647C0247CE3}" srcOrd="1" destOrd="0" parTransId="{F9DD908A-9B23-4540-A51A-F05FC872012D}" sibTransId="{C90FD612-0F93-4C31-8E92-5D1B6CB49C4D}"/>
    <dgm:cxn modelId="{00DD99FC-235A-4638-80AA-46F73AA03370}" type="presOf" srcId="{F90AD30F-6D54-4DFC-A2C5-FD74EE47CFB2}" destId="{3D0B9BD4-E5D0-45C2-A9B8-44F924BE1BA1}" srcOrd="0" destOrd="0" presId="urn:microsoft.com/office/officeart/2005/8/layout/hierarchy3"/>
    <dgm:cxn modelId="{7B6AB173-EA6C-42E8-B373-78835763EE26}" type="presOf" srcId="{0AE6E9F4-C85B-4F0F-9B8D-ED6BAE2072EF}" destId="{2605D49B-FA49-4F3E-A891-3E84EF1A12AA}" srcOrd="0" destOrd="0" presId="urn:microsoft.com/office/officeart/2005/8/layout/hierarchy3"/>
    <dgm:cxn modelId="{978706A3-1192-44C4-8737-C957895EEABC}" type="presOf" srcId="{39D55E30-89EB-4931-8145-4647C0247CE3}" destId="{16FE5812-986F-4217-B80E-498F92E331FB}" srcOrd="0" destOrd="0" presId="urn:microsoft.com/office/officeart/2005/8/layout/hierarchy3"/>
    <dgm:cxn modelId="{B0F6FC93-4819-4214-B5F9-696E3EDA75EB}" type="presOf" srcId="{39D55E30-89EB-4931-8145-4647C0247CE3}" destId="{8FB4DA1D-9DB4-49D4-8537-D7CB128ABC90}" srcOrd="1" destOrd="0" presId="urn:microsoft.com/office/officeart/2005/8/layout/hierarchy3"/>
    <dgm:cxn modelId="{911387CC-F3D4-4B35-A029-421810DE4563}" srcId="{0AE6E9F4-C85B-4F0F-9B8D-ED6BAE2072EF}" destId="{F90AD30F-6D54-4DFC-A2C5-FD74EE47CFB2}" srcOrd="0" destOrd="0" parTransId="{0D2A917F-FA7D-4CE5-B6D1-930761152CC5}" sibTransId="{144365DF-F36D-4034-BFB9-76B1957BF4B8}"/>
    <dgm:cxn modelId="{C0DA23BF-5EC5-41CB-84F1-A1A3037521BA}" type="presOf" srcId="{C95B089B-7657-427D-9990-A1711CEC342C}" destId="{A0002321-048E-4E7A-8AAF-8E50978113EF}" srcOrd="0" destOrd="0" presId="urn:microsoft.com/office/officeart/2005/8/layout/hierarchy3"/>
    <dgm:cxn modelId="{7910EC03-717B-45CB-BD24-762684358DA0}" type="presOf" srcId="{26E796A0-B46A-441F-93BC-8E7094E469ED}" destId="{43EE6BEC-269D-4E1E-9B66-022B19C1FDFD}" srcOrd="0" destOrd="0" presId="urn:microsoft.com/office/officeart/2005/8/layout/hierarchy3"/>
    <dgm:cxn modelId="{F96C386C-C19D-45B1-A965-407806718C8A}" type="presOf" srcId="{3E94E6B5-27DF-4E00-AC70-AD9C590B36C4}" destId="{21FD07AB-9CFD-4279-B0FC-EFEEE50285E9}" srcOrd="0" destOrd="0" presId="urn:microsoft.com/office/officeart/2005/8/layout/hierarchy3"/>
    <dgm:cxn modelId="{AC47D4F4-1A97-4E33-8726-51ABAF103CDA}" type="presOf" srcId="{0D2FB704-813F-4318-A5C0-1811BB17C7FD}" destId="{E1E27C82-E65A-4C2A-9121-54A54BB19032}" srcOrd="0" destOrd="0" presId="urn:microsoft.com/office/officeart/2005/8/layout/hierarchy3"/>
    <dgm:cxn modelId="{6DFC41F9-9FF6-45F7-9AEC-D6808A8E164A}" type="presParOf" srcId="{2605D49B-FA49-4F3E-A891-3E84EF1A12AA}" destId="{974B3B17-736D-46BF-9997-4D3FF05F4145}" srcOrd="0" destOrd="0" presId="urn:microsoft.com/office/officeart/2005/8/layout/hierarchy3"/>
    <dgm:cxn modelId="{91FC206E-DAF8-43C9-A5B7-1553C4F3CAF7}" type="presParOf" srcId="{974B3B17-736D-46BF-9997-4D3FF05F4145}" destId="{62F01BA4-AE8C-46DA-9540-81C3E54D8E06}" srcOrd="0" destOrd="0" presId="urn:microsoft.com/office/officeart/2005/8/layout/hierarchy3"/>
    <dgm:cxn modelId="{E1082F1C-109C-4D24-81FB-2B3E5F696307}" type="presParOf" srcId="{62F01BA4-AE8C-46DA-9540-81C3E54D8E06}" destId="{3D0B9BD4-E5D0-45C2-A9B8-44F924BE1BA1}" srcOrd="0" destOrd="0" presId="urn:microsoft.com/office/officeart/2005/8/layout/hierarchy3"/>
    <dgm:cxn modelId="{233253D8-E23B-4BA7-9B53-955ECBFCD465}" type="presParOf" srcId="{62F01BA4-AE8C-46DA-9540-81C3E54D8E06}" destId="{4742BF94-7F98-4DA9-8643-9C578CC37E99}" srcOrd="1" destOrd="0" presId="urn:microsoft.com/office/officeart/2005/8/layout/hierarchy3"/>
    <dgm:cxn modelId="{19821121-3983-48FF-82C5-8D60A6D47E23}" type="presParOf" srcId="{974B3B17-736D-46BF-9997-4D3FF05F4145}" destId="{B72A6A67-B8AD-4A53-8D4B-A71934535594}" srcOrd="1" destOrd="0" presId="urn:microsoft.com/office/officeart/2005/8/layout/hierarchy3"/>
    <dgm:cxn modelId="{9CDB799E-8DD5-46FA-A0B2-38206DA06547}" type="presParOf" srcId="{B72A6A67-B8AD-4A53-8D4B-A71934535594}" destId="{43EE6BEC-269D-4E1E-9B66-022B19C1FDFD}" srcOrd="0" destOrd="0" presId="urn:microsoft.com/office/officeart/2005/8/layout/hierarchy3"/>
    <dgm:cxn modelId="{352A32F7-CBBD-48FB-9446-D8E46A8DFF52}" type="presParOf" srcId="{B72A6A67-B8AD-4A53-8D4B-A71934535594}" destId="{E1E27C82-E65A-4C2A-9121-54A54BB19032}" srcOrd="1" destOrd="0" presId="urn:microsoft.com/office/officeart/2005/8/layout/hierarchy3"/>
    <dgm:cxn modelId="{56F62B8A-D10F-4FCF-AA37-FAAB40412083}" type="presParOf" srcId="{2605D49B-FA49-4F3E-A891-3E84EF1A12AA}" destId="{E6DB6B07-44EB-4551-9F74-EDA186A99781}" srcOrd="1" destOrd="0" presId="urn:microsoft.com/office/officeart/2005/8/layout/hierarchy3"/>
    <dgm:cxn modelId="{2C74034A-BF35-4745-AF9F-1B546517DECC}" type="presParOf" srcId="{E6DB6B07-44EB-4551-9F74-EDA186A99781}" destId="{04941586-BAF6-4C8C-8ED3-0E12FE7DFE64}" srcOrd="0" destOrd="0" presId="urn:microsoft.com/office/officeart/2005/8/layout/hierarchy3"/>
    <dgm:cxn modelId="{F7A4FBBB-DB6A-4431-9996-872CEDD1FCE3}" type="presParOf" srcId="{04941586-BAF6-4C8C-8ED3-0E12FE7DFE64}" destId="{16FE5812-986F-4217-B80E-498F92E331FB}" srcOrd="0" destOrd="0" presId="urn:microsoft.com/office/officeart/2005/8/layout/hierarchy3"/>
    <dgm:cxn modelId="{1485A7C1-8001-48E2-BF4F-FFF76E9343A0}" type="presParOf" srcId="{04941586-BAF6-4C8C-8ED3-0E12FE7DFE64}" destId="{8FB4DA1D-9DB4-49D4-8537-D7CB128ABC90}" srcOrd="1" destOrd="0" presId="urn:microsoft.com/office/officeart/2005/8/layout/hierarchy3"/>
    <dgm:cxn modelId="{20E4798B-E618-4644-8A83-5331C28DAA92}" type="presParOf" srcId="{E6DB6B07-44EB-4551-9F74-EDA186A99781}" destId="{379CE698-1EB3-4BE0-B04B-34B5A535C523}" srcOrd="1" destOrd="0" presId="urn:microsoft.com/office/officeart/2005/8/layout/hierarchy3"/>
    <dgm:cxn modelId="{472973EE-F801-43D5-BE0A-2529D2F90562}" type="presParOf" srcId="{379CE698-1EB3-4BE0-B04B-34B5A535C523}" destId="{A0002321-048E-4E7A-8AAF-8E50978113EF}" srcOrd="0" destOrd="0" presId="urn:microsoft.com/office/officeart/2005/8/layout/hierarchy3"/>
    <dgm:cxn modelId="{3DAB05EC-7210-4CFF-8559-C74405A747D4}" type="presParOf" srcId="{379CE698-1EB3-4BE0-B04B-34B5A535C523}" destId="{21FD07AB-9CFD-4279-B0FC-EFEEE50285E9}" srcOrd="1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981D56E-8BE9-4D54-93D1-DBE9272499C1}" type="datetimeFigureOut">
              <a:rPr lang="en-US" smtClean="0"/>
              <a:pPr/>
              <a:t>5/4/2010</a:t>
            </a:fld>
            <a:endParaRPr lang="en-A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A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9F96631-B220-40E3-83AF-4DBAF9F12B19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cellsalive.com/mitosi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DUKwBQlJip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aDAw2Zg4IgE&amp;feature=related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cellsalive.com/mitosis.ht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Cell Replication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793118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What is the purpose?</a:t>
            </a:r>
          </a:p>
          <a:p>
            <a:r>
              <a:rPr lang="en-AU" dirty="0" smtClean="0"/>
              <a:t>Can it relate to cancer?</a:t>
            </a:r>
            <a:endParaRPr lang="en-A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31267"/>
            <a:ext cx="2643206" cy="208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4858" y="3014676"/>
            <a:ext cx="3008514" cy="370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250272"/>
            <a:ext cx="3000396" cy="2250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4549416"/>
            <a:ext cx="3500431" cy="230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428992" y="2786058"/>
            <a:ext cx="928694" cy="1857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5873" y="2674760"/>
            <a:ext cx="2453449" cy="1825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4643446"/>
            <a:ext cx="2143108" cy="195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498080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Cell Replication – Imbalance?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304924"/>
            <a:ext cx="7498080" cy="1338258"/>
          </a:xfrm>
        </p:spPr>
        <p:txBody>
          <a:bodyPr/>
          <a:lstStyle/>
          <a:p>
            <a:pPr lvl="1"/>
            <a:r>
              <a:rPr lang="en-AU" sz="2400" dirty="0" smtClean="0"/>
              <a:t>Why would it be important to have a balance between cell replication and apoptosis (cell death)?</a:t>
            </a:r>
          </a:p>
          <a:p>
            <a:pPr lvl="1"/>
            <a:endParaRPr lang="en-AU" sz="1800" dirty="0" smtClean="0"/>
          </a:p>
          <a:p>
            <a:pPr lvl="1"/>
            <a:endParaRPr lang="en-AU" sz="1800" dirty="0" smtClean="0"/>
          </a:p>
          <a:p>
            <a:pPr lvl="1">
              <a:buNone/>
            </a:pPr>
            <a:endParaRPr lang="en-AU" sz="1800" dirty="0" smtClean="0"/>
          </a:p>
          <a:p>
            <a:pPr lvl="1">
              <a:buNone/>
            </a:pPr>
            <a:endParaRPr lang="en-AU" sz="1800" dirty="0" smtClean="0"/>
          </a:p>
          <a:p>
            <a:pPr lvl="1"/>
            <a:endParaRPr lang="en-AU" sz="1800" dirty="0" smtClean="0"/>
          </a:p>
          <a:p>
            <a:pPr lvl="1"/>
            <a:endParaRPr lang="en-AU" sz="1800" dirty="0" smtClean="0"/>
          </a:p>
          <a:p>
            <a:pPr>
              <a:buNone/>
            </a:pPr>
            <a:endParaRPr lang="en-A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572008"/>
            <a:ext cx="2905114" cy="200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572008"/>
            <a:ext cx="1928826" cy="200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500306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386005"/>
            <a:ext cx="2786082" cy="204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Cell division</a:t>
            </a:r>
            <a:endParaRPr lang="en-AU" dirty="0">
              <a:hlinkClick r:id="rId2"/>
            </a:endParaRP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278086"/>
            <a:ext cx="79073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1382" name="Rectangle 6">
            <a:hlinkClick r:id="rId4"/>
          </p:cNvPr>
          <p:cNvSpPr>
            <a:spLocks noChangeArrowheads="1"/>
          </p:cNvSpPr>
          <p:nvPr/>
        </p:nvSpPr>
        <p:spPr bwMode="auto">
          <a:xfrm>
            <a:off x="-36513" y="1857364"/>
            <a:ext cx="3563938" cy="4429156"/>
          </a:xfrm>
          <a:prstGeom prst="rect">
            <a:avLst/>
          </a:prstGeom>
          <a:solidFill>
            <a:schemeClr val="accent2">
              <a:alpha val="34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INTERPHASE</a:t>
            </a:r>
            <a:endParaRPr lang="en-AU" sz="3200" dirty="0"/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6715141" y="1857364"/>
            <a:ext cx="2428860" cy="4429156"/>
          </a:xfrm>
          <a:prstGeom prst="rect">
            <a:avLst/>
          </a:prstGeom>
          <a:solidFill>
            <a:schemeClr val="accent4">
              <a:lumMod val="75000"/>
              <a:alpha val="28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CYTOKINESIS</a:t>
            </a:r>
            <a:endParaRPr lang="en-AU" sz="3200" dirty="0"/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3500430" y="1857364"/>
            <a:ext cx="3232158" cy="4429156"/>
          </a:xfrm>
          <a:prstGeom prst="rect">
            <a:avLst/>
          </a:prstGeom>
          <a:solidFill>
            <a:schemeClr val="accent4">
              <a:lumMod val="75000"/>
              <a:alpha val="34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MITOSIS</a:t>
            </a:r>
            <a:endParaRPr lang="en-A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13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animBg="1"/>
      <p:bldP spid="101382" grpId="1" animBg="1"/>
      <p:bldP spid="101383" grpId="0" animBg="1"/>
      <p:bldP spid="1013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How do cells replicate? – </a:t>
            </a:r>
            <a:r>
              <a:rPr lang="en-AU" dirty="0" err="1" smtClean="0"/>
              <a:t>Interphase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0760" y="1285860"/>
            <a:ext cx="2500330" cy="71438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en-AU" b="1" spc="50" dirty="0" err="1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Interphase</a:t>
            </a:r>
            <a:endParaRPr lang="en-AU" b="1" spc="50" dirty="0" smtClean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00760" y="5357826"/>
            <a:ext cx="2500330" cy="71438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3200" b="1" i="0" u="none" strike="noStrike" kern="1200" cap="none" spc="50" normalizeH="0" baseline="0" noProof="0" dirty="0" smtClean="0">
                <a:ln w="28575"/>
                <a:solidFill>
                  <a:srgbClr val="E820D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Mitosis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286512" y="1785926"/>
            <a:ext cx="1285884" cy="7143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2400" b="1" i="0" u="none" strike="noStrike" kern="1200" cap="none" spc="50" normalizeH="0" baseline="0" noProof="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G1</a:t>
            </a:r>
            <a:endParaRPr kumimoji="0" lang="en-AU" i="0" u="none" strike="noStrike" kern="1200" cap="none" spc="50" normalizeH="0" baseline="0" noProof="0" dirty="0" smtClean="0">
              <a:ln w="11430">
                <a:noFill/>
              </a:ln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86512" y="2928934"/>
            <a:ext cx="857256" cy="7143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24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286512" y="4084084"/>
            <a:ext cx="857256" cy="7143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2400" b="1" i="0" u="none" strike="noStrike" kern="1200" cap="none" spc="50" normalizeH="0" baseline="0" noProof="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G2</a:t>
            </a:r>
          </a:p>
        </p:txBody>
      </p:sp>
      <p:pic>
        <p:nvPicPr>
          <p:cNvPr id="20486" name="Picture 6" descr="C:\LectureNotes\Biology\Cell_Cycle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6"/>
            <a:ext cx="5000660" cy="50006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858016" y="178592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- pre-DNA synthesis</a:t>
            </a: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16" y="292893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- DNA synthesis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16" y="4071942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- post-DNA synthesis</a:t>
            </a:r>
            <a:endParaRPr lang="en-AU" dirty="0"/>
          </a:p>
        </p:txBody>
      </p:sp>
      <p:pic>
        <p:nvPicPr>
          <p:cNvPr id="20489" name="Picture 9" descr="C:\LectureNotes\Biology\sister_chromatid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5410200"/>
            <a:ext cx="866775" cy="14478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7000892" y="2059536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Cell growth and organelle synthesis</a:t>
            </a:r>
            <a:endParaRPr lang="en-AU" dirty="0"/>
          </a:p>
        </p:txBody>
      </p:sp>
      <p:sp>
        <p:nvSpPr>
          <p:cNvPr id="19" name="TextBox 18"/>
          <p:cNvSpPr txBox="1"/>
          <p:nvPr/>
        </p:nvSpPr>
        <p:spPr>
          <a:xfrm>
            <a:off x="7000892" y="3211297"/>
            <a:ext cx="2143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Chromosomes duplicate</a:t>
            </a:r>
            <a:endParaRPr lang="en-AU" dirty="0"/>
          </a:p>
        </p:txBody>
      </p:sp>
      <p:sp>
        <p:nvSpPr>
          <p:cNvPr id="20" name="TextBox 19"/>
          <p:cNvSpPr txBox="1"/>
          <p:nvPr/>
        </p:nvSpPr>
        <p:spPr>
          <a:xfrm>
            <a:off x="7000892" y="4366447"/>
            <a:ext cx="2143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Structures required for cell division synthesised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928662" y="5786454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×</a:t>
            </a:r>
            <a:endParaRPr lang="en-AU" dirty="0"/>
          </a:p>
        </p:txBody>
      </p:sp>
      <p:cxnSp>
        <p:nvCxnSpPr>
          <p:cNvPr id="24" name="Curved Connector 23"/>
          <p:cNvCxnSpPr/>
          <p:nvPr/>
        </p:nvCxnSpPr>
        <p:spPr>
          <a:xfrm rot="10800000" flipV="1">
            <a:off x="1857356" y="5000636"/>
            <a:ext cx="1428760" cy="107157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4" name="Content Placeholder 2"/>
          <p:cNvSpPr txBox="1">
            <a:spLocks/>
          </p:cNvSpPr>
          <p:nvPr/>
        </p:nvSpPr>
        <p:spPr>
          <a:xfrm>
            <a:off x="6000760" y="5857892"/>
            <a:ext cx="2500330" cy="71438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3200" b="1" i="0" u="none" strike="noStrike" kern="1200" cap="none" spc="50" normalizeH="0" baseline="0" noProof="0" dirty="0" err="1" smtClean="0">
                <a:ln w="28575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Cytokinesis</a:t>
            </a:r>
            <a:endParaRPr kumimoji="0" lang="en-AU" sz="3200" b="1" i="0" u="none" strike="noStrike" kern="1200" cap="none" spc="50" normalizeH="0" baseline="0" noProof="0" dirty="0" smtClean="0">
              <a:ln w="28575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How do cells replicate? – </a:t>
            </a:r>
            <a:r>
              <a:rPr lang="en-AU" dirty="0" err="1" smtClean="0"/>
              <a:t>Interphase</a:t>
            </a:r>
            <a:r>
              <a:rPr lang="en-AU" dirty="0" smtClean="0"/>
              <a:t>  (The S stage)</a:t>
            </a:r>
            <a:endParaRPr lang="en-AU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286380" y="1357298"/>
            <a:ext cx="857256" cy="714380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AU" sz="2400" b="1" i="0" u="none" strike="noStrike" kern="1200" cap="none" spc="50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S</a:t>
            </a:r>
          </a:p>
        </p:txBody>
      </p:sp>
      <p:pic>
        <p:nvPicPr>
          <p:cNvPr id="5" name="Picture 6" descr="C:\LectureNotes\Biology\Cell_Cycle_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357330"/>
            <a:ext cx="3286116" cy="32861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57884" y="135729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- DNA synthesis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0760" y="1639661"/>
            <a:ext cx="2143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Chromosomes duplicate</a:t>
            </a:r>
            <a:endParaRPr lang="en-A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482687"/>
            <a:ext cx="3167084" cy="237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357430"/>
            <a:ext cx="4143404" cy="4215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Cell division</a:t>
            </a:r>
          </a:p>
        </p:txBody>
      </p:sp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278086"/>
            <a:ext cx="790733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1382" name="Rectangle 6"/>
          <p:cNvSpPr>
            <a:spLocks noChangeArrowheads="1"/>
          </p:cNvSpPr>
          <p:nvPr/>
        </p:nvSpPr>
        <p:spPr bwMode="auto">
          <a:xfrm>
            <a:off x="-36513" y="1857364"/>
            <a:ext cx="3563938" cy="4429156"/>
          </a:xfrm>
          <a:prstGeom prst="rect">
            <a:avLst/>
          </a:prstGeom>
          <a:solidFill>
            <a:schemeClr val="accent4">
              <a:lumMod val="75000"/>
              <a:alpha val="34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INTERPHASE</a:t>
            </a:r>
            <a:endParaRPr lang="en-AU" sz="3200" dirty="0"/>
          </a:p>
        </p:txBody>
      </p:sp>
      <p:sp>
        <p:nvSpPr>
          <p:cNvPr id="101383" name="Rectangle 7"/>
          <p:cNvSpPr>
            <a:spLocks noChangeArrowheads="1"/>
          </p:cNvSpPr>
          <p:nvPr/>
        </p:nvSpPr>
        <p:spPr bwMode="auto">
          <a:xfrm>
            <a:off x="6715141" y="1857364"/>
            <a:ext cx="2428860" cy="4429156"/>
          </a:xfrm>
          <a:prstGeom prst="rect">
            <a:avLst/>
          </a:prstGeom>
          <a:solidFill>
            <a:schemeClr val="accent4">
              <a:lumMod val="75000"/>
              <a:alpha val="28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CYTOKINESIS</a:t>
            </a:r>
            <a:endParaRPr lang="en-AU" sz="3200" dirty="0"/>
          </a:p>
        </p:txBody>
      </p:sp>
      <p:sp>
        <p:nvSpPr>
          <p:cNvPr id="101384" name="Rectangle 8">
            <a:hlinkClick r:id="rId3"/>
          </p:cNvPr>
          <p:cNvSpPr>
            <a:spLocks noChangeArrowheads="1"/>
          </p:cNvSpPr>
          <p:nvPr/>
        </p:nvSpPr>
        <p:spPr bwMode="auto">
          <a:xfrm>
            <a:off x="3500430" y="1857364"/>
            <a:ext cx="3232158" cy="4429156"/>
          </a:xfrm>
          <a:prstGeom prst="rect">
            <a:avLst/>
          </a:prstGeom>
          <a:solidFill>
            <a:schemeClr val="accent2">
              <a:alpha val="34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endParaRPr lang="en-AU" sz="3200" dirty="0" smtClean="0"/>
          </a:p>
          <a:p>
            <a:pPr algn="ctr"/>
            <a:r>
              <a:rPr lang="en-AU" sz="3200" dirty="0" smtClean="0"/>
              <a:t>MITOSIS</a:t>
            </a:r>
            <a:endParaRPr lang="en-A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013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2" grpId="0" animBg="1"/>
      <p:bldP spid="101383" grpId="0" animBg="1"/>
      <p:bldP spid="101384" grpId="0" animBg="1"/>
      <p:bldP spid="10138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How do cells replicate? – Mitosis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142976" y="1048392"/>
            <a:ext cx="7929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Division of the nucleus through distinguishable stages</a:t>
            </a:r>
            <a:endParaRPr lang="en-AU" sz="2800" dirty="0"/>
          </a:p>
        </p:txBody>
      </p:sp>
      <p:pic>
        <p:nvPicPr>
          <p:cNvPr id="21505" name="Picture 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558644"/>
            <a:ext cx="3419485" cy="522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Elbow Connector 11"/>
          <p:cNvCxnSpPr/>
          <p:nvPr/>
        </p:nvCxnSpPr>
        <p:spPr>
          <a:xfrm flipV="1">
            <a:off x="3071802" y="3286124"/>
            <a:ext cx="3571900" cy="1714512"/>
          </a:xfrm>
          <a:prstGeom prst="bentConnector3">
            <a:avLst>
              <a:gd name="adj1" fmla="val 46849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42976" y="2152715"/>
            <a:ext cx="1785950" cy="233910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000" u="sng" dirty="0" smtClean="0"/>
              <a:t>1) Prophase</a:t>
            </a:r>
            <a:r>
              <a:rPr lang="en-AU" sz="20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 </a:t>
            </a:r>
            <a:r>
              <a:rPr lang="en-AU" dirty="0" smtClean="0"/>
              <a:t>Chromosomes condense, becoming visible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 </a:t>
            </a:r>
            <a:r>
              <a:rPr lang="en-AU" dirty="0" smtClean="0"/>
              <a:t>Nuclear membrane breaks down and spindle formed</a:t>
            </a:r>
            <a:endParaRPr lang="en-AU" dirty="0"/>
          </a:p>
        </p:txBody>
      </p:sp>
      <p:sp>
        <p:nvSpPr>
          <p:cNvPr id="22" name="Rectangle 21"/>
          <p:cNvSpPr/>
          <p:nvPr/>
        </p:nvSpPr>
        <p:spPr>
          <a:xfrm>
            <a:off x="4857752" y="3357562"/>
            <a:ext cx="1643074" cy="1643074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 dirty="0">
              <a:noFill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29454" y="3563969"/>
            <a:ext cx="1785918" cy="1508105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000" u="sng" dirty="0" smtClean="0"/>
              <a:t>2) Metaphase: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 </a:t>
            </a:r>
            <a:r>
              <a:rPr lang="en-AU" dirty="0" smtClean="0"/>
              <a:t>chromosomes attach to spindle and move to spindle equator</a:t>
            </a:r>
            <a:endParaRPr lang="en-AU" dirty="0"/>
          </a:p>
        </p:txBody>
      </p:sp>
      <p:sp>
        <p:nvSpPr>
          <p:cNvPr id="29" name="Rectangle 28"/>
          <p:cNvSpPr/>
          <p:nvPr/>
        </p:nvSpPr>
        <p:spPr>
          <a:xfrm>
            <a:off x="3143240" y="5143512"/>
            <a:ext cx="1571636" cy="1714488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noFill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42976" y="5434628"/>
            <a:ext cx="1785950" cy="954107"/>
          </a:xfrm>
          <a:prstGeom prst="rect">
            <a:avLst/>
          </a:prstGeom>
          <a:ln w="57150">
            <a:solidFill>
              <a:schemeClr val="accent2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000" u="sng" dirty="0"/>
              <a:t>3</a:t>
            </a:r>
            <a:r>
              <a:rPr lang="en-AU" sz="2000" u="sng" dirty="0" smtClean="0"/>
              <a:t>) Anaphase:</a:t>
            </a:r>
          </a:p>
          <a:p>
            <a:pPr>
              <a:buFont typeface="Arial" pitchFamily="34" charset="0"/>
              <a:buChar char="•"/>
            </a:pPr>
            <a:r>
              <a:rPr lang="en-AU" dirty="0"/>
              <a:t> </a:t>
            </a:r>
            <a:r>
              <a:rPr lang="en-AU" dirty="0" smtClean="0"/>
              <a:t>spindle fibres contract</a:t>
            </a:r>
            <a:endParaRPr lang="en-AU" dirty="0"/>
          </a:p>
        </p:txBody>
      </p:sp>
      <p:sp>
        <p:nvSpPr>
          <p:cNvPr id="39" name="Rectangle 38"/>
          <p:cNvSpPr/>
          <p:nvPr/>
        </p:nvSpPr>
        <p:spPr>
          <a:xfrm>
            <a:off x="4857752" y="5143512"/>
            <a:ext cx="1643074" cy="1714512"/>
          </a:xfrm>
          <a:prstGeom prst="rect">
            <a:avLst/>
          </a:prstGeom>
          <a:noFill/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 dirty="0">
              <a:noFill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70202" y="5222033"/>
            <a:ext cx="2357422" cy="1508105"/>
          </a:xfrm>
          <a:prstGeom prst="rect">
            <a:avLst/>
          </a:prstGeom>
          <a:ln w="57150"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000" u="sng" dirty="0" smtClean="0"/>
              <a:t>4) </a:t>
            </a:r>
            <a:r>
              <a:rPr lang="en-AU" sz="2000" u="sng" dirty="0" err="1" smtClean="0"/>
              <a:t>Telophase</a:t>
            </a:r>
            <a:r>
              <a:rPr lang="en-AU" sz="2000" u="sng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en-AU" dirty="0" smtClean="0"/>
              <a:t>daughter chromosomes arrive at poles and the spindle </a:t>
            </a:r>
            <a:r>
              <a:rPr lang="en-AU" dirty="0" err="1" smtClean="0"/>
              <a:t>fibers</a:t>
            </a:r>
            <a:r>
              <a:rPr lang="en-AU" dirty="0" smtClean="0"/>
              <a:t> disappear</a:t>
            </a: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9" grpId="0" animBg="1"/>
      <p:bldP spid="31" grpId="0" animBg="1"/>
      <p:bldP spid="39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BCBFC2-B11C-4D3A-AF33-CCA529349156}" type="slidenum">
              <a:rPr lang="en-AU"/>
              <a:pPr/>
              <a:t>16</a:t>
            </a:fld>
            <a:endParaRPr lang="en-AU"/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4211638" y="1328738"/>
            <a:ext cx="644525" cy="1857375"/>
            <a:chOff x="2736" y="1181"/>
            <a:chExt cx="406" cy="1170"/>
          </a:xfrm>
        </p:grpSpPr>
        <p:sp>
          <p:nvSpPr>
            <p:cNvPr id="89126" name="Freeform 38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27" name="Freeform 39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3" name="Group 40"/>
          <p:cNvGrpSpPr>
            <a:grpSpLocks/>
          </p:cNvGrpSpPr>
          <p:nvPr/>
        </p:nvGrpSpPr>
        <p:grpSpPr bwMode="auto">
          <a:xfrm>
            <a:off x="3635375" y="1473200"/>
            <a:ext cx="658813" cy="1766888"/>
            <a:chOff x="2341" y="1152"/>
            <a:chExt cx="415" cy="1113"/>
          </a:xfrm>
        </p:grpSpPr>
        <p:sp>
          <p:nvSpPr>
            <p:cNvPr id="89129" name="Freeform 41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30" name="Freeform 42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3059113" y="3344863"/>
            <a:ext cx="1357312" cy="1419225"/>
            <a:chOff x="1736" y="2123"/>
            <a:chExt cx="855" cy="1204"/>
          </a:xfrm>
        </p:grpSpPr>
        <p:sp>
          <p:nvSpPr>
            <p:cNvPr id="89132" name="Freeform 44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33" name="Freeform 45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3924300" y="3417888"/>
            <a:ext cx="1247775" cy="1751012"/>
            <a:chOff x="2325" y="2236"/>
            <a:chExt cx="786" cy="1465"/>
          </a:xfrm>
        </p:grpSpPr>
        <p:sp>
          <p:nvSpPr>
            <p:cNvPr id="89135" name="Freeform 47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36" name="Freeform 48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6" name="Group 60"/>
          <p:cNvGrpSpPr>
            <a:grpSpLocks/>
          </p:cNvGrpSpPr>
          <p:nvPr/>
        </p:nvGrpSpPr>
        <p:grpSpPr bwMode="auto">
          <a:xfrm rot="-4259527">
            <a:off x="5003007" y="3355181"/>
            <a:ext cx="1357312" cy="1419225"/>
            <a:chOff x="1736" y="2123"/>
            <a:chExt cx="855" cy="1204"/>
          </a:xfrm>
        </p:grpSpPr>
        <p:sp>
          <p:nvSpPr>
            <p:cNvPr id="89149" name="Freeform 61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50" name="Freeform 62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63"/>
          <p:cNvGrpSpPr>
            <a:grpSpLocks/>
          </p:cNvGrpSpPr>
          <p:nvPr/>
        </p:nvGrpSpPr>
        <p:grpSpPr bwMode="auto">
          <a:xfrm rot="-4260490">
            <a:off x="5544344" y="2529681"/>
            <a:ext cx="1247775" cy="1751013"/>
            <a:chOff x="2325" y="2236"/>
            <a:chExt cx="786" cy="1465"/>
          </a:xfrm>
        </p:grpSpPr>
        <p:sp>
          <p:nvSpPr>
            <p:cNvPr id="89152" name="Freeform 64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53" name="Freeform 65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8" name="Group 66"/>
          <p:cNvGrpSpPr>
            <a:grpSpLocks/>
          </p:cNvGrpSpPr>
          <p:nvPr/>
        </p:nvGrpSpPr>
        <p:grpSpPr bwMode="auto">
          <a:xfrm>
            <a:off x="2484438" y="2060575"/>
            <a:ext cx="644525" cy="1857375"/>
            <a:chOff x="2736" y="1181"/>
            <a:chExt cx="406" cy="1170"/>
          </a:xfrm>
        </p:grpSpPr>
        <p:sp>
          <p:nvSpPr>
            <p:cNvPr id="89155" name="Freeform 67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56" name="Freeform 68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9" name="Group 69"/>
          <p:cNvGrpSpPr>
            <a:grpSpLocks/>
          </p:cNvGrpSpPr>
          <p:nvPr/>
        </p:nvGrpSpPr>
        <p:grpSpPr bwMode="auto">
          <a:xfrm>
            <a:off x="1908175" y="2205038"/>
            <a:ext cx="658813" cy="1766887"/>
            <a:chOff x="2341" y="1152"/>
            <a:chExt cx="415" cy="1113"/>
          </a:xfrm>
        </p:grpSpPr>
        <p:sp>
          <p:nvSpPr>
            <p:cNvPr id="89158" name="Freeform 70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89159" name="Freeform 71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89097" name="Freeform 9"/>
          <p:cNvSpPr>
            <a:spLocks/>
          </p:cNvSpPr>
          <p:nvPr/>
        </p:nvSpPr>
        <p:spPr bwMode="auto">
          <a:xfrm>
            <a:off x="1187450" y="1054100"/>
            <a:ext cx="6129338" cy="5803900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solidFill>
            <a:srgbClr val="339966">
              <a:alpha val="3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89161" name="Text Box 73"/>
          <p:cNvSpPr txBox="1">
            <a:spLocks noChangeArrowheads="1"/>
          </p:cNvSpPr>
          <p:nvPr/>
        </p:nvSpPr>
        <p:spPr bwMode="auto">
          <a:xfrm>
            <a:off x="4932363" y="1773238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/>
              <a:t>NUCLEUS</a:t>
            </a:r>
          </a:p>
        </p:txBody>
      </p:sp>
      <p:sp>
        <p:nvSpPr>
          <p:cNvPr id="89162" name="Text Box 74"/>
          <p:cNvSpPr txBox="1">
            <a:spLocks noChangeArrowheads="1"/>
          </p:cNvSpPr>
          <p:nvPr/>
        </p:nvSpPr>
        <p:spPr bwMode="auto">
          <a:xfrm>
            <a:off x="4284662" y="5661025"/>
            <a:ext cx="1930411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Homologous Chromosomes</a:t>
            </a:r>
          </a:p>
        </p:txBody>
      </p:sp>
      <p:sp>
        <p:nvSpPr>
          <p:cNvPr id="89163" name="Text Box 75"/>
          <p:cNvSpPr txBox="1">
            <a:spLocks noChangeArrowheads="1"/>
          </p:cNvSpPr>
          <p:nvPr/>
        </p:nvSpPr>
        <p:spPr bwMode="auto">
          <a:xfrm>
            <a:off x="1476375" y="4508500"/>
            <a:ext cx="1582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b="1">
                <a:effectLst>
                  <a:outerShdw blurRad="38100" dist="38100" dir="2700000" algn="tl">
                    <a:srgbClr val="000000"/>
                  </a:outerShdw>
                </a:effectLst>
              </a:rPr>
              <a:t>Sister chromatids</a:t>
            </a:r>
          </a:p>
        </p:txBody>
      </p:sp>
      <p:sp>
        <p:nvSpPr>
          <p:cNvPr id="89164" name="Line 76"/>
          <p:cNvSpPr>
            <a:spLocks noChangeShapeType="1"/>
          </p:cNvSpPr>
          <p:nvPr/>
        </p:nvSpPr>
        <p:spPr bwMode="auto">
          <a:xfrm flipV="1">
            <a:off x="2339975" y="4005263"/>
            <a:ext cx="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89165" name="Line 77"/>
          <p:cNvSpPr>
            <a:spLocks noChangeShapeType="1"/>
          </p:cNvSpPr>
          <p:nvPr/>
        </p:nvSpPr>
        <p:spPr bwMode="auto">
          <a:xfrm flipV="1">
            <a:off x="2339975" y="3789363"/>
            <a:ext cx="576263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89160" name="Freeform 72"/>
          <p:cNvSpPr>
            <a:spLocks/>
          </p:cNvSpPr>
          <p:nvPr/>
        </p:nvSpPr>
        <p:spPr bwMode="auto">
          <a:xfrm>
            <a:off x="-142908" y="-357214"/>
            <a:ext cx="9540875" cy="8208963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>
                  <a:alpha val="5000"/>
                </a:srgbClr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89096" name="Rectangle 8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n-AU" sz="4000"/>
              <a:t>Interphase</a:t>
            </a:r>
          </a:p>
        </p:txBody>
      </p:sp>
      <p:sp>
        <p:nvSpPr>
          <p:cNvPr id="89166" name="Text Box 78"/>
          <p:cNvSpPr txBox="1">
            <a:spLocks noChangeArrowheads="1"/>
          </p:cNvSpPr>
          <p:nvPr/>
        </p:nvSpPr>
        <p:spPr bwMode="auto">
          <a:xfrm>
            <a:off x="5929322" y="260350"/>
            <a:ext cx="281939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This cell has a : Diploid number = 4</a:t>
            </a:r>
          </a:p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Haploid number = 2</a:t>
            </a:r>
          </a:p>
        </p:txBody>
      </p:sp>
      <p:sp>
        <p:nvSpPr>
          <p:cNvPr id="89167" name="Text Box 79"/>
          <p:cNvSpPr txBox="1">
            <a:spLocks noChangeArrowheads="1"/>
          </p:cNvSpPr>
          <p:nvPr/>
        </p:nvSpPr>
        <p:spPr bwMode="auto">
          <a:xfrm>
            <a:off x="0" y="6416675"/>
            <a:ext cx="8569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DNA is copied – still in long threads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9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62" grpId="0"/>
      <p:bldP spid="89163" grpId="0"/>
      <p:bldP spid="89164" grpId="0" animBg="1"/>
      <p:bldP spid="89165" grpId="0" animBg="1"/>
      <p:bldP spid="89096" grpId="0"/>
      <p:bldP spid="89166" grpId="0"/>
      <p:bldP spid="891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CDEBAD-BC52-4471-91E2-686E331E8417}" type="slidenum">
              <a:rPr lang="en-AU"/>
              <a:pPr/>
              <a:t>17</a:t>
            </a:fld>
            <a:endParaRPr lang="en-AU"/>
          </a:p>
        </p:txBody>
      </p:sp>
      <p:sp>
        <p:nvSpPr>
          <p:cNvPr id="90114" name="Freeform 2"/>
          <p:cNvSpPr>
            <a:spLocks/>
          </p:cNvSpPr>
          <p:nvPr/>
        </p:nvSpPr>
        <p:spPr bwMode="auto">
          <a:xfrm>
            <a:off x="-180975" y="-315913"/>
            <a:ext cx="9721850" cy="8208963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1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n-AU" sz="4000"/>
              <a:t>START MITOSIS - Prophase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211638" y="1328738"/>
            <a:ext cx="644525" cy="1857375"/>
            <a:chOff x="2736" y="1181"/>
            <a:chExt cx="406" cy="1170"/>
          </a:xfrm>
        </p:grpSpPr>
        <p:sp>
          <p:nvSpPr>
            <p:cNvPr id="90117" name="Freeform 5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18" name="Freeform 6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635375" y="1473200"/>
            <a:ext cx="658813" cy="1766888"/>
            <a:chOff x="2341" y="1152"/>
            <a:chExt cx="415" cy="1113"/>
          </a:xfrm>
        </p:grpSpPr>
        <p:sp>
          <p:nvSpPr>
            <p:cNvPr id="90120" name="Freeform 8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21" name="Freeform 9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059113" y="3344863"/>
            <a:ext cx="1357312" cy="1419225"/>
            <a:chOff x="1736" y="2123"/>
            <a:chExt cx="855" cy="1204"/>
          </a:xfrm>
        </p:grpSpPr>
        <p:sp>
          <p:nvSpPr>
            <p:cNvPr id="90123" name="Freeform 11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24" name="Freeform 12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3924300" y="3417888"/>
            <a:ext cx="1247775" cy="1751012"/>
            <a:chOff x="2325" y="2236"/>
            <a:chExt cx="786" cy="1465"/>
          </a:xfrm>
        </p:grpSpPr>
        <p:sp>
          <p:nvSpPr>
            <p:cNvPr id="90126" name="Freeform 14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27" name="Freeform 15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 rot="-4259527">
            <a:off x="5003007" y="3355181"/>
            <a:ext cx="1357312" cy="1419225"/>
            <a:chOff x="1736" y="2123"/>
            <a:chExt cx="855" cy="1204"/>
          </a:xfrm>
        </p:grpSpPr>
        <p:sp>
          <p:nvSpPr>
            <p:cNvPr id="90129" name="Freeform 17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30" name="Freeform 18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 rot="-4260490">
            <a:off x="5544344" y="2529681"/>
            <a:ext cx="1247775" cy="1751013"/>
            <a:chOff x="2325" y="2236"/>
            <a:chExt cx="786" cy="1465"/>
          </a:xfrm>
        </p:grpSpPr>
        <p:sp>
          <p:nvSpPr>
            <p:cNvPr id="90132" name="Freeform 20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33" name="Freeform 21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2484438" y="2060575"/>
            <a:ext cx="644525" cy="1857375"/>
            <a:chOff x="2736" y="1181"/>
            <a:chExt cx="406" cy="1170"/>
          </a:xfrm>
        </p:grpSpPr>
        <p:sp>
          <p:nvSpPr>
            <p:cNvPr id="90135" name="Freeform 23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36" name="Freeform 24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1908175" y="2205038"/>
            <a:ext cx="658813" cy="1766887"/>
            <a:chOff x="2341" y="1152"/>
            <a:chExt cx="415" cy="1113"/>
          </a:xfrm>
        </p:grpSpPr>
        <p:sp>
          <p:nvSpPr>
            <p:cNvPr id="90138" name="Freeform 26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0139" name="Freeform 27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90140" name="Freeform 28"/>
          <p:cNvSpPr>
            <a:spLocks/>
          </p:cNvSpPr>
          <p:nvPr/>
        </p:nvSpPr>
        <p:spPr bwMode="auto">
          <a:xfrm>
            <a:off x="1187450" y="836613"/>
            <a:ext cx="6129338" cy="5803900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solidFill>
            <a:srgbClr val="339966">
              <a:alpha val="3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41" name="AutoShape 29"/>
          <p:cNvSpPr>
            <a:spLocks noChangeArrowheads="1"/>
          </p:cNvSpPr>
          <p:nvPr/>
        </p:nvSpPr>
        <p:spPr bwMode="auto">
          <a:xfrm rot="5400000">
            <a:off x="180182" y="2096293"/>
            <a:ext cx="971550" cy="1331913"/>
          </a:xfrm>
          <a:prstGeom prst="can">
            <a:avLst>
              <a:gd name="adj" fmla="val 34273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AU" sz="1400" b="1">
                <a:solidFill>
                  <a:schemeClr val="bg2"/>
                </a:solidFill>
              </a:rPr>
              <a:t>CENTRIOLE</a:t>
            </a:r>
          </a:p>
        </p:txBody>
      </p:sp>
      <p:grpSp>
        <p:nvGrpSpPr>
          <p:cNvPr id="10" name="Group 32"/>
          <p:cNvGrpSpPr>
            <a:grpSpLocks/>
          </p:cNvGrpSpPr>
          <p:nvPr/>
        </p:nvGrpSpPr>
        <p:grpSpPr bwMode="auto">
          <a:xfrm>
            <a:off x="7451725" y="2852738"/>
            <a:ext cx="1331913" cy="971550"/>
            <a:chOff x="4694" y="1797"/>
            <a:chExt cx="839" cy="612"/>
          </a:xfrm>
        </p:grpSpPr>
        <p:sp>
          <p:nvSpPr>
            <p:cNvPr id="90142" name="AutoShape 30"/>
            <p:cNvSpPr>
              <a:spLocks noChangeArrowheads="1"/>
            </p:cNvSpPr>
            <p:nvPr/>
          </p:nvSpPr>
          <p:spPr bwMode="auto">
            <a:xfrm rot="16200000">
              <a:off x="4808" y="1683"/>
              <a:ext cx="612" cy="839"/>
            </a:xfrm>
            <a:prstGeom prst="can">
              <a:avLst>
                <a:gd name="adj" fmla="val 34273"/>
              </a:avLst>
            </a:prstGeom>
            <a:solidFill>
              <a:srgbClr val="FFFF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 sz="1400" b="1">
                <a:solidFill>
                  <a:schemeClr val="bg2"/>
                </a:solidFill>
              </a:endParaRPr>
            </a:p>
          </p:txBody>
        </p:sp>
        <p:sp>
          <p:nvSpPr>
            <p:cNvPr id="90143" name="Text Box 31"/>
            <p:cNvSpPr txBox="1">
              <a:spLocks noChangeArrowheads="1"/>
            </p:cNvSpPr>
            <p:nvPr/>
          </p:nvSpPr>
          <p:spPr bwMode="auto">
            <a:xfrm>
              <a:off x="4694" y="1979"/>
              <a:ext cx="8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1400" b="1">
                  <a:solidFill>
                    <a:schemeClr val="bg2"/>
                  </a:solidFill>
                </a:rPr>
                <a:t>CENTRIOLE</a:t>
              </a:r>
            </a:p>
          </p:txBody>
        </p:sp>
      </p:grpSp>
      <p:sp>
        <p:nvSpPr>
          <p:cNvPr id="90145" name="Freeform 33"/>
          <p:cNvSpPr>
            <a:spLocks/>
          </p:cNvSpPr>
          <p:nvPr/>
        </p:nvSpPr>
        <p:spPr bwMode="auto">
          <a:xfrm>
            <a:off x="1187450" y="2660650"/>
            <a:ext cx="1152525" cy="336550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227" y="30"/>
              </a:cxn>
              <a:cxn ang="0">
                <a:pos x="726" y="212"/>
              </a:cxn>
            </a:cxnLst>
            <a:rect l="0" t="0" r="r" b="b"/>
            <a:pathLst>
              <a:path w="726" h="212">
                <a:moveTo>
                  <a:pt x="0" y="30"/>
                </a:moveTo>
                <a:cubicBezTo>
                  <a:pt x="53" y="15"/>
                  <a:pt x="106" y="0"/>
                  <a:pt x="227" y="30"/>
                </a:cubicBezTo>
                <a:cubicBezTo>
                  <a:pt x="348" y="60"/>
                  <a:pt x="537" y="136"/>
                  <a:pt x="726" y="21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46" name="Freeform 34"/>
          <p:cNvSpPr>
            <a:spLocks/>
          </p:cNvSpPr>
          <p:nvPr/>
        </p:nvSpPr>
        <p:spPr bwMode="auto">
          <a:xfrm>
            <a:off x="1187450" y="2852738"/>
            <a:ext cx="2879725" cy="9715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14" y="514"/>
              </a:cxn>
              <a:cxn ang="0">
                <a:pos x="1814" y="590"/>
              </a:cxn>
            </a:cxnLst>
            <a:rect l="0" t="0" r="r" b="b"/>
            <a:pathLst>
              <a:path w="1814" h="612">
                <a:moveTo>
                  <a:pt x="0" y="0"/>
                </a:moveTo>
                <a:cubicBezTo>
                  <a:pt x="169" y="86"/>
                  <a:pt x="712" y="416"/>
                  <a:pt x="1014" y="514"/>
                </a:cubicBezTo>
                <a:cubicBezTo>
                  <a:pt x="1316" y="612"/>
                  <a:pt x="1647" y="574"/>
                  <a:pt x="1814" y="59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47" name="Freeform 35"/>
          <p:cNvSpPr>
            <a:spLocks/>
          </p:cNvSpPr>
          <p:nvPr/>
        </p:nvSpPr>
        <p:spPr bwMode="auto">
          <a:xfrm>
            <a:off x="4356100" y="2060575"/>
            <a:ext cx="3240088" cy="1296988"/>
          </a:xfrm>
          <a:custGeom>
            <a:avLst/>
            <a:gdLst/>
            <a:ahLst/>
            <a:cxnLst>
              <a:cxn ang="0">
                <a:pos x="2041" y="817"/>
              </a:cxn>
              <a:cxn ang="0">
                <a:pos x="482" y="145"/>
              </a:cxn>
              <a:cxn ang="0">
                <a:pos x="0" y="0"/>
              </a:cxn>
            </a:cxnLst>
            <a:rect l="0" t="0" r="r" b="b"/>
            <a:pathLst>
              <a:path w="2041" h="817">
                <a:moveTo>
                  <a:pt x="2041" y="817"/>
                </a:moveTo>
                <a:cubicBezTo>
                  <a:pt x="1781" y="705"/>
                  <a:pt x="822" y="281"/>
                  <a:pt x="482" y="145"/>
                </a:cubicBezTo>
                <a:cubicBezTo>
                  <a:pt x="142" y="9"/>
                  <a:pt x="100" y="30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48" name="Freeform 36"/>
          <p:cNvSpPr>
            <a:spLocks/>
          </p:cNvSpPr>
          <p:nvPr/>
        </p:nvSpPr>
        <p:spPr bwMode="auto">
          <a:xfrm>
            <a:off x="2627313" y="2636838"/>
            <a:ext cx="4968875" cy="720725"/>
          </a:xfrm>
          <a:custGeom>
            <a:avLst/>
            <a:gdLst/>
            <a:ahLst/>
            <a:cxnLst>
              <a:cxn ang="0">
                <a:pos x="3130" y="454"/>
              </a:cxn>
              <a:cxn ang="0">
                <a:pos x="635" y="60"/>
              </a:cxn>
              <a:cxn ang="0">
                <a:pos x="0" y="91"/>
              </a:cxn>
            </a:cxnLst>
            <a:rect l="0" t="0" r="r" b="b"/>
            <a:pathLst>
              <a:path w="3130" h="454">
                <a:moveTo>
                  <a:pt x="3130" y="454"/>
                </a:moveTo>
                <a:cubicBezTo>
                  <a:pt x="2714" y="388"/>
                  <a:pt x="1157" y="120"/>
                  <a:pt x="635" y="60"/>
                </a:cubicBezTo>
                <a:cubicBezTo>
                  <a:pt x="113" y="0"/>
                  <a:pt x="132" y="85"/>
                  <a:pt x="0" y="91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49" name="Freeform 37"/>
          <p:cNvSpPr>
            <a:spLocks/>
          </p:cNvSpPr>
          <p:nvPr/>
        </p:nvSpPr>
        <p:spPr bwMode="auto">
          <a:xfrm>
            <a:off x="5651500" y="3273425"/>
            <a:ext cx="1944688" cy="155575"/>
          </a:xfrm>
          <a:custGeom>
            <a:avLst/>
            <a:gdLst/>
            <a:ahLst/>
            <a:cxnLst>
              <a:cxn ang="0">
                <a:pos x="1225" y="53"/>
              </a:cxn>
              <a:cxn ang="0">
                <a:pos x="318" y="7"/>
              </a:cxn>
              <a:cxn ang="0">
                <a:pos x="0" y="98"/>
              </a:cxn>
            </a:cxnLst>
            <a:rect l="0" t="0" r="r" b="b"/>
            <a:pathLst>
              <a:path w="1225" h="98">
                <a:moveTo>
                  <a:pt x="1225" y="53"/>
                </a:moveTo>
                <a:cubicBezTo>
                  <a:pt x="873" y="26"/>
                  <a:pt x="522" y="0"/>
                  <a:pt x="318" y="7"/>
                </a:cubicBezTo>
                <a:cubicBezTo>
                  <a:pt x="114" y="14"/>
                  <a:pt x="57" y="56"/>
                  <a:pt x="0" y="9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50" name="Freeform 38"/>
          <p:cNvSpPr>
            <a:spLocks/>
          </p:cNvSpPr>
          <p:nvPr/>
        </p:nvSpPr>
        <p:spPr bwMode="auto">
          <a:xfrm>
            <a:off x="4356100" y="3249613"/>
            <a:ext cx="3479800" cy="827087"/>
          </a:xfrm>
          <a:custGeom>
            <a:avLst/>
            <a:gdLst/>
            <a:ahLst/>
            <a:cxnLst>
              <a:cxn ang="0">
                <a:pos x="2041" y="68"/>
              </a:cxn>
              <a:cxn ang="0">
                <a:pos x="1996" y="68"/>
              </a:cxn>
              <a:cxn ang="0">
                <a:pos x="862" y="476"/>
              </a:cxn>
              <a:cxn ang="0">
                <a:pos x="0" y="340"/>
              </a:cxn>
            </a:cxnLst>
            <a:rect l="0" t="0" r="r" b="b"/>
            <a:pathLst>
              <a:path w="2192" h="521">
                <a:moveTo>
                  <a:pt x="2041" y="68"/>
                </a:moveTo>
                <a:cubicBezTo>
                  <a:pt x="2116" y="34"/>
                  <a:pt x="2192" y="0"/>
                  <a:pt x="1996" y="68"/>
                </a:cubicBezTo>
                <a:cubicBezTo>
                  <a:pt x="1800" y="136"/>
                  <a:pt x="1195" y="431"/>
                  <a:pt x="862" y="476"/>
                </a:cubicBezTo>
                <a:cubicBezTo>
                  <a:pt x="529" y="521"/>
                  <a:pt x="264" y="430"/>
                  <a:pt x="0" y="34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51" name="Freeform 39"/>
          <p:cNvSpPr>
            <a:spLocks/>
          </p:cNvSpPr>
          <p:nvPr/>
        </p:nvSpPr>
        <p:spPr bwMode="auto">
          <a:xfrm>
            <a:off x="1209675" y="2044700"/>
            <a:ext cx="2808288" cy="647700"/>
          </a:xfrm>
          <a:custGeom>
            <a:avLst/>
            <a:gdLst/>
            <a:ahLst/>
            <a:cxnLst>
              <a:cxn ang="0">
                <a:pos x="0" y="408"/>
              </a:cxn>
              <a:cxn ang="0">
                <a:pos x="953" y="45"/>
              </a:cxn>
              <a:cxn ang="0">
                <a:pos x="1769" y="136"/>
              </a:cxn>
            </a:cxnLst>
            <a:rect l="0" t="0" r="r" b="b"/>
            <a:pathLst>
              <a:path w="1769" h="408">
                <a:moveTo>
                  <a:pt x="0" y="408"/>
                </a:moveTo>
                <a:cubicBezTo>
                  <a:pt x="329" y="249"/>
                  <a:pt x="658" y="90"/>
                  <a:pt x="953" y="45"/>
                </a:cubicBezTo>
                <a:cubicBezTo>
                  <a:pt x="1248" y="0"/>
                  <a:pt x="1508" y="68"/>
                  <a:pt x="1769" y="13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52" name="Freeform 40"/>
          <p:cNvSpPr>
            <a:spLocks/>
          </p:cNvSpPr>
          <p:nvPr/>
        </p:nvSpPr>
        <p:spPr bwMode="auto">
          <a:xfrm>
            <a:off x="1116013" y="2781300"/>
            <a:ext cx="4464050" cy="1463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98" y="613"/>
              </a:cxn>
              <a:cxn ang="0">
                <a:pos x="1933" y="918"/>
              </a:cxn>
              <a:cxn ang="0">
                <a:pos x="2812" y="589"/>
              </a:cxn>
            </a:cxnLst>
            <a:rect l="0" t="0" r="r" b="b"/>
            <a:pathLst>
              <a:path w="2812" h="922">
                <a:moveTo>
                  <a:pt x="0" y="0"/>
                </a:moveTo>
                <a:cubicBezTo>
                  <a:pt x="100" y="102"/>
                  <a:pt x="276" y="460"/>
                  <a:pt x="598" y="613"/>
                </a:cubicBezTo>
                <a:cubicBezTo>
                  <a:pt x="920" y="766"/>
                  <a:pt x="1564" y="922"/>
                  <a:pt x="1933" y="918"/>
                </a:cubicBezTo>
                <a:cubicBezTo>
                  <a:pt x="2302" y="914"/>
                  <a:pt x="2629" y="658"/>
                  <a:pt x="2812" y="589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0153" name="Text Box 41"/>
          <p:cNvSpPr txBox="1">
            <a:spLocks noChangeArrowheads="1"/>
          </p:cNvSpPr>
          <p:nvPr/>
        </p:nvSpPr>
        <p:spPr bwMode="auto">
          <a:xfrm>
            <a:off x="0" y="5546725"/>
            <a:ext cx="85693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Nuclear membrane breaks down</a:t>
            </a:r>
          </a:p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Chromosomes condense so you can now see them</a:t>
            </a:r>
          </a:p>
          <a:p>
            <a:pPr>
              <a:spcBef>
                <a:spcPct val="50000"/>
              </a:spcBef>
            </a:pPr>
            <a:r>
              <a:rPr lang="en-AU" sz="20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Centrioles</a:t>
            </a: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send out spindle fibres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0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90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9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90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90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90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90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2000"/>
                                        <p:tgtEl>
                                          <p:spTgt spid="9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0" grpId="0" animBg="1"/>
      <p:bldP spid="90141" grpId="0" animBg="1"/>
      <p:bldP spid="90145" grpId="0" animBg="1"/>
      <p:bldP spid="90146" grpId="0" animBg="1"/>
      <p:bldP spid="90147" grpId="0" animBg="1"/>
      <p:bldP spid="90148" grpId="0" animBg="1"/>
      <p:bldP spid="90149" grpId="0" animBg="1"/>
      <p:bldP spid="90150" grpId="0" animBg="1"/>
      <p:bldP spid="90151" grpId="0" animBg="1"/>
      <p:bldP spid="901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000"/>
              <a:t>Arranging and moving chromosomes</a:t>
            </a:r>
          </a:p>
        </p:txBody>
      </p:sp>
      <p:pic>
        <p:nvPicPr>
          <p:cNvPr id="92163" name="Picture 3" descr="kinetochor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70052" y="2357430"/>
            <a:ext cx="4002542" cy="3071834"/>
          </a:xfrm>
          <a:noFill/>
          <a:ln/>
        </p:spPr>
      </p:pic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1036644" y="1643050"/>
            <a:ext cx="4249736" cy="438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AU" dirty="0">
                <a:latin typeface="Arial" charset="0"/>
              </a:rPr>
              <a:t>Each chromosome now has a constriction along it’s length known as the </a:t>
            </a:r>
            <a:r>
              <a:rPr lang="en-AU" dirty="0" err="1">
                <a:latin typeface="Arial" charset="0"/>
              </a:rPr>
              <a:t>centromere</a:t>
            </a:r>
            <a:r>
              <a:rPr lang="en-AU" dirty="0">
                <a:latin typeface="Arial" charset="0"/>
              </a:rPr>
              <a:t>. This joins the two copies (now known as </a:t>
            </a:r>
            <a:r>
              <a:rPr lang="en-AU" dirty="0" err="1">
                <a:latin typeface="Arial" charset="0"/>
              </a:rPr>
              <a:t>chromatids</a:t>
            </a:r>
            <a:r>
              <a:rPr lang="en-AU" dirty="0">
                <a:latin typeface="Arial" charset="0"/>
              </a:rPr>
              <a:t>) together</a:t>
            </a:r>
          </a:p>
          <a:p>
            <a:endParaRPr lang="en-AU" dirty="0">
              <a:latin typeface="Arial" charset="0"/>
            </a:endParaRPr>
          </a:p>
          <a:p>
            <a:endParaRPr lang="en-AU" dirty="0">
              <a:latin typeface="Arial" charset="0"/>
            </a:endParaRPr>
          </a:p>
          <a:p>
            <a:r>
              <a:rPr lang="en-AU" dirty="0">
                <a:latin typeface="Arial" charset="0"/>
              </a:rPr>
              <a:t>The </a:t>
            </a:r>
            <a:r>
              <a:rPr lang="en-AU" dirty="0" err="1">
                <a:latin typeface="Arial" charset="0"/>
              </a:rPr>
              <a:t>centromere</a:t>
            </a:r>
            <a:r>
              <a:rPr lang="en-AU" dirty="0">
                <a:latin typeface="Arial" charset="0"/>
              </a:rPr>
              <a:t> has a structure called the </a:t>
            </a:r>
            <a:r>
              <a:rPr lang="en-AU" dirty="0" err="1">
                <a:latin typeface="Arial" charset="0"/>
              </a:rPr>
              <a:t>kinetochore</a:t>
            </a:r>
            <a:r>
              <a:rPr lang="en-AU" dirty="0">
                <a:latin typeface="Arial" charset="0"/>
              </a:rPr>
              <a:t>. This is where spindle fibres attach.</a:t>
            </a:r>
          </a:p>
          <a:p>
            <a:endParaRPr lang="en-AU" dirty="0">
              <a:latin typeface="Arial" charset="0"/>
            </a:endParaRPr>
          </a:p>
          <a:p>
            <a:endParaRPr lang="en-AU" dirty="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AU" dirty="0">
                <a:latin typeface="Arial" charset="0"/>
              </a:rPr>
              <a:t>The </a:t>
            </a:r>
            <a:r>
              <a:rPr lang="en-AU" dirty="0" err="1">
                <a:latin typeface="Arial" charset="0"/>
              </a:rPr>
              <a:t>kinetochore</a:t>
            </a:r>
            <a:r>
              <a:rPr lang="en-AU" dirty="0">
                <a:latin typeface="Arial" charset="0"/>
              </a:rPr>
              <a:t> contains protein motors that move chromosomes around with the aid of spindle fibres. 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286512" y="2143116"/>
            <a:ext cx="1582737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 b="1" dirty="0">
                <a:latin typeface="Arial Unicode MS" pitchFamily="34" charset="-128"/>
              </a:rPr>
              <a:t>Sister </a:t>
            </a:r>
            <a:r>
              <a:rPr lang="en-AU" sz="1400" b="1" dirty="0" err="1">
                <a:latin typeface="Arial Unicode MS" pitchFamily="34" charset="-128"/>
              </a:rPr>
              <a:t>chromatids</a:t>
            </a:r>
            <a:endParaRPr lang="en-AU" sz="1400" b="1" dirty="0">
              <a:latin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3C0638-B3F5-496E-87D8-D7B849F28BA5}" type="slidenum">
              <a:rPr lang="en-AU"/>
              <a:pPr/>
              <a:t>19</a:t>
            </a:fld>
            <a:endParaRPr lang="en-AU"/>
          </a:p>
        </p:txBody>
      </p:sp>
      <p:sp>
        <p:nvSpPr>
          <p:cNvPr id="91138" name="Freeform 2"/>
          <p:cNvSpPr>
            <a:spLocks/>
          </p:cNvSpPr>
          <p:nvPr/>
        </p:nvSpPr>
        <p:spPr bwMode="auto">
          <a:xfrm>
            <a:off x="-180975" y="-315913"/>
            <a:ext cx="9721850" cy="8208963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429685">
            <a:off x="4311650" y="304800"/>
            <a:ext cx="644525" cy="1857375"/>
            <a:chOff x="2736" y="1181"/>
            <a:chExt cx="406" cy="1170"/>
          </a:xfrm>
        </p:grpSpPr>
        <p:sp>
          <p:nvSpPr>
            <p:cNvPr id="91141" name="Freeform 5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42" name="Freeform 6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 rot="827421">
            <a:off x="3697288" y="260350"/>
            <a:ext cx="658812" cy="1766888"/>
            <a:chOff x="2341" y="1152"/>
            <a:chExt cx="415" cy="1113"/>
          </a:xfrm>
        </p:grpSpPr>
        <p:sp>
          <p:nvSpPr>
            <p:cNvPr id="91144" name="Freeform 8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45" name="Freeform 9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132138" y="3860800"/>
            <a:ext cx="1357312" cy="1419225"/>
            <a:chOff x="1736" y="2123"/>
            <a:chExt cx="855" cy="1204"/>
          </a:xfrm>
        </p:grpSpPr>
        <p:sp>
          <p:nvSpPr>
            <p:cNvPr id="91147" name="Freeform 11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48" name="Freeform 12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 rot="-1516038">
            <a:off x="4211638" y="3789363"/>
            <a:ext cx="1247775" cy="1751012"/>
            <a:chOff x="2325" y="2236"/>
            <a:chExt cx="786" cy="1465"/>
          </a:xfrm>
        </p:grpSpPr>
        <p:sp>
          <p:nvSpPr>
            <p:cNvPr id="91150" name="Freeform 14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51" name="Freeform 15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 rot="-461120">
            <a:off x="3203575" y="5589588"/>
            <a:ext cx="1357313" cy="1419225"/>
            <a:chOff x="1736" y="2123"/>
            <a:chExt cx="855" cy="1204"/>
          </a:xfrm>
        </p:grpSpPr>
        <p:sp>
          <p:nvSpPr>
            <p:cNvPr id="91153" name="Freeform 17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54" name="Freeform 18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 rot="-22626702">
            <a:off x="4178300" y="5578475"/>
            <a:ext cx="1247775" cy="1751013"/>
            <a:chOff x="2325" y="2236"/>
            <a:chExt cx="786" cy="1465"/>
          </a:xfrm>
        </p:grpSpPr>
        <p:sp>
          <p:nvSpPr>
            <p:cNvPr id="91156" name="Freeform 20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57" name="Freeform 21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 rot="335045">
            <a:off x="4284663" y="2076450"/>
            <a:ext cx="644525" cy="1857375"/>
            <a:chOff x="2736" y="1181"/>
            <a:chExt cx="406" cy="1170"/>
          </a:xfrm>
        </p:grpSpPr>
        <p:sp>
          <p:nvSpPr>
            <p:cNvPr id="91159" name="Freeform 23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60" name="Freeform 24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9" name="Group 25"/>
          <p:cNvGrpSpPr>
            <a:grpSpLocks/>
          </p:cNvGrpSpPr>
          <p:nvPr/>
        </p:nvGrpSpPr>
        <p:grpSpPr bwMode="auto">
          <a:xfrm rot="1143484">
            <a:off x="3697288" y="2022475"/>
            <a:ext cx="658812" cy="1766888"/>
            <a:chOff x="2341" y="1152"/>
            <a:chExt cx="415" cy="1113"/>
          </a:xfrm>
        </p:grpSpPr>
        <p:sp>
          <p:nvSpPr>
            <p:cNvPr id="91162" name="Freeform 26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1163" name="Freeform 27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91165" name="AutoShape 29"/>
          <p:cNvSpPr>
            <a:spLocks noChangeArrowheads="1"/>
          </p:cNvSpPr>
          <p:nvPr/>
        </p:nvSpPr>
        <p:spPr bwMode="auto">
          <a:xfrm rot="5400000">
            <a:off x="180182" y="2096293"/>
            <a:ext cx="971550" cy="1331913"/>
          </a:xfrm>
          <a:prstGeom prst="can">
            <a:avLst>
              <a:gd name="adj" fmla="val 34273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AU" sz="1400" b="1">
                <a:solidFill>
                  <a:schemeClr val="bg2"/>
                </a:solidFill>
              </a:rPr>
              <a:t>CENTRIOLE</a:t>
            </a:r>
          </a:p>
        </p:txBody>
      </p:sp>
      <p:grpSp>
        <p:nvGrpSpPr>
          <p:cNvPr id="10" name="Group 30"/>
          <p:cNvGrpSpPr>
            <a:grpSpLocks/>
          </p:cNvGrpSpPr>
          <p:nvPr/>
        </p:nvGrpSpPr>
        <p:grpSpPr bwMode="auto">
          <a:xfrm>
            <a:off x="7451725" y="2852738"/>
            <a:ext cx="1331913" cy="971550"/>
            <a:chOff x="4694" y="1797"/>
            <a:chExt cx="839" cy="612"/>
          </a:xfrm>
        </p:grpSpPr>
        <p:sp>
          <p:nvSpPr>
            <p:cNvPr id="91167" name="AutoShape 31"/>
            <p:cNvSpPr>
              <a:spLocks noChangeArrowheads="1"/>
            </p:cNvSpPr>
            <p:nvPr/>
          </p:nvSpPr>
          <p:spPr bwMode="auto">
            <a:xfrm rot="16200000">
              <a:off x="4808" y="1683"/>
              <a:ext cx="612" cy="839"/>
            </a:xfrm>
            <a:prstGeom prst="can">
              <a:avLst>
                <a:gd name="adj" fmla="val 34273"/>
              </a:avLst>
            </a:prstGeom>
            <a:solidFill>
              <a:srgbClr val="FFFF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 sz="1400" b="1">
                <a:solidFill>
                  <a:schemeClr val="bg2"/>
                </a:solidFill>
              </a:endParaRPr>
            </a:p>
          </p:txBody>
        </p:sp>
        <p:sp>
          <p:nvSpPr>
            <p:cNvPr id="91168" name="Text Box 32"/>
            <p:cNvSpPr txBox="1">
              <a:spLocks noChangeArrowheads="1"/>
            </p:cNvSpPr>
            <p:nvPr/>
          </p:nvSpPr>
          <p:spPr bwMode="auto">
            <a:xfrm>
              <a:off x="4694" y="1979"/>
              <a:ext cx="8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1400" b="1">
                  <a:solidFill>
                    <a:schemeClr val="bg2"/>
                  </a:solidFill>
                </a:rPr>
                <a:t>CENTRIOLE</a:t>
              </a:r>
            </a:p>
          </p:txBody>
        </p:sp>
      </p:grpSp>
      <p:sp>
        <p:nvSpPr>
          <p:cNvPr id="91169" name="Freeform 33"/>
          <p:cNvSpPr>
            <a:spLocks/>
          </p:cNvSpPr>
          <p:nvPr/>
        </p:nvSpPr>
        <p:spPr bwMode="auto">
          <a:xfrm>
            <a:off x="1187450" y="2603500"/>
            <a:ext cx="2900363" cy="22542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729" y="13"/>
              </a:cxn>
              <a:cxn ang="0">
                <a:pos x="1827" y="142"/>
              </a:cxn>
            </a:cxnLst>
            <a:rect l="0" t="0" r="r" b="b"/>
            <a:pathLst>
              <a:path w="1827" h="142">
                <a:moveTo>
                  <a:pt x="0" y="66"/>
                </a:moveTo>
                <a:cubicBezTo>
                  <a:pt x="121" y="57"/>
                  <a:pt x="425" y="0"/>
                  <a:pt x="729" y="13"/>
                </a:cubicBezTo>
                <a:cubicBezTo>
                  <a:pt x="1033" y="26"/>
                  <a:pt x="1598" y="115"/>
                  <a:pt x="1827" y="14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0" name="Freeform 34"/>
          <p:cNvSpPr>
            <a:spLocks/>
          </p:cNvSpPr>
          <p:nvPr/>
        </p:nvSpPr>
        <p:spPr bwMode="auto">
          <a:xfrm>
            <a:off x="1187450" y="2852738"/>
            <a:ext cx="2911475" cy="1503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6" y="744"/>
              </a:cxn>
              <a:cxn ang="0">
                <a:pos x="1834" y="947"/>
              </a:cxn>
            </a:cxnLst>
            <a:rect l="0" t="0" r="r" b="b"/>
            <a:pathLst>
              <a:path w="1834" h="947">
                <a:moveTo>
                  <a:pt x="0" y="0"/>
                </a:moveTo>
                <a:cubicBezTo>
                  <a:pt x="161" y="124"/>
                  <a:pt x="660" y="586"/>
                  <a:pt x="966" y="744"/>
                </a:cubicBezTo>
                <a:cubicBezTo>
                  <a:pt x="1272" y="902"/>
                  <a:pt x="1653" y="905"/>
                  <a:pt x="1834" y="94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1" name="Freeform 35"/>
          <p:cNvSpPr>
            <a:spLocks/>
          </p:cNvSpPr>
          <p:nvPr/>
        </p:nvSpPr>
        <p:spPr bwMode="auto">
          <a:xfrm>
            <a:off x="4475163" y="1065213"/>
            <a:ext cx="3121025" cy="2292350"/>
          </a:xfrm>
          <a:custGeom>
            <a:avLst/>
            <a:gdLst/>
            <a:ahLst/>
            <a:cxnLst>
              <a:cxn ang="0">
                <a:pos x="1966" y="1444"/>
              </a:cxn>
              <a:cxn ang="0">
                <a:pos x="935" y="393"/>
              </a:cxn>
              <a:cxn ang="0">
                <a:pos x="0" y="0"/>
              </a:cxn>
            </a:cxnLst>
            <a:rect l="0" t="0" r="r" b="b"/>
            <a:pathLst>
              <a:path w="1966" h="1444">
                <a:moveTo>
                  <a:pt x="1966" y="1444"/>
                </a:moveTo>
                <a:cubicBezTo>
                  <a:pt x="1794" y="1269"/>
                  <a:pt x="1263" y="634"/>
                  <a:pt x="935" y="393"/>
                </a:cubicBezTo>
                <a:cubicBezTo>
                  <a:pt x="607" y="152"/>
                  <a:pt x="195" y="82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2" name="Freeform 36"/>
          <p:cNvSpPr>
            <a:spLocks/>
          </p:cNvSpPr>
          <p:nvPr/>
        </p:nvSpPr>
        <p:spPr bwMode="auto">
          <a:xfrm>
            <a:off x="4421188" y="2660650"/>
            <a:ext cx="3175000" cy="696913"/>
          </a:xfrm>
          <a:custGeom>
            <a:avLst/>
            <a:gdLst/>
            <a:ahLst/>
            <a:cxnLst>
              <a:cxn ang="0">
                <a:pos x="2000" y="439"/>
              </a:cxn>
              <a:cxn ang="0">
                <a:pos x="766" y="59"/>
              </a:cxn>
              <a:cxn ang="0">
                <a:pos x="0" y="86"/>
              </a:cxn>
            </a:cxnLst>
            <a:rect l="0" t="0" r="r" b="b"/>
            <a:pathLst>
              <a:path w="2000" h="439">
                <a:moveTo>
                  <a:pt x="2000" y="439"/>
                </a:moveTo>
                <a:cubicBezTo>
                  <a:pt x="1794" y="376"/>
                  <a:pt x="1099" y="118"/>
                  <a:pt x="766" y="59"/>
                </a:cubicBezTo>
                <a:cubicBezTo>
                  <a:pt x="433" y="0"/>
                  <a:pt x="160" y="80"/>
                  <a:pt x="0" y="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3" name="Freeform 37"/>
          <p:cNvSpPr>
            <a:spLocks/>
          </p:cNvSpPr>
          <p:nvPr/>
        </p:nvSpPr>
        <p:spPr bwMode="auto">
          <a:xfrm>
            <a:off x="4486275" y="3357563"/>
            <a:ext cx="3109913" cy="2900362"/>
          </a:xfrm>
          <a:custGeom>
            <a:avLst/>
            <a:gdLst/>
            <a:ahLst/>
            <a:cxnLst>
              <a:cxn ang="0">
                <a:pos x="1959" y="0"/>
              </a:cxn>
              <a:cxn ang="0">
                <a:pos x="1091" y="1544"/>
              </a:cxn>
              <a:cxn ang="0">
                <a:pos x="0" y="1700"/>
              </a:cxn>
            </a:cxnLst>
            <a:rect l="0" t="0" r="r" b="b"/>
            <a:pathLst>
              <a:path w="1959" h="1827">
                <a:moveTo>
                  <a:pt x="1959" y="0"/>
                </a:moveTo>
                <a:cubicBezTo>
                  <a:pt x="1814" y="257"/>
                  <a:pt x="1417" y="1261"/>
                  <a:pt x="1091" y="1544"/>
                </a:cubicBezTo>
                <a:cubicBezTo>
                  <a:pt x="765" y="1827"/>
                  <a:pt x="227" y="1667"/>
                  <a:pt x="0" y="170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4" name="Freeform 38"/>
          <p:cNvSpPr>
            <a:spLocks/>
          </p:cNvSpPr>
          <p:nvPr/>
        </p:nvSpPr>
        <p:spPr bwMode="auto">
          <a:xfrm>
            <a:off x="4452938" y="3189288"/>
            <a:ext cx="3362325" cy="1344612"/>
          </a:xfrm>
          <a:custGeom>
            <a:avLst/>
            <a:gdLst/>
            <a:ahLst/>
            <a:cxnLst>
              <a:cxn ang="0">
                <a:pos x="1980" y="106"/>
              </a:cxn>
              <a:cxn ang="0">
                <a:pos x="1935" y="106"/>
              </a:cxn>
              <a:cxn ang="0">
                <a:pos x="881" y="742"/>
              </a:cxn>
              <a:cxn ang="0">
                <a:pos x="0" y="735"/>
              </a:cxn>
            </a:cxnLst>
            <a:rect l="0" t="0" r="r" b="b"/>
            <a:pathLst>
              <a:path w="2118" h="847">
                <a:moveTo>
                  <a:pt x="1980" y="106"/>
                </a:moveTo>
                <a:cubicBezTo>
                  <a:pt x="2055" y="72"/>
                  <a:pt x="2118" y="0"/>
                  <a:pt x="1935" y="106"/>
                </a:cubicBezTo>
                <a:cubicBezTo>
                  <a:pt x="1752" y="212"/>
                  <a:pt x="1203" y="637"/>
                  <a:pt x="881" y="742"/>
                </a:cubicBezTo>
                <a:cubicBezTo>
                  <a:pt x="559" y="847"/>
                  <a:pt x="184" y="737"/>
                  <a:pt x="0" y="735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5" name="Freeform 39"/>
          <p:cNvSpPr>
            <a:spLocks/>
          </p:cNvSpPr>
          <p:nvPr/>
        </p:nvSpPr>
        <p:spPr bwMode="auto">
          <a:xfrm>
            <a:off x="1209675" y="1050925"/>
            <a:ext cx="2909888" cy="1641475"/>
          </a:xfrm>
          <a:custGeom>
            <a:avLst/>
            <a:gdLst/>
            <a:ahLst/>
            <a:cxnLst>
              <a:cxn ang="0">
                <a:pos x="0" y="1034"/>
              </a:cxn>
              <a:cxn ang="0">
                <a:pos x="736" y="165"/>
              </a:cxn>
              <a:cxn ang="0">
                <a:pos x="1833" y="43"/>
              </a:cxn>
            </a:cxnLst>
            <a:rect l="0" t="0" r="r" b="b"/>
            <a:pathLst>
              <a:path w="1833" h="1034">
                <a:moveTo>
                  <a:pt x="0" y="1034"/>
                </a:moveTo>
                <a:cubicBezTo>
                  <a:pt x="123" y="889"/>
                  <a:pt x="430" y="330"/>
                  <a:pt x="736" y="165"/>
                </a:cubicBezTo>
                <a:cubicBezTo>
                  <a:pt x="1042" y="0"/>
                  <a:pt x="1605" y="68"/>
                  <a:pt x="1833" y="43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6" name="Freeform 40"/>
          <p:cNvSpPr>
            <a:spLocks/>
          </p:cNvSpPr>
          <p:nvPr/>
        </p:nvSpPr>
        <p:spPr bwMode="auto">
          <a:xfrm>
            <a:off x="1116013" y="2781300"/>
            <a:ext cx="3003550" cy="3243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7" y="769"/>
              </a:cxn>
              <a:cxn ang="0">
                <a:pos x="1086" y="1704"/>
              </a:cxn>
              <a:cxn ang="0">
                <a:pos x="1892" y="2043"/>
              </a:cxn>
            </a:cxnLst>
            <a:rect l="0" t="0" r="r" b="b"/>
            <a:pathLst>
              <a:path w="1892" h="2043">
                <a:moveTo>
                  <a:pt x="0" y="0"/>
                </a:moveTo>
                <a:cubicBezTo>
                  <a:pt x="55" y="128"/>
                  <a:pt x="146" y="485"/>
                  <a:pt x="327" y="769"/>
                </a:cubicBezTo>
                <a:cubicBezTo>
                  <a:pt x="508" y="1053"/>
                  <a:pt x="825" y="1492"/>
                  <a:pt x="1086" y="1704"/>
                </a:cubicBezTo>
                <a:cubicBezTo>
                  <a:pt x="1347" y="1916"/>
                  <a:pt x="1724" y="1973"/>
                  <a:pt x="1892" y="2043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77" name="Line 41"/>
          <p:cNvSpPr>
            <a:spLocks noChangeShapeType="1"/>
          </p:cNvSpPr>
          <p:nvPr/>
        </p:nvSpPr>
        <p:spPr bwMode="auto">
          <a:xfrm>
            <a:off x="4284663" y="-242888"/>
            <a:ext cx="71437" cy="7775576"/>
          </a:xfrm>
          <a:prstGeom prst="line">
            <a:avLst/>
          </a:prstGeom>
          <a:noFill/>
          <a:ln w="63500">
            <a:solidFill>
              <a:schemeClr val="bg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1139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AU" sz="4000"/>
              <a:t>Metaphase – line up on equator</a:t>
            </a:r>
          </a:p>
        </p:txBody>
      </p:sp>
      <p:sp>
        <p:nvSpPr>
          <p:cNvPr id="91178" name="Text Box 42"/>
          <p:cNvSpPr txBox="1">
            <a:spLocks noChangeArrowheads="1"/>
          </p:cNvSpPr>
          <p:nvPr/>
        </p:nvSpPr>
        <p:spPr bwMode="auto">
          <a:xfrm>
            <a:off x="0" y="5546725"/>
            <a:ext cx="3240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Centromeres and spindle fibres drive the chromosomes to the equator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Cell Replication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767018"/>
          </a:xfrm>
        </p:spPr>
        <p:txBody>
          <a:bodyPr/>
          <a:lstStyle/>
          <a:p>
            <a:r>
              <a:rPr lang="en-AU" dirty="0" smtClean="0"/>
              <a:t>The process of producing new cells from old ones</a:t>
            </a:r>
          </a:p>
          <a:p>
            <a:r>
              <a:rPr lang="en-AU" dirty="0" smtClean="0"/>
              <a:t>Cell Theory:  the cell is the smallest unit, all organisms are made of cells, all cells come from pre-existing cells</a:t>
            </a:r>
          </a:p>
        </p:txBody>
      </p:sp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43966" y="4429132"/>
            <a:ext cx="141372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4429144"/>
            <a:ext cx="1143008" cy="1142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lus 5"/>
          <p:cNvSpPr/>
          <p:nvPr/>
        </p:nvSpPr>
        <p:spPr>
          <a:xfrm>
            <a:off x="2357422" y="4714884"/>
            <a:ext cx="571504" cy="571504"/>
          </a:xfrm>
          <a:prstGeom prst="mathPlus">
            <a:avLst>
              <a:gd name="adj1" fmla="val 1367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Equal 6"/>
          <p:cNvSpPr/>
          <p:nvPr/>
        </p:nvSpPr>
        <p:spPr>
          <a:xfrm>
            <a:off x="4429124" y="4786322"/>
            <a:ext cx="642942" cy="428628"/>
          </a:xfrm>
          <a:prstGeom prst="mathEqual">
            <a:avLst>
              <a:gd name="adj1" fmla="val 16956"/>
              <a:gd name="adj2" fmla="val 1176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tx1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14" y="4237688"/>
            <a:ext cx="1142998" cy="112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37540" y="4214818"/>
            <a:ext cx="1306294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4214818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5389817"/>
            <a:ext cx="2214578" cy="146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00982" y="5429264"/>
            <a:ext cx="1357298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02DF7C-9A7E-49BA-8038-D956BCF24414}" type="slidenum">
              <a:rPr lang="en-AU"/>
              <a:pPr/>
              <a:t>20</a:t>
            </a:fld>
            <a:endParaRPr lang="en-AU"/>
          </a:p>
        </p:txBody>
      </p:sp>
      <p:sp>
        <p:nvSpPr>
          <p:cNvPr id="93186" name="Freeform 2"/>
          <p:cNvSpPr>
            <a:spLocks/>
          </p:cNvSpPr>
          <p:nvPr/>
        </p:nvSpPr>
        <p:spPr bwMode="auto">
          <a:xfrm>
            <a:off x="-180975" y="-315913"/>
            <a:ext cx="9721850" cy="8208963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429685">
            <a:off x="4311650" y="304800"/>
            <a:ext cx="644525" cy="1857375"/>
            <a:chOff x="2736" y="1181"/>
            <a:chExt cx="406" cy="1170"/>
          </a:xfrm>
        </p:grpSpPr>
        <p:sp>
          <p:nvSpPr>
            <p:cNvPr id="93188" name="Freeform 4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189" name="Freeform 5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 rot="827421">
            <a:off x="3697288" y="260350"/>
            <a:ext cx="658812" cy="1766888"/>
            <a:chOff x="2341" y="1152"/>
            <a:chExt cx="415" cy="1113"/>
          </a:xfrm>
        </p:grpSpPr>
        <p:sp>
          <p:nvSpPr>
            <p:cNvPr id="93191" name="Freeform 7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192" name="Freeform 8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132138" y="3860800"/>
            <a:ext cx="1357312" cy="1419225"/>
            <a:chOff x="1736" y="2123"/>
            <a:chExt cx="855" cy="1204"/>
          </a:xfrm>
        </p:grpSpPr>
        <p:sp>
          <p:nvSpPr>
            <p:cNvPr id="93194" name="Freeform 10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195" name="Freeform 11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 rot="-1516038">
            <a:off x="4211638" y="3789363"/>
            <a:ext cx="1247775" cy="1751012"/>
            <a:chOff x="2325" y="2236"/>
            <a:chExt cx="786" cy="1465"/>
          </a:xfrm>
        </p:grpSpPr>
        <p:sp>
          <p:nvSpPr>
            <p:cNvPr id="93197" name="Freeform 13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198" name="Freeform 14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 rot="-461120">
            <a:off x="3203575" y="5589588"/>
            <a:ext cx="1357313" cy="1419225"/>
            <a:chOff x="1736" y="2123"/>
            <a:chExt cx="855" cy="1204"/>
          </a:xfrm>
        </p:grpSpPr>
        <p:sp>
          <p:nvSpPr>
            <p:cNvPr id="93200" name="Freeform 16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201" name="Freeform 17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 rot="-22626702">
            <a:off x="4178300" y="5578475"/>
            <a:ext cx="1247775" cy="1751013"/>
            <a:chOff x="2325" y="2236"/>
            <a:chExt cx="786" cy="1465"/>
          </a:xfrm>
        </p:grpSpPr>
        <p:sp>
          <p:nvSpPr>
            <p:cNvPr id="93203" name="Freeform 19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204" name="Freeform 20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 rot="335045">
            <a:off x="4284663" y="2076450"/>
            <a:ext cx="644525" cy="1857375"/>
            <a:chOff x="2736" y="1181"/>
            <a:chExt cx="406" cy="1170"/>
          </a:xfrm>
        </p:grpSpPr>
        <p:sp>
          <p:nvSpPr>
            <p:cNvPr id="93206" name="Freeform 22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207" name="Freeform 23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 rot="1143484">
            <a:off x="3697288" y="2022475"/>
            <a:ext cx="658812" cy="1766888"/>
            <a:chOff x="2341" y="1152"/>
            <a:chExt cx="415" cy="1113"/>
          </a:xfrm>
        </p:grpSpPr>
        <p:sp>
          <p:nvSpPr>
            <p:cNvPr id="93209" name="Freeform 25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3210" name="Freeform 26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93211" name="AutoShape 27"/>
          <p:cNvSpPr>
            <a:spLocks noChangeArrowheads="1"/>
          </p:cNvSpPr>
          <p:nvPr/>
        </p:nvSpPr>
        <p:spPr bwMode="auto">
          <a:xfrm rot="5400000">
            <a:off x="180182" y="2096293"/>
            <a:ext cx="971550" cy="1331913"/>
          </a:xfrm>
          <a:prstGeom prst="can">
            <a:avLst>
              <a:gd name="adj" fmla="val 34273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AU" sz="1400" b="1">
                <a:solidFill>
                  <a:schemeClr val="bg2"/>
                </a:solidFill>
              </a:rPr>
              <a:t>CENTRIOLE</a:t>
            </a:r>
          </a:p>
        </p:txBody>
      </p: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7451725" y="2852738"/>
            <a:ext cx="1331913" cy="971550"/>
            <a:chOff x="4694" y="1797"/>
            <a:chExt cx="839" cy="612"/>
          </a:xfrm>
        </p:grpSpPr>
        <p:sp>
          <p:nvSpPr>
            <p:cNvPr id="93213" name="AutoShape 29"/>
            <p:cNvSpPr>
              <a:spLocks noChangeArrowheads="1"/>
            </p:cNvSpPr>
            <p:nvPr/>
          </p:nvSpPr>
          <p:spPr bwMode="auto">
            <a:xfrm rot="16200000">
              <a:off x="4808" y="1683"/>
              <a:ext cx="612" cy="839"/>
            </a:xfrm>
            <a:prstGeom prst="can">
              <a:avLst>
                <a:gd name="adj" fmla="val 34273"/>
              </a:avLst>
            </a:prstGeom>
            <a:solidFill>
              <a:srgbClr val="FFFF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 sz="1400" b="1">
                <a:solidFill>
                  <a:schemeClr val="bg2"/>
                </a:solidFill>
              </a:endParaRPr>
            </a:p>
          </p:txBody>
        </p:sp>
        <p:sp>
          <p:nvSpPr>
            <p:cNvPr id="93214" name="Text Box 30"/>
            <p:cNvSpPr txBox="1">
              <a:spLocks noChangeArrowheads="1"/>
            </p:cNvSpPr>
            <p:nvPr/>
          </p:nvSpPr>
          <p:spPr bwMode="auto">
            <a:xfrm>
              <a:off x="4694" y="1979"/>
              <a:ext cx="8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1400" b="1">
                  <a:solidFill>
                    <a:schemeClr val="bg2"/>
                  </a:solidFill>
                </a:rPr>
                <a:t>CENTRIOLE</a:t>
              </a:r>
            </a:p>
          </p:txBody>
        </p:sp>
      </p:grpSp>
      <p:sp>
        <p:nvSpPr>
          <p:cNvPr id="93215" name="Freeform 31"/>
          <p:cNvSpPr>
            <a:spLocks/>
          </p:cNvSpPr>
          <p:nvPr/>
        </p:nvSpPr>
        <p:spPr bwMode="auto">
          <a:xfrm>
            <a:off x="1187450" y="2603500"/>
            <a:ext cx="2900363" cy="225425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729" y="13"/>
              </a:cxn>
              <a:cxn ang="0">
                <a:pos x="1827" y="142"/>
              </a:cxn>
            </a:cxnLst>
            <a:rect l="0" t="0" r="r" b="b"/>
            <a:pathLst>
              <a:path w="1827" h="142">
                <a:moveTo>
                  <a:pt x="0" y="66"/>
                </a:moveTo>
                <a:cubicBezTo>
                  <a:pt x="121" y="57"/>
                  <a:pt x="425" y="0"/>
                  <a:pt x="729" y="13"/>
                </a:cubicBezTo>
                <a:cubicBezTo>
                  <a:pt x="1033" y="26"/>
                  <a:pt x="1598" y="115"/>
                  <a:pt x="1827" y="142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16" name="Freeform 32"/>
          <p:cNvSpPr>
            <a:spLocks/>
          </p:cNvSpPr>
          <p:nvPr/>
        </p:nvSpPr>
        <p:spPr bwMode="auto">
          <a:xfrm>
            <a:off x="1187450" y="2852738"/>
            <a:ext cx="2911475" cy="15033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66" y="744"/>
              </a:cxn>
              <a:cxn ang="0">
                <a:pos x="1834" y="947"/>
              </a:cxn>
            </a:cxnLst>
            <a:rect l="0" t="0" r="r" b="b"/>
            <a:pathLst>
              <a:path w="1834" h="947">
                <a:moveTo>
                  <a:pt x="0" y="0"/>
                </a:moveTo>
                <a:cubicBezTo>
                  <a:pt x="161" y="124"/>
                  <a:pt x="660" y="586"/>
                  <a:pt x="966" y="744"/>
                </a:cubicBezTo>
                <a:cubicBezTo>
                  <a:pt x="1272" y="902"/>
                  <a:pt x="1653" y="905"/>
                  <a:pt x="1834" y="94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17" name="Freeform 33"/>
          <p:cNvSpPr>
            <a:spLocks/>
          </p:cNvSpPr>
          <p:nvPr/>
        </p:nvSpPr>
        <p:spPr bwMode="auto">
          <a:xfrm>
            <a:off x="4475163" y="1065213"/>
            <a:ext cx="3121025" cy="2292350"/>
          </a:xfrm>
          <a:custGeom>
            <a:avLst/>
            <a:gdLst/>
            <a:ahLst/>
            <a:cxnLst>
              <a:cxn ang="0">
                <a:pos x="1966" y="1444"/>
              </a:cxn>
              <a:cxn ang="0">
                <a:pos x="935" y="393"/>
              </a:cxn>
              <a:cxn ang="0">
                <a:pos x="0" y="0"/>
              </a:cxn>
            </a:cxnLst>
            <a:rect l="0" t="0" r="r" b="b"/>
            <a:pathLst>
              <a:path w="1966" h="1444">
                <a:moveTo>
                  <a:pt x="1966" y="1444"/>
                </a:moveTo>
                <a:cubicBezTo>
                  <a:pt x="1794" y="1269"/>
                  <a:pt x="1263" y="634"/>
                  <a:pt x="935" y="393"/>
                </a:cubicBezTo>
                <a:cubicBezTo>
                  <a:pt x="607" y="152"/>
                  <a:pt x="195" y="82"/>
                  <a:pt x="0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18" name="Freeform 34"/>
          <p:cNvSpPr>
            <a:spLocks/>
          </p:cNvSpPr>
          <p:nvPr/>
        </p:nvSpPr>
        <p:spPr bwMode="auto">
          <a:xfrm>
            <a:off x="4421188" y="2660650"/>
            <a:ext cx="3175000" cy="696913"/>
          </a:xfrm>
          <a:custGeom>
            <a:avLst/>
            <a:gdLst/>
            <a:ahLst/>
            <a:cxnLst>
              <a:cxn ang="0">
                <a:pos x="2000" y="439"/>
              </a:cxn>
              <a:cxn ang="0">
                <a:pos x="766" y="59"/>
              </a:cxn>
              <a:cxn ang="0">
                <a:pos x="0" y="86"/>
              </a:cxn>
            </a:cxnLst>
            <a:rect l="0" t="0" r="r" b="b"/>
            <a:pathLst>
              <a:path w="2000" h="439">
                <a:moveTo>
                  <a:pt x="2000" y="439"/>
                </a:moveTo>
                <a:cubicBezTo>
                  <a:pt x="1794" y="376"/>
                  <a:pt x="1099" y="118"/>
                  <a:pt x="766" y="59"/>
                </a:cubicBezTo>
                <a:cubicBezTo>
                  <a:pt x="433" y="0"/>
                  <a:pt x="160" y="80"/>
                  <a:pt x="0" y="86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19" name="Freeform 35"/>
          <p:cNvSpPr>
            <a:spLocks/>
          </p:cNvSpPr>
          <p:nvPr/>
        </p:nvSpPr>
        <p:spPr bwMode="auto">
          <a:xfrm>
            <a:off x="4486275" y="3357563"/>
            <a:ext cx="3109913" cy="2900362"/>
          </a:xfrm>
          <a:custGeom>
            <a:avLst/>
            <a:gdLst/>
            <a:ahLst/>
            <a:cxnLst>
              <a:cxn ang="0">
                <a:pos x="1959" y="0"/>
              </a:cxn>
              <a:cxn ang="0">
                <a:pos x="1091" y="1544"/>
              </a:cxn>
              <a:cxn ang="0">
                <a:pos x="0" y="1700"/>
              </a:cxn>
            </a:cxnLst>
            <a:rect l="0" t="0" r="r" b="b"/>
            <a:pathLst>
              <a:path w="1959" h="1827">
                <a:moveTo>
                  <a:pt x="1959" y="0"/>
                </a:moveTo>
                <a:cubicBezTo>
                  <a:pt x="1814" y="257"/>
                  <a:pt x="1417" y="1261"/>
                  <a:pt x="1091" y="1544"/>
                </a:cubicBezTo>
                <a:cubicBezTo>
                  <a:pt x="765" y="1827"/>
                  <a:pt x="227" y="1667"/>
                  <a:pt x="0" y="170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20" name="Freeform 36"/>
          <p:cNvSpPr>
            <a:spLocks/>
          </p:cNvSpPr>
          <p:nvPr/>
        </p:nvSpPr>
        <p:spPr bwMode="auto">
          <a:xfrm>
            <a:off x="4452938" y="3189288"/>
            <a:ext cx="3362325" cy="1344612"/>
          </a:xfrm>
          <a:custGeom>
            <a:avLst/>
            <a:gdLst/>
            <a:ahLst/>
            <a:cxnLst>
              <a:cxn ang="0">
                <a:pos x="1980" y="106"/>
              </a:cxn>
              <a:cxn ang="0">
                <a:pos x="1935" y="106"/>
              </a:cxn>
              <a:cxn ang="0">
                <a:pos x="881" y="742"/>
              </a:cxn>
              <a:cxn ang="0">
                <a:pos x="0" y="735"/>
              </a:cxn>
            </a:cxnLst>
            <a:rect l="0" t="0" r="r" b="b"/>
            <a:pathLst>
              <a:path w="2118" h="847">
                <a:moveTo>
                  <a:pt x="1980" y="106"/>
                </a:moveTo>
                <a:cubicBezTo>
                  <a:pt x="2055" y="72"/>
                  <a:pt x="2118" y="0"/>
                  <a:pt x="1935" y="106"/>
                </a:cubicBezTo>
                <a:cubicBezTo>
                  <a:pt x="1752" y="212"/>
                  <a:pt x="1203" y="637"/>
                  <a:pt x="881" y="742"/>
                </a:cubicBezTo>
                <a:cubicBezTo>
                  <a:pt x="559" y="847"/>
                  <a:pt x="184" y="737"/>
                  <a:pt x="0" y="735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21" name="Freeform 37"/>
          <p:cNvSpPr>
            <a:spLocks/>
          </p:cNvSpPr>
          <p:nvPr/>
        </p:nvSpPr>
        <p:spPr bwMode="auto">
          <a:xfrm>
            <a:off x="1209675" y="1050925"/>
            <a:ext cx="2909888" cy="1641475"/>
          </a:xfrm>
          <a:custGeom>
            <a:avLst/>
            <a:gdLst/>
            <a:ahLst/>
            <a:cxnLst>
              <a:cxn ang="0">
                <a:pos x="0" y="1034"/>
              </a:cxn>
              <a:cxn ang="0">
                <a:pos x="736" y="165"/>
              </a:cxn>
              <a:cxn ang="0">
                <a:pos x="1833" y="43"/>
              </a:cxn>
            </a:cxnLst>
            <a:rect l="0" t="0" r="r" b="b"/>
            <a:pathLst>
              <a:path w="1833" h="1034">
                <a:moveTo>
                  <a:pt x="0" y="1034"/>
                </a:moveTo>
                <a:cubicBezTo>
                  <a:pt x="123" y="889"/>
                  <a:pt x="430" y="330"/>
                  <a:pt x="736" y="165"/>
                </a:cubicBezTo>
                <a:cubicBezTo>
                  <a:pt x="1042" y="0"/>
                  <a:pt x="1605" y="68"/>
                  <a:pt x="1833" y="43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22" name="Freeform 38"/>
          <p:cNvSpPr>
            <a:spLocks/>
          </p:cNvSpPr>
          <p:nvPr/>
        </p:nvSpPr>
        <p:spPr bwMode="auto">
          <a:xfrm>
            <a:off x="1116013" y="2781300"/>
            <a:ext cx="3003550" cy="3243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7" y="769"/>
              </a:cxn>
              <a:cxn ang="0">
                <a:pos x="1086" y="1704"/>
              </a:cxn>
              <a:cxn ang="0">
                <a:pos x="1892" y="2043"/>
              </a:cxn>
            </a:cxnLst>
            <a:rect l="0" t="0" r="r" b="b"/>
            <a:pathLst>
              <a:path w="1892" h="2043">
                <a:moveTo>
                  <a:pt x="0" y="0"/>
                </a:moveTo>
                <a:cubicBezTo>
                  <a:pt x="55" y="128"/>
                  <a:pt x="146" y="485"/>
                  <a:pt x="327" y="769"/>
                </a:cubicBezTo>
                <a:cubicBezTo>
                  <a:pt x="508" y="1053"/>
                  <a:pt x="825" y="1492"/>
                  <a:pt x="1086" y="1704"/>
                </a:cubicBezTo>
                <a:cubicBezTo>
                  <a:pt x="1347" y="1916"/>
                  <a:pt x="1724" y="1973"/>
                  <a:pt x="1892" y="2043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23" name="Line 39"/>
          <p:cNvSpPr>
            <a:spLocks noChangeShapeType="1"/>
          </p:cNvSpPr>
          <p:nvPr/>
        </p:nvSpPr>
        <p:spPr bwMode="auto">
          <a:xfrm>
            <a:off x="4284663" y="-242888"/>
            <a:ext cx="71437" cy="7775576"/>
          </a:xfrm>
          <a:prstGeom prst="line">
            <a:avLst/>
          </a:prstGeom>
          <a:noFill/>
          <a:ln w="63500">
            <a:solidFill>
              <a:schemeClr val="bg2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3224" name="Rectangle 40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AU" sz="4000"/>
              <a:t>Anaphase</a:t>
            </a:r>
          </a:p>
        </p:txBody>
      </p:sp>
      <p:sp>
        <p:nvSpPr>
          <p:cNvPr id="93225" name="Text Box 41"/>
          <p:cNvSpPr txBox="1">
            <a:spLocks noChangeArrowheads="1"/>
          </p:cNvSpPr>
          <p:nvPr/>
        </p:nvSpPr>
        <p:spPr bwMode="auto">
          <a:xfrm>
            <a:off x="0" y="5851525"/>
            <a:ext cx="32400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Spindle fibres pull chromatids to opposite poles of the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3000"/>
                                        <p:tgtEl>
                                          <p:spTgt spid="93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3000"/>
                                        <p:tgtEl>
                                          <p:spTgt spid="93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3000"/>
                                        <p:tgtEl>
                                          <p:spTgt spid="93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3000"/>
                                        <p:tgtEl>
                                          <p:spTgt spid="93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3000"/>
                                        <p:tgtEl>
                                          <p:spTgt spid="93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3000"/>
                                        <p:tgtEl>
                                          <p:spTgt spid="93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3000"/>
                                        <p:tgtEl>
                                          <p:spTgt spid="93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3000"/>
                                        <p:tgtEl>
                                          <p:spTgt spid="93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52302E-6 C 0.01632 0.00763 0.07048 0.0303 0.09757 0.04534 C 0.12465 0.06037 0.146 0.07679 0.16232 0.09091 C 0.17864 0.10502 0.18837 0.1219 0.19514 0.13 " pathEditMode="relative" rAng="0" ptsTypes="aa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6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16354E-6 C 0.01198 -0.00185 0.04705 -0.01087 0.0717 -0.0111 C 0.09635 -0.01134 0.12656 -0.00625 0.14826 -0.00162 C 0.16996 0.00301 0.19114 0.01318 0.20225 0.01712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6646E-6 C 0.01858 0.00186 0.07847 0.01527 0.11163 0.01111 C 0.14479 0.00694 0.18073 -0.01758 0.19879 -0.02498 " pathEditMode="relative" rAng="0" ptsTypes="aaa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54985E-7 C 0.02587 -0.00139 0.11927 0.00463 0.15538 -0.00786 C 0.19149 -0.02036 0.20382 -0.06107 0.21649 -0.07518 " pathEditMode="relative" rAng="0" ptsTypes="a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-3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552 -0.00092 -0.05104 -0.00185 -0.07778 0 C -0.10451 0.00185 -0.13958 0.00486 -0.16007 0.01087 C -0.18056 0.01689 -0.19167 0.03007 -0.20122 0.03609 " pathEditMode="relative" ptsTypes="aaaA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8693E-6 C -0.01423 -0.00185 -0.05989 -0.00693 -0.08593 -0.01087 C -0.11197 -0.0148 -0.13194 -0.02012 -0.15659 -0.02336 C -0.18125 -0.0266 -0.21805 -0.02845 -0.2342 -0.02984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52533E-6 C -0.02014 -0.00417 -0.09237 -0.0162 -0.12118 -0.02499 C -0.15 -0.03378 -0.16441 -0.04858 -0.17309 -0.05321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057E-6 C -0.021 -0.01018 -0.09548 -0.03909 -0.12587 -0.06107 C -0.15625 -0.08304 -0.17291 -0.11982 -0.18229 -0.13162 " pathEditMode="relative" rAng="0" ptsTypes="aaa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-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15" grpId="0" animBg="1"/>
      <p:bldP spid="93216" grpId="0" animBg="1"/>
      <p:bldP spid="93217" grpId="0" animBg="1"/>
      <p:bldP spid="93218" grpId="0" animBg="1"/>
      <p:bldP spid="93219" grpId="0" animBg="1"/>
      <p:bldP spid="93220" grpId="0" animBg="1"/>
      <p:bldP spid="93221" grpId="0" animBg="1"/>
      <p:bldP spid="932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4D49B1A-F830-4E4F-8CC6-DF980270AC41}" type="slidenum">
              <a:rPr lang="en-AU"/>
              <a:pPr/>
              <a:t>21</a:t>
            </a:fld>
            <a:endParaRPr lang="en-AU"/>
          </a:p>
        </p:txBody>
      </p:sp>
      <p:sp>
        <p:nvSpPr>
          <p:cNvPr id="95234" name="Freeform 2"/>
          <p:cNvSpPr>
            <a:spLocks/>
          </p:cNvSpPr>
          <p:nvPr/>
        </p:nvSpPr>
        <p:spPr bwMode="auto">
          <a:xfrm>
            <a:off x="-180975" y="-315913"/>
            <a:ext cx="9721850" cy="8208963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 rot="429685">
            <a:off x="6443663" y="1484313"/>
            <a:ext cx="644525" cy="1857375"/>
            <a:chOff x="2736" y="1181"/>
            <a:chExt cx="406" cy="1170"/>
          </a:xfrm>
        </p:grpSpPr>
        <p:sp>
          <p:nvSpPr>
            <p:cNvPr id="95236" name="Freeform 4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37" name="Freeform 5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 rot="827421">
            <a:off x="1619250" y="1268413"/>
            <a:ext cx="658813" cy="1766887"/>
            <a:chOff x="2341" y="1152"/>
            <a:chExt cx="415" cy="1113"/>
          </a:xfrm>
        </p:grpSpPr>
        <p:sp>
          <p:nvSpPr>
            <p:cNvPr id="95239" name="Freeform 7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40" name="Freeform 8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27088" y="3429000"/>
            <a:ext cx="1357312" cy="1419225"/>
            <a:chOff x="1736" y="2123"/>
            <a:chExt cx="855" cy="1204"/>
          </a:xfrm>
        </p:grpSpPr>
        <p:sp>
          <p:nvSpPr>
            <p:cNvPr id="95242" name="Freeform 10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43" name="Freeform 11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 rot="-1516038">
            <a:off x="5508625" y="4292600"/>
            <a:ext cx="1247775" cy="1751013"/>
            <a:chOff x="2325" y="2236"/>
            <a:chExt cx="786" cy="1465"/>
          </a:xfrm>
        </p:grpSpPr>
        <p:sp>
          <p:nvSpPr>
            <p:cNvPr id="95245" name="Freeform 13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46" name="Freeform 14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 rot="-461120">
            <a:off x="1835150" y="4005263"/>
            <a:ext cx="1357313" cy="1419225"/>
            <a:chOff x="1736" y="2123"/>
            <a:chExt cx="855" cy="1204"/>
          </a:xfrm>
        </p:grpSpPr>
        <p:sp>
          <p:nvSpPr>
            <p:cNvPr id="95248" name="Freeform 16"/>
            <p:cNvSpPr>
              <a:spLocks/>
            </p:cNvSpPr>
            <p:nvPr/>
          </p:nvSpPr>
          <p:spPr bwMode="auto">
            <a:xfrm rot="-1539690">
              <a:off x="1736" y="2123"/>
              <a:ext cx="855" cy="1204"/>
            </a:xfrm>
            <a:custGeom>
              <a:avLst/>
              <a:gdLst/>
              <a:ahLst/>
              <a:cxnLst>
                <a:cxn ang="0">
                  <a:pos x="471" y="341"/>
                </a:cxn>
                <a:cxn ang="0">
                  <a:pos x="493" y="258"/>
                </a:cxn>
                <a:cxn ang="0">
                  <a:pos x="504" y="181"/>
                </a:cxn>
                <a:cxn ang="0">
                  <a:pos x="484" y="147"/>
                </a:cxn>
                <a:cxn ang="0">
                  <a:pos x="464" y="53"/>
                </a:cxn>
                <a:cxn ang="0">
                  <a:pos x="508" y="0"/>
                </a:cxn>
                <a:cxn ang="0">
                  <a:pos x="574" y="51"/>
                </a:cxn>
                <a:cxn ang="0">
                  <a:pos x="589" y="180"/>
                </a:cxn>
                <a:cxn ang="0">
                  <a:pos x="531" y="375"/>
                </a:cxn>
                <a:cxn ang="0">
                  <a:pos x="457" y="455"/>
                </a:cxn>
                <a:cxn ang="0">
                  <a:pos x="391" y="549"/>
                </a:cxn>
                <a:cxn ang="0">
                  <a:pos x="350" y="589"/>
                </a:cxn>
                <a:cxn ang="0">
                  <a:pos x="280" y="636"/>
                </a:cxn>
                <a:cxn ang="0">
                  <a:pos x="223" y="663"/>
                </a:cxn>
                <a:cxn ang="0">
                  <a:pos x="49" y="710"/>
                </a:cxn>
                <a:cxn ang="0">
                  <a:pos x="2" y="663"/>
                </a:cxn>
                <a:cxn ang="0">
                  <a:pos x="9" y="609"/>
                </a:cxn>
                <a:cxn ang="0">
                  <a:pos x="96" y="569"/>
                </a:cxn>
                <a:cxn ang="0">
                  <a:pos x="216" y="516"/>
                </a:cxn>
                <a:cxn ang="0">
                  <a:pos x="268" y="471"/>
                </a:cxn>
                <a:cxn ang="0">
                  <a:pos x="370" y="408"/>
                </a:cxn>
                <a:cxn ang="0">
                  <a:pos x="444" y="355"/>
                </a:cxn>
                <a:cxn ang="0">
                  <a:pos x="464" y="341"/>
                </a:cxn>
                <a:cxn ang="0">
                  <a:pos x="478" y="328"/>
                </a:cxn>
                <a:cxn ang="0">
                  <a:pos x="471" y="341"/>
                </a:cxn>
              </a:cxnLst>
              <a:rect l="0" t="0" r="r" b="b"/>
              <a:pathLst>
                <a:path w="596" h="710">
                  <a:moveTo>
                    <a:pt x="471" y="341"/>
                  </a:moveTo>
                  <a:cubicBezTo>
                    <a:pt x="508" y="282"/>
                    <a:pt x="479" y="298"/>
                    <a:pt x="493" y="258"/>
                  </a:cubicBezTo>
                  <a:cubicBezTo>
                    <a:pt x="491" y="229"/>
                    <a:pt x="510" y="210"/>
                    <a:pt x="504" y="181"/>
                  </a:cubicBezTo>
                  <a:cubicBezTo>
                    <a:pt x="501" y="168"/>
                    <a:pt x="488" y="160"/>
                    <a:pt x="484" y="147"/>
                  </a:cubicBezTo>
                  <a:cubicBezTo>
                    <a:pt x="474" y="117"/>
                    <a:pt x="470" y="84"/>
                    <a:pt x="464" y="53"/>
                  </a:cubicBezTo>
                  <a:cubicBezTo>
                    <a:pt x="480" y="30"/>
                    <a:pt x="482" y="9"/>
                    <a:pt x="508" y="0"/>
                  </a:cubicBezTo>
                  <a:cubicBezTo>
                    <a:pt x="544" y="13"/>
                    <a:pt x="564" y="17"/>
                    <a:pt x="574" y="51"/>
                  </a:cubicBezTo>
                  <a:cubicBezTo>
                    <a:pt x="582" y="79"/>
                    <a:pt x="596" y="126"/>
                    <a:pt x="589" y="180"/>
                  </a:cubicBezTo>
                  <a:cubicBezTo>
                    <a:pt x="582" y="234"/>
                    <a:pt x="553" y="329"/>
                    <a:pt x="531" y="375"/>
                  </a:cubicBezTo>
                  <a:cubicBezTo>
                    <a:pt x="511" y="405"/>
                    <a:pt x="484" y="430"/>
                    <a:pt x="457" y="455"/>
                  </a:cubicBezTo>
                  <a:cubicBezTo>
                    <a:pt x="431" y="479"/>
                    <a:pt x="417" y="525"/>
                    <a:pt x="391" y="549"/>
                  </a:cubicBezTo>
                  <a:cubicBezTo>
                    <a:pt x="379" y="560"/>
                    <a:pt x="365" y="582"/>
                    <a:pt x="350" y="589"/>
                  </a:cubicBezTo>
                  <a:cubicBezTo>
                    <a:pt x="324" y="602"/>
                    <a:pt x="306" y="623"/>
                    <a:pt x="280" y="636"/>
                  </a:cubicBezTo>
                  <a:cubicBezTo>
                    <a:pt x="261" y="646"/>
                    <a:pt x="240" y="654"/>
                    <a:pt x="223" y="663"/>
                  </a:cubicBezTo>
                  <a:cubicBezTo>
                    <a:pt x="177" y="687"/>
                    <a:pt x="100" y="697"/>
                    <a:pt x="49" y="710"/>
                  </a:cubicBezTo>
                  <a:cubicBezTo>
                    <a:pt x="0" y="700"/>
                    <a:pt x="17" y="705"/>
                    <a:pt x="2" y="663"/>
                  </a:cubicBezTo>
                  <a:cubicBezTo>
                    <a:pt x="4" y="645"/>
                    <a:pt x="0" y="625"/>
                    <a:pt x="9" y="609"/>
                  </a:cubicBezTo>
                  <a:cubicBezTo>
                    <a:pt x="24" y="583"/>
                    <a:pt x="70" y="576"/>
                    <a:pt x="96" y="569"/>
                  </a:cubicBezTo>
                  <a:cubicBezTo>
                    <a:pt x="133" y="545"/>
                    <a:pt x="174" y="529"/>
                    <a:pt x="216" y="516"/>
                  </a:cubicBezTo>
                  <a:cubicBezTo>
                    <a:pt x="236" y="502"/>
                    <a:pt x="250" y="487"/>
                    <a:pt x="268" y="471"/>
                  </a:cubicBezTo>
                  <a:cubicBezTo>
                    <a:pt x="304" y="439"/>
                    <a:pt x="326" y="424"/>
                    <a:pt x="370" y="408"/>
                  </a:cubicBezTo>
                  <a:cubicBezTo>
                    <a:pt x="392" y="387"/>
                    <a:pt x="419" y="372"/>
                    <a:pt x="444" y="355"/>
                  </a:cubicBezTo>
                  <a:cubicBezTo>
                    <a:pt x="451" y="350"/>
                    <a:pt x="458" y="347"/>
                    <a:pt x="464" y="341"/>
                  </a:cubicBezTo>
                  <a:cubicBezTo>
                    <a:pt x="469" y="337"/>
                    <a:pt x="472" y="328"/>
                    <a:pt x="478" y="328"/>
                  </a:cubicBezTo>
                  <a:cubicBezTo>
                    <a:pt x="483" y="328"/>
                    <a:pt x="473" y="337"/>
                    <a:pt x="471" y="341"/>
                  </a:cubicBezTo>
                  <a:close/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49" name="Freeform 17"/>
            <p:cNvSpPr>
              <a:spLocks/>
            </p:cNvSpPr>
            <p:nvPr/>
          </p:nvSpPr>
          <p:spPr bwMode="auto">
            <a:xfrm rot="-1539690">
              <a:off x="2319" y="2457"/>
              <a:ext cx="90" cy="166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27" y="14"/>
                </a:cxn>
                <a:cxn ang="0">
                  <a:pos x="3" y="41"/>
                </a:cxn>
                <a:cxn ang="0">
                  <a:pos x="9" y="89"/>
                </a:cxn>
                <a:cxn ang="0">
                  <a:pos x="36" y="62"/>
                </a:cxn>
                <a:cxn ang="0">
                  <a:pos x="50" y="22"/>
                </a:cxn>
                <a:cxn ang="0">
                  <a:pos x="50" y="2"/>
                </a:cxn>
              </a:cxnLst>
              <a:rect l="0" t="0" r="r" b="b"/>
              <a:pathLst>
                <a:path w="63" h="98">
                  <a:moveTo>
                    <a:pt x="50" y="2"/>
                  </a:moveTo>
                  <a:cubicBezTo>
                    <a:pt x="45" y="2"/>
                    <a:pt x="35" y="8"/>
                    <a:pt x="27" y="14"/>
                  </a:cubicBezTo>
                  <a:cubicBezTo>
                    <a:pt x="19" y="20"/>
                    <a:pt x="6" y="29"/>
                    <a:pt x="3" y="41"/>
                  </a:cubicBezTo>
                  <a:cubicBezTo>
                    <a:pt x="0" y="53"/>
                    <a:pt x="4" y="86"/>
                    <a:pt x="9" y="89"/>
                  </a:cubicBezTo>
                  <a:cubicBezTo>
                    <a:pt x="6" y="98"/>
                    <a:pt x="27" y="64"/>
                    <a:pt x="36" y="62"/>
                  </a:cubicBezTo>
                  <a:cubicBezTo>
                    <a:pt x="41" y="49"/>
                    <a:pt x="45" y="35"/>
                    <a:pt x="50" y="22"/>
                  </a:cubicBezTo>
                  <a:cubicBezTo>
                    <a:pt x="58" y="0"/>
                    <a:pt x="63" y="2"/>
                    <a:pt x="50" y="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 rot="-22626702">
            <a:off x="6372225" y="3573463"/>
            <a:ext cx="1247775" cy="1751012"/>
            <a:chOff x="2325" y="2236"/>
            <a:chExt cx="786" cy="1465"/>
          </a:xfrm>
        </p:grpSpPr>
        <p:sp>
          <p:nvSpPr>
            <p:cNvPr id="95251" name="Freeform 19"/>
            <p:cNvSpPr>
              <a:spLocks/>
            </p:cNvSpPr>
            <p:nvPr/>
          </p:nvSpPr>
          <p:spPr bwMode="auto">
            <a:xfrm rot="-1539690">
              <a:off x="2325" y="2236"/>
              <a:ext cx="786" cy="1465"/>
            </a:xfrm>
            <a:custGeom>
              <a:avLst/>
              <a:gdLst/>
              <a:ahLst/>
              <a:cxnLst>
                <a:cxn ang="0">
                  <a:pos x="253" y="141"/>
                </a:cxn>
                <a:cxn ang="0">
                  <a:pos x="320" y="74"/>
                </a:cxn>
                <a:cxn ang="0">
                  <a:pos x="501" y="0"/>
                </a:cxn>
                <a:cxn ang="0">
                  <a:pos x="548" y="34"/>
                </a:cxn>
                <a:cxn ang="0">
                  <a:pos x="474" y="87"/>
                </a:cxn>
                <a:cxn ang="0">
                  <a:pos x="354" y="141"/>
                </a:cxn>
                <a:cxn ang="0">
                  <a:pos x="314" y="167"/>
                </a:cxn>
                <a:cxn ang="0">
                  <a:pos x="293" y="181"/>
                </a:cxn>
                <a:cxn ang="0">
                  <a:pos x="282" y="235"/>
                </a:cxn>
                <a:cxn ang="0">
                  <a:pos x="282" y="280"/>
                </a:cxn>
                <a:cxn ang="0">
                  <a:pos x="270" y="397"/>
                </a:cxn>
                <a:cxn ang="0">
                  <a:pos x="220" y="556"/>
                </a:cxn>
                <a:cxn ang="0">
                  <a:pos x="193" y="650"/>
                </a:cxn>
                <a:cxn ang="0">
                  <a:pos x="146" y="730"/>
                </a:cxn>
                <a:cxn ang="0">
                  <a:pos x="133" y="810"/>
                </a:cxn>
                <a:cxn ang="0">
                  <a:pos x="46" y="864"/>
                </a:cxn>
                <a:cxn ang="0">
                  <a:pos x="3" y="811"/>
                </a:cxn>
                <a:cxn ang="0">
                  <a:pos x="66" y="569"/>
                </a:cxn>
                <a:cxn ang="0">
                  <a:pos x="133" y="368"/>
                </a:cxn>
                <a:cxn ang="0">
                  <a:pos x="206" y="228"/>
                </a:cxn>
                <a:cxn ang="0">
                  <a:pos x="233" y="174"/>
                </a:cxn>
                <a:cxn ang="0">
                  <a:pos x="273" y="107"/>
                </a:cxn>
              </a:cxnLst>
              <a:rect l="0" t="0" r="r" b="b"/>
              <a:pathLst>
                <a:path w="548" h="864">
                  <a:moveTo>
                    <a:pt x="253" y="141"/>
                  </a:moveTo>
                  <a:cubicBezTo>
                    <a:pt x="271" y="110"/>
                    <a:pt x="285" y="84"/>
                    <a:pt x="320" y="74"/>
                  </a:cubicBezTo>
                  <a:cubicBezTo>
                    <a:pt x="364" y="30"/>
                    <a:pt x="442" y="21"/>
                    <a:pt x="501" y="0"/>
                  </a:cubicBezTo>
                  <a:cubicBezTo>
                    <a:pt x="528" y="9"/>
                    <a:pt x="538" y="5"/>
                    <a:pt x="548" y="34"/>
                  </a:cubicBezTo>
                  <a:cubicBezTo>
                    <a:pt x="534" y="73"/>
                    <a:pt x="511" y="77"/>
                    <a:pt x="474" y="87"/>
                  </a:cubicBezTo>
                  <a:cubicBezTo>
                    <a:pt x="437" y="111"/>
                    <a:pt x="392" y="120"/>
                    <a:pt x="354" y="141"/>
                  </a:cubicBezTo>
                  <a:cubicBezTo>
                    <a:pt x="340" y="149"/>
                    <a:pt x="327" y="158"/>
                    <a:pt x="314" y="167"/>
                  </a:cubicBezTo>
                  <a:cubicBezTo>
                    <a:pt x="307" y="172"/>
                    <a:pt x="293" y="181"/>
                    <a:pt x="293" y="181"/>
                  </a:cubicBezTo>
                  <a:cubicBezTo>
                    <a:pt x="280" y="201"/>
                    <a:pt x="290" y="212"/>
                    <a:pt x="282" y="235"/>
                  </a:cubicBezTo>
                  <a:cubicBezTo>
                    <a:pt x="278" y="248"/>
                    <a:pt x="282" y="280"/>
                    <a:pt x="282" y="280"/>
                  </a:cubicBezTo>
                  <a:cubicBezTo>
                    <a:pt x="279" y="307"/>
                    <a:pt x="280" y="351"/>
                    <a:pt x="270" y="397"/>
                  </a:cubicBezTo>
                  <a:cubicBezTo>
                    <a:pt x="260" y="443"/>
                    <a:pt x="233" y="514"/>
                    <a:pt x="220" y="556"/>
                  </a:cubicBezTo>
                  <a:cubicBezTo>
                    <a:pt x="214" y="578"/>
                    <a:pt x="206" y="627"/>
                    <a:pt x="193" y="650"/>
                  </a:cubicBezTo>
                  <a:cubicBezTo>
                    <a:pt x="178" y="677"/>
                    <a:pt x="161" y="704"/>
                    <a:pt x="146" y="730"/>
                  </a:cubicBezTo>
                  <a:cubicBezTo>
                    <a:pt x="130" y="755"/>
                    <a:pt x="150" y="788"/>
                    <a:pt x="133" y="810"/>
                  </a:cubicBezTo>
                  <a:cubicBezTo>
                    <a:pt x="116" y="832"/>
                    <a:pt x="68" y="864"/>
                    <a:pt x="46" y="864"/>
                  </a:cubicBezTo>
                  <a:cubicBezTo>
                    <a:pt x="32" y="850"/>
                    <a:pt x="0" y="824"/>
                    <a:pt x="3" y="811"/>
                  </a:cubicBezTo>
                  <a:cubicBezTo>
                    <a:pt x="6" y="762"/>
                    <a:pt x="44" y="643"/>
                    <a:pt x="66" y="569"/>
                  </a:cubicBezTo>
                  <a:cubicBezTo>
                    <a:pt x="74" y="504"/>
                    <a:pt x="118" y="432"/>
                    <a:pt x="133" y="368"/>
                  </a:cubicBezTo>
                  <a:cubicBezTo>
                    <a:pt x="145" y="320"/>
                    <a:pt x="179" y="269"/>
                    <a:pt x="206" y="228"/>
                  </a:cubicBezTo>
                  <a:cubicBezTo>
                    <a:pt x="268" y="132"/>
                    <a:pt x="190" y="221"/>
                    <a:pt x="233" y="174"/>
                  </a:cubicBezTo>
                  <a:cubicBezTo>
                    <a:pt x="241" y="152"/>
                    <a:pt x="252" y="118"/>
                    <a:pt x="273" y="107"/>
                  </a:cubicBezTo>
                </a:path>
              </a:pathLst>
            </a:custGeom>
            <a:gradFill rotWithShape="1">
              <a:gsLst>
                <a:gs pos="0">
                  <a:srgbClr val="660033"/>
                </a:gs>
                <a:gs pos="50000">
                  <a:srgbClr val="990033"/>
                </a:gs>
                <a:gs pos="100000">
                  <a:srgbClr val="660033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52" name="Freeform 20"/>
            <p:cNvSpPr>
              <a:spLocks/>
            </p:cNvSpPr>
            <p:nvPr/>
          </p:nvSpPr>
          <p:spPr bwMode="auto">
            <a:xfrm rot="-1539690">
              <a:off x="2520" y="2489"/>
              <a:ext cx="118" cy="183"/>
            </a:xfrm>
            <a:custGeom>
              <a:avLst/>
              <a:gdLst/>
              <a:ahLst/>
              <a:cxnLst>
                <a:cxn ang="0">
                  <a:pos x="64" y="18"/>
                </a:cxn>
                <a:cxn ang="0">
                  <a:pos x="24" y="58"/>
                </a:cxn>
                <a:cxn ang="0">
                  <a:pos x="10" y="98"/>
                </a:cxn>
                <a:cxn ang="0">
                  <a:pos x="44" y="65"/>
                </a:cxn>
                <a:cxn ang="0">
                  <a:pos x="71" y="25"/>
                </a:cxn>
                <a:cxn ang="0">
                  <a:pos x="77" y="5"/>
                </a:cxn>
                <a:cxn ang="0">
                  <a:pos x="57" y="11"/>
                </a:cxn>
                <a:cxn ang="0">
                  <a:pos x="64" y="18"/>
                </a:cxn>
              </a:cxnLst>
              <a:rect l="0" t="0" r="r" b="b"/>
              <a:pathLst>
                <a:path w="82" h="108">
                  <a:moveTo>
                    <a:pt x="64" y="18"/>
                  </a:moveTo>
                  <a:cubicBezTo>
                    <a:pt x="38" y="27"/>
                    <a:pt x="33" y="32"/>
                    <a:pt x="24" y="58"/>
                  </a:cubicBezTo>
                  <a:cubicBezTo>
                    <a:pt x="20" y="71"/>
                    <a:pt x="0" y="108"/>
                    <a:pt x="10" y="98"/>
                  </a:cubicBezTo>
                  <a:cubicBezTo>
                    <a:pt x="21" y="87"/>
                    <a:pt x="35" y="78"/>
                    <a:pt x="44" y="65"/>
                  </a:cubicBezTo>
                  <a:cubicBezTo>
                    <a:pt x="53" y="52"/>
                    <a:pt x="71" y="25"/>
                    <a:pt x="71" y="25"/>
                  </a:cubicBezTo>
                  <a:cubicBezTo>
                    <a:pt x="73" y="18"/>
                    <a:pt x="82" y="10"/>
                    <a:pt x="77" y="5"/>
                  </a:cubicBezTo>
                  <a:cubicBezTo>
                    <a:pt x="72" y="0"/>
                    <a:pt x="62" y="6"/>
                    <a:pt x="57" y="11"/>
                  </a:cubicBezTo>
                  <a:cubicBezTo>
                    <a:pt x="55" y="13"/>
                    <a:pt x="62" y="16"/>
                    <a:pt x="64" y="1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 rot="335045">
            <a:off x="5867400" y="2565400"/>
            <a:ext cx="644525" cy="1857375"/>
            <a:chOff x="2736" y="1181"/>
            <a:chExt cx="406" cy="1170"/>
          </a:xfrm>
        </p:grpSpPr>
        <p:sp>
          <p:nvSpPr>
            <p:cNvPr id="95254" name="Freeform 22"/>
            <p:cNvSpPr>
              <a:spLocks/>
            </p:cNvSpPr>
            <p:nvPr/>
          </p:nvSpPr>
          <p:spPr bwMode="auto">
            <a:xfrm rot="-1539690">
              <a:off x="2736" y="1181"/>
              <a:ext cx="406" cy="1170"/>
            </a:xfrm>
            <a:custGeom>
              <a:avLst/>
              <a:gdLst/>
              <a:ahLst/>
              <a:cxnLst>
                <a:cxn ang="0">
                  <a:pos x="40" y="188"/>
                </a:cxn>
                <a:cxn ang="0">
                  <a:pos x="100" y="101"/>
                </a:cxn>
                <a:cxn ang="0">
                  <a:pos x="161" y="34"/>
                </a:cxn>
                <a:cxn ang="0">
                  <a:pos x="214" y="0"/>
                </a:cxn>
                <a:cxn ang="0">
                  <a:pos x="261" y="34"/>
                </a:cxn>
                <a:cxn ang="0">
                  <a:pos x="275" y="74"/>
                </a:cxn>
                <a:cxn ang="0">
                  <a:pos x="174" y="161"/>
                </a:cxn>
                <a:cxn ang="0">
                  <a:pos x="114" y="255"/>
                </a:cxn>
                <a:cxn ang="0">
                  <a:pos x="100" y="295"/>
                </a:cxn>
                <a:cxn ang="0">
                  <a:pos x="141" y="442"/>
                </a:cxn>
                <a:cxn ang="0">
                  <a:pos x="154" y="489"/>
                </a:cxn>
                <a:cxn ang="0">
                  <a:pos x="127" y="643"/>
                </a:cxn>
                <a:cxn ang="0">
                  <a:pos x="40" y="650"/>
                </a:cxn>
                <a:cxn ang="0">
                  <a:pos x="0" y="416"/>
                </a:cxn>
                <a:cxn ang="0">
                  <a:pos x="74" y="134"/>
                </a:cxn>
              </a:cxnLst>
              <a:rect l="0" t="0" r="r" b="b"/>
              <a:pathLst>
                <a:path w="283" h="690">
                  <a:moveTo>
                    <a:pt x="40" y="188"/>
                  </a:moveTo>
                  <a:cubicBezTo>
                    <a:pt x="59" y="156"/>
                    <a:pt x="79" y="132"/>
                    <a:pt x="100" y="101"/>
                  </a:cubicBezTo>
                  <a:cubicBezTo>
                    <a:pt x="118" y="73"/>
                    <a:pt x="129" y="45"/>
                    <a:pt x="161" y="34"/>
                  </a:cubicBezTo>
                  <a:cubicBezTo>
                    <a:pt x="177" y="16"/>
                    <a:pt x="191" y="8"/>
                    <a:pt x="214" y="0"/>
                  </a:cubicBezTo>
                  <a:cubicBezTo>
                    <a:pt x="236" y="8"/>
                    <a:pt x="245" y="17"/>
                    <a:pt x="261" y="34"/>
                  </a:cubicBezTo>
                  <a:cubicBezTo>
                    <a:pt x="266" y="47"/>
                    <a:pt x="283" y="62"/>
                    <a:pt x="275" y="74"/>
                  </a:cubicBezTo>
                  <a:cubicBezTo>
                    <a:pt x="250" y="110"/>
                    <a:pt x="211" y="137"/>
                    <a:pt x="174" y="161"/>
                  </a:cubicBezTo>
                  <a:cubicBezTo>
                    <a:pt x="153" y="193"/>
                    <a:pt x="130" y="220"/>
                    <a:pt x="114" y="255"/>
                  </a:cubicBezTo>
                  <a:cubicBezTo>
                    <a:pt x="108" y="268"/>
                    <a:pt x="100" y="295"/>
                    <a:pt x="100" y="295"/>
                  </a:cubicBezTo>
                  <a:cubicBezTo>
                    <a:pt x="109" y="346"/>
                    <a:pt x="124" y="393"/>
                    <a:pt x="141" y="442"/>
                  </a:cubicBezTo>
                  <a:cubicBezTo>
                    <a:pt x="146" y="457"/>
                    <a:pt x="154" y="489"/>
                    <a:pt x="154" y="489"/>
                  </a:cubicBezTo>
                  <a:cubicBezTo>
                    <a:pt x="150" y="541"/>
                    <a:pt x="158" y="599"/>
                    <a:pt x="127" y="643"/>
                  </a:cubicBezTo>
                  <a:cubicBezTo>
                    <a:pt x="113" y="690"/>
                    <a:pt x="74" y="662"/>
                    <a:pt x="40" y="650"/>
                  </a:cubicBezTo>
                  <a:cubicBezTo>
                    <a:pt x="1" y="590"/>
                    <a:pt x="9" y="486"/>
                    <a:pt x="0" y="416"/>
                  </a:cubicBezTo>
                  <a:cubicBezTo>
                    <a:pt x="10" y="341"/>
                    <a:pt x="17" y="191"/>
                    <a:pt x="74" y="134"/>
                  </a:cubicBezTo>
                </a:path>
              </a:pathLst>
            </a:custGeom>
            <a:gradFill rotWithShape="1">
              <a:gsLst>
                <a:gs pos="0">
                  <a:srgbClr val="000099"/>
                </a:gs>
                <a:gs pos="100000">
                  <a:srgbClr val="0066FF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55" name="Freeform 23"/>
            <p:cNvSpPr>
              <a:spLocks/>
            </p:cNvSpPr>
            <p:nvPr/>
          </p:nvSpPr>
          <p:spPr bwMode="auto">
            <a:xfrm rot="-1539690">
              <a:off x="2773" y="1569"/>
              <a:ext cx="95" cy="151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10" y="89"/>
                </a:cxn>
                <a:cxn ang="0">
                  <a:pos x="63" y="9"/>
                </a:cxn>
                <a:cxn ang="0">
                  <a:pos x="24" y="29"/>
                </a:cxn>
                <a:cxn ang="0">
                  <a:pos x="30" y="22"/>
                </a:cxn>
              </a:cxnLst>
              <a:rect l="0" t="0" r="r" b="b"/>
              <a:pathLst>
                <a:path w="66" h="89">
                  <a:moveTo>
                    <a:pt x="30" y="22"/>
                  </a:moveTo>
                  <a:cubicBezTo>
                    <a:pt x="7" y="45"/>
                    <a:pt x="0" y="57"/>
                    <a:pt x="10" y="89"/>
                  </a:cubicBezTo>
                  <a:cubicBezTo>
                    <a:pt x="46" y="76"/>
                    <a:pt x="52" y="41"/>
                    <a:pt x="63" y="9"/>
                  </a:cubicBezTo>
                  <a:cubicBezTo>
                    <a:pt x="66" y="0"/>
                    <a:pt x="33" y="29"/>
                    <a:pt x="24" y="29"/>
                  </a:cubicBezTo>
                  <a:cubicBezTo>
                    <a:pt x="21" y="29"/>
                    <a:pt x="28" y="24"/>
                    <a:pt x="30" y="2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 rot="1143484">
            <a:off x="2124075" y="2205038"/>
            <a:ext cx="658813" cy="1766887"/>
            <a:chOff x="2341" y="1152"/>
            <a:chExt cx="415" cy="1113"/>
          </a:xfrm>
        </p:grpSpPr>
        <p:sp>
          <p:nvSpPr>
            <p:cNvPr id="95257" name="Freeform 25"/>
            <p:cNvSpPr>
              <a:spLocks/>
            </p:cNvSpPr>
            <p:nvPr/>
          </p:nvSpPr>
          <p:spPr bwMode="auto">
            <a:xfrm rot="-1539690">
              <a:off x="2341" y="1152"/>
              <a:ext cx="415" cy="1113"/>
            </a:xfrm>
            <a:custGeom>
              <a:avLst/>
              <a:gdLst/>
              <a:ahLst/>
              <a:cxnLst>
                <a:cxn ang="0">
                  <a:pos x="214" y="294"/>
                </a:cxn>
                <a:cxn ang="0">
                  <a:pos x="147" y="167"/>
                </a:cxn>
                <a:cxn ang="0">
                  <a:pos x="113" y="80"/>
                </a:cxn>
                <a:cxn ang="0">
                  <a:pos x="154" y="0"/>
                </a:cxn>
                <a:cxn ang="0">
                  <a:pos x="261" y="147"/>
                </a:cxn>
                <a:cxn ang="0">
                  <a:pos x="274" y="187"/>
                </a:cxn>
                <a:cxn ang="0">
                  <a:pos x="288" y="227"/>
                </a:cxn>
                <a:cxn ang="0">
                  <a:pos x="227" y="435"/>
                </a:cxn>
                <a:cxn ang="0">
                  <a:pos x="194" y="509"/>
                </a:cxn>
                <a:cxn ang="0">
                  <a:pos x="147" y="582"/>
                </a:cxn>
                <a:cxn ang="0">
                  <a:pos x="107" y="636"/>
                </a:cxn>
                <a:cxn ang="0">
                  <a:pos x="46" y="656"/>
                </a:cxn>
                <a:cxn ang="0">
                  <a:pos x="0" y="609"/>
                </a:cxn>
                <a:cxn ang="0">
                  <a:pos x="73" y="435"/>
                </a:cxn>
                <a:cxn ang="0">
                  <a:pos x="174" y="334"/>
                </a:cxn>
                <a:cxn ang="0">
                  <a:pos x="201" y="254"/>
                </a:cxn>
              </a:cxnLst>
              <a:rect l="0" t="0" r="r" b="b"/>
              <a:pathLst>
                <a:path w="289" h="656">
                  <a:moveTo>
                    <a:pt x="214" y="294"/>
                  </a:moveTo>
                  <a:cubicBezTo>
                    <a:pt x="205" y="252"/>
                    <a:pt x="178" y="198"/>
                    <a:pt x="147" y="167"/>
                  </a:cubicBezTo>
                  <a:cubicBezTo>
                    <a:pt x="136" y="136"/>
                    <a:pt x="121" y="112"/>
                    <a:pt x="113" y="80"/>
                  </a:cubicBezTo>
                  <a:cubicBezTo>
                    <a:pt x="120" y="24"/>
                    <a:pt x="114" y="26"/>
                    <a:pt x="154" y="0"/>
                  </a:cubicBezTo>
                  <a:cubicBezTo>
                    <a:pt x="215" y="14"/>
                    <a:pt x="242" y="93"/>
                    <a:pt x="261" y="147"/>
                  </a:cubicBezTo>
                  <a:cubicBezTo>
                    <a:pt x="289" y="228"/>
                    <a:pt x="247" y="107"/>
                    <a:pt x="274" y="187"/>
                  </a:cubicBezTo>
                  <a:cubicBezTo>
                    <a:pt x="278" y="200"/>
                    <a:pt x="288" y="227"/>
                    <a:pt x="288" y="227"/>
                  </a:cubicBezTo>
                  <a:cubicBezTo>
                    <a:pt x="277" y="315"/>
                    <a:pt x="254" y="358"/>
                    <a:pt x="227" y="435"/>
                  </a:cubicBezTo>
                  <a:cubicBezTo>
                    <a:pt x="217" y="463"/>
                    <a:pt x="214" y="487"/>
                    <a:pt x="194" y="509"/>
                  </a:cubicBezTo>
                  <a:cubicBezTo>
                    <a:pt x="181" y="545"/>
                    <a:pt x="179" y="561"/>
                    <a:pt x="147" y="582"/>
                  </a:cubicBezTo>
                  <a:cubicBezTo>
                    <a:pt x="137" y="597"/>
                    <a:pt x="120" y="625"/>
                    <a:pt x="107" y="636"/>
                  </a:cubicBezTo>
                  <a:cubicBezTo>
                    <a:pt x="94" y="647"/>
                    <a:pt x="62" y="651"/>
                    <a:pt x="46" y="656"/>
                  </a:cubicBezTo>
                  <a:cubicBezTo>
                    <a:pt x="19" y="647"/>
                    <a:pt x="8" y="636"/>
                    <a:pt x="0" y="609"/>
                  </a:cubicBezTo>
                  <a:cubicBezTo>
                    <a:pt x="6" y="536"/>
                    <a:pt x="9" y="477"/>
                    <a:pt x="73" y="435"/>
                  </a:cubicBezTo>
                  <a:cubicBezTo>
                    <a:pt x="87" y="395"/>
                    <a:pt x="134" y="348"/>
                    <a:pt x="174" y="334"/>
                  </a:cubicBezTo>
                  <a:cubicBezTo>
                    <a:pt x="190" y="309"/>
                    <a:pt x="201" y="284"/>
                    <a:pt x="201" y="254"/>
                  </a:cubicBezTo>
                </a:path>
              </a:pathLst>
            </a:custGeom>
            <a:gradFill rotWithShape="1">
              <a:gsLst>
                <a:gs pos="0">
                  <a:srgbClr val="0066FF"/>
                </a:gs>
                <a:gs pos="100000">
                  <a:srgbClr val="00009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5258" name="Freeform 26"/>
            <p:cNvSpPr>
              <a:spLocks/>
            </p:cNvSpPr>
            <p:nvPr/>
          </p:nvSpPr>
          <p:spPr bwMode="auto">
            <a:xfrm rot="-1539690">
              <a:off x="2553" y="1572"/>
              <a:ext cx="77" cy="186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73"/>
                </a:cxn>
                <a:cxn ang="0">
                  <a:pos x="41" y="73"/>
                </a:cxn>
                <a:cxn ang="0">
                  <a:pos x="54" y="34"/>
                </a:cxn>
                <a:cxn ang="0">
                  <a:pos x="41" y="0"/>
                </a:cxn>
              </a:cxnLst>
              <a:rect l="0" t="0" r="r" b="b"/>
              <a:pathLst>
                <a:path w="54" h="110">
                  <a:moveTo>
                    <a:pt x="41" y="0"/>
                  </a:moveTo>
                  <a:cubicBezTo>
                    <a:pt x="23" y="28"/>
                    <a:pt x="8" y="42"/>
                    <a:pt x="0" y="73"/>
                  </a:cubicBezTo>
                  <a:cubicBezTo>
                    <a:pt x="12" y="110"/>
                    <a:pt x="19" y="95"/>
                    <a:pt x="41" y="73"/>
                  </a:cubicBezTo>
                  <a:cubicBezTo>
                    <a:pt x="48" y="67"/>
                    <a:pt x="54" y="46"/>
                    <a:pt x="54" y="34"/>
                  </a:cubicBezTo>
                  <a:cubicBezTo>
                    <a:pt x="54" y="22"/>
                    <a:pt x="44" y="7"/>
                    <a:pt x="41" y="0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95274" name="Rectangle 4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Telophase</a:t>
            </a:r>
          </a:p>
        </p:txBody>
      </p:sp>
      <p:sp>
        <p:nvSpPr>
          <p:cNvPr id="95275" name="Freeform 43"/>
          <p:cNvSpPr>
            <a:spLocks/>
          </p:cNvSpPr>
          <p:nvPr/>
        </p:nvSpPr>
        <p:spPr bwMode="auto">
          <a:xfrm>
            <a:off x="395288" y="981075"/>
            <a:ext cx="3671887" cy="5183188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solidFill>
            <a:srgbClr val="339966">
              <a:alpha val="3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5276" name="Freeform 44"/>
          <p:cNvSpPr>
            <a:spLocks/>
          </p:cNvSpPr>
          <p:nvPr/>
        </p:nvSpPr>
        <p:spPr bwMode="auto">
          <a:xfrm>
            <a:off x="4643438" y="1268413"/>
            <a:ext cx="3671887" cy="5183187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solidFill>
            <a:srgbClr val="339966">
              <a:alpha val="37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5279" name="Text Box 47"/>
          <p:cNvSpPr txBox="1">
            <a:spLocks noChangeArrowheads="1"/>
          </p:cNvSpPr>
          <p:nvPr/>
        </p:nvSpPr>
        <p:spPr bwMode="auto">
          <a:xfrm>
            <a:off x="0" y="5959475"/>
            <a:ext cx="9144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000" b="1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Centrioles</a:t>
            </a: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break down</a:t>
            </a:r>
          </a:p>
          <a:p>
            <a:pPr>
              <a:spcBef>
                <a:spcPct val="50000"/>
              </a:spcBef>
            </a:pPr>
            <a:r>
              <a:rPr lang="en-A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Nuclear membrane forms around each set of chromosomes</a:t>
            </a:r>
          </a:p>
        </p:txBody>
      </p:sp>
      <p:sp>
        <p:nvSpPr>
          <p:cNvPr id="95280" name="AutoShape 48"/>
          <p:cNvSpPr>
            <a:spLocks noChangeArrowheads="1"/>
          </p:cNvSpPr>
          <p:nvPr/>
        </p:nvSpPr>
        <p:spPr bwMode="auto">
          <a:xfrm rot="5400000">
            <a:off x="180182" y="2096293"/>
            <a:ext cx="971550" cy="1331913"/>
          </a:xfrm>
          <a:prstGeom prst="can">
            <a:avLst>
              <a:gd name="adj" fmla="val 34273"/>
            </a:avLst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pPr algn="ctr"/>
            <a:r>
              <a:rPr lang="en-AU" sz="1400" b="1">
                <a:solidFill>
                  <a:schemeClr val="bg2"/>
                </a:solidFill>
              </a:rPr>
              <a:t>CENTRIOLE</a:t>
            </a:r>
          </a:p>
        </p:txBody>
      </p:sp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7451725" y="2852738"/>
            <a:ext cx="1331913" cy="971550"/>
            <a:chOff x="4694" y="1797"/>
            <a:chExt cx="839" cy="612"/>
          </a:xfrm>
        </p:grpSpPr>
        <p:sp>
          <p:nvSpPr>
            <p:cNvPr id="95282" name="AutoShape 50"/>
            <p:cNvSpPr>
              <a:spLocks noChangeArrowheads="1"/>
            </p:cNvSpPr>
            <p:nvPr/>
          </p:nvSpPr>
          <p:spPr bwMode="auto">
            <a:xfrm rot="16200000">
              <a:off x="4808" y="1683"/>
              <a:ext cx="612" cy="839"/>
            </a:xfrm>
            <a:prstGeom prst="can">
              <a:avLst>
                <a:gd name="adj" fmla="val 34273"/>
              </a:avLst>
            </a:prstGeom>
            <a:solidFill>
              <a:srgbClr val="FFFF00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lang="en-US" sz="1400" b="1">
                <a:solidFill>
                  <a:schemeClr val="bg2"/>
                </a:solidFill>
              </a:endParaRPr>
            </a:p>
          </p:txBody>
        </p:sp>
        <p:sp>
          <p:nvSpPr>
            <p:cNvPr id="95283" name="Text Box 51"/>
            <p:cNvSpPr txBox="1">
              <a:spLocks noChangeArrowheads="1"/>
            </p:cNvSpPr>
            <p:nvPr/>
          </p:nvSpPr>
          <p:spPr bwMode="auto">
            <a:xfrm>
              <a:off x="4694" y="1979"/>
              <a:ext cx="8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1400" b="1">
                  <a:solidFill>
                    <a:schemeClr val="bg2"/>
                  </a:solidFill>
                </a:rPr>
                <a:t>CENTRIOLE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95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5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5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5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75" grpId="0" animBg="1"/>
      <p:bldP spid="95276" grpId="0" animBg="1"/>
      <p:bldP spid="952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B04BB3-0FE2-4400-AF50-66A5C042ABE5}" type="slidenum">
              <a:rPr lang="en-AU"/>
              <a:pPr/>
              <a:t>22</a:t>
            </a:fld>
            <a:endParaRPr lang="en-AU"/>
          </a:p>
        </p:txBody>
      </p:sp>
      <p:sp>
        <p:nvSpPr>
          <p:cNvPr id="60486" name="Freeform 70"/>
          <p:cNvSpPr>
            <a:spLocks/>
          </p:cNvSpPr>
          <p:nvPr/>
        </p:nvSpPr>
        <p:spPr bwMode="auto">
          <a:xfrm>
            <a:off x="-300038" y="52388"/>
            <a:ext cx="9158288" cy="7300912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87" name="Freeform 71"/>
          <p:cNvSpPr>
            <a:spLocks/>
          </p:cNvSpPr>
          <p:nvPr/>
        </p:nvSpPr>
        <p:spPr bwMode="auto">
          <a:xfrm>
            <a:off x="-401638" y="85725"/>
            <a:ext cx="9377363" cy="7358063"/>
          </a:xfrm>
          <a:custGeom>
            <a:avLst/>
            <a:gdLst/>
            <a:ahLst/>
            <a:cxnLst>
              <a:cxn ang="0">
                <a:pos x="524" y="464"/>
              </a:cxn>
              <a:cxn ang="0">
                <a:pos x="307" y="594"/>
              </a:cxn>
              <a:cxn ang="0">
                <a:pos x="70" y="784"/>
              </a:cxn>
              <a:cxn ang="0">
                <a:pos x="9" y="1597"/>
              </a:cxn>
              <a:cxn ang="0">
                <a:pos x="260" y="2952"/>
              </a:cxn>
              <a:cxn ang="0">
                <a:pos x="1123" y="3465"/>
              </a:cxn>
              <a:cxn ang="0">
                <a:pos x="1450" y="3458"/>
              </a:cxn>
              <a:cxn ang="0">
                <a:pos x="2021" y="2824"/>
              </a:cxn>
              <a:cxn ang="0">
                <a:pos x="2403" y="3642"/>
              </a:cxn>
              <a:cxn ang="0">
                <a:pos x="2611" y="3663"/>
              </a:cxn>
              <a:cxn ang="0">
                <a:pos x="2743" y="3660"/>
              </a:cxn>
              <a:cxn ang="0">
                <a:pos x="3290" y="3382"/>
              </a:cxn>
              <a:cxn ang="0">
                <a:pos x="3409" y="3187"/>
              </a:cxn>
              <a:cxn ang="0">
                <a:pos x="3552" y="3042"/>
              </a:cxn>
              <a:cxn ang="0">
                <a:pos x="3657" y="2871"/>
              </a:cxn>
              <a:cxn ang="0">
                <a:pos x="3697" y="2761"/>
              </a:cxn>
              <a:cxn ang="0">
                <a:pos x="3763" y="2651"/>
              </a:cxn>
              <a:cxn ang="0">
                <a:pos x="3855" y="2424"/>
              </a:cxn>
              <a:cxn ang="0">
                <a:pos x="3867" y="2342"/>
              </a:cxn>
              <a:cxn ang="0">
                <a:pos x="3953" y="2102"/>
              </a:cxn>
              <a:cxn ang="0">
                <a:pos x="3943" y="1970"/>
              </a:cxn>
              <a:cxn ang="0">
                <a:pos x="3908" y="1789"/>
              </a:cxn>
              <a:cxn ang="0">
                <a:pos x="3720" y="771"/>
              </a:cxn>
              <a:cxn ang="0">
                <a:pos x="3367" y="364"/>
              </a:cxn>
              <a:cxn ang="0">
                <a:pos x="2690" y="59"/>
              </a:cxn>
              <a:cxn ang="0">
                <a:pos x="2286" y="88"/>
              </a:cxn>
              <a:cxn ang="0">
                <a:pos x="1906" y="588"/>
              </a:cxn>
              <a:cxn ang="0">
                <a:pos x="1215" y="283"/>
              </a:cxn>
            </a:cxnLst>
            <a:rect l="0" t="0" r="r" b="b"/>
            <a:pathLst>
              <a:path w="3953" h="3685">
                <a:moveTo>
                  <a:pt x="524" y="464"/>
                </a:moveTo>
                <a:cubicBezTo>
                  <a:pt x="488" y="486"/>
                  <a:pt x="383" y="541"/>
                  <a:pt x="307" y="594"/>
                </a:cubicBezTo>
                <a:cubicBezTo>
                  <a:pt x="231" y="647"/>
                  <a:pt x="120" y="617"/>
                  <a:pt x="70" y="784"/>
                </a:cubicBezTo>
                <a:cubicBezTo>
                  <a:pt x="0" y="973"/>
                  <a:pt x="5" y="1445"/>
                  <a:pt x="9" y="1597"/>
                </a:cubicBezTo>
                <a:cubicBezTo>
                  <a:pt x="41" y="1958"/>
                  <a:pt x="164" y="2733"/>
                  <a:pt x="260" y="2952"/>
                </a:cubicBezTo>
                <a:cubicBezTo>
                  <a:pt x="458" y="3244"/>
                  <a:pt x="925" y="3381"/>
                  <a:pt x="1123" y="3465"/>
                </a:cubicBezTo>
                <a:cubicBezTo>
                  <a:pt x="1157" y="3494"/>
                  <a:pt x="1406" y="3444"/>
                  <a:pt x="1450" y="3458"/>
                </a:cubicBezTo>
                <a:cubicBezTo>
                  <a:pt x="1583" y="3375"/>
                  <a:pt x="1862" y="2793"/>
                  <a:pt x="2021" y="2824"/>
                </a:cubicBezTo>
                <a:cubicBezTo>
                  <a:pt x="2143" y="2847"/>
                  <a:pt x="2305" y="3502"/>
                  <a:pt x="2403" y="3642"/>
                </a:cubicBezTo>
                <a:cubicBezTo>
                  <a:pt x="2472" y="3681"/>
                  <a:pt x="2537" y="3673"/>
                  <a:pt x="2611" y="3663"/>
                </a:cubicBezTo>
                <a:cubicBezTo>
                  <a:pt x="2664" y="3685"/>
                  <a:pt x="2691" y="3672"/>
                  <a:pt x="2743" y="3660"/>
                </a:cubicBezTo>
                <a:cubicBezTo>
                  <a:pt x="2926" y="3568"/>
                  <a:pt x="3109" y="3478"/>
                  <a:pt x="3290" y="3382"/>
                </a:cubicBezTo>
                <a:cubicBezTo>
                  <a:pt x="3350" y="3351"/>
                  <a:pt x="3366" y="3243"/>
                  <a:pt x="3409" y="3187"/>
                </a:cubicBezTo>
                <a:cubicBezTo>
                  <a:pt x="3451" y="3136"/>
                  <a:pt x="3512" y="3097"/>
                  <a:pt x="3552" y="3042"/>
                </a:cubicBezTo>
                <a:cubicBezTo>
                  <a:pt x="3591" y="2985"/>
                  <a:pt x="3607" y="2924"/>
                  <a:pt x="3657" y="2871"/>
                </a:cubicBezTo>
                <a:cubicBezTo>
                  <a:pt x="3667" y="2823"/>
                  <a:pt x="3663" y="2795"/>
                  <a:pt x="3697" y="2761"/>
                </a:cubicBezTo>
                <a:cubicBezTo>
                  <a:pt x="3717" y="2719"/>
                  <a:pt x="3743" y="2692"/>
                  <a:pt x="3763" y="2651"/>
                </a:cubicBezTo>
                <a:cubicBezTo>
                  <a:pt x="3744" y="2523"/>
                  <a:pt x="3818" y="2522"/>
                  <a:pt x="3855" y="2424"/>
                </a:cubicBezTo>
                <a:cubicBezTo>
                  <a:pt x="3882" y="2352"/>
                  <a:pt x="3843" y="2428"/>
                  <a:pt x="3867" y="2342"/>
                </a:cubicBezTo>
                <a:cubicBezTo>
                  <a:pt x="3889" y="2260"/>
                  <a:pt x="3930" y="2184"/>
                  <a:pt x="3953" y="2102"/>
                </a:cubicBezTo>
                <a:cubicBezTo>
                  <a:pt x="3947" y="2057"/>
                  <a:pt x="3949" y="2015"/>
                  <a:pt x="3943" y="1970"/>
                </a:cubicBezTo>
                <a:cubicBezTo>
                  <a:pt x="3916" y="1894"/>
                  <a:pt x="3903" y="1862"/>
                  <a:pt x="3908" y="1789"/>
                </a:cubicBezTo>
                <a:cubicBezTo>
                  <a:pt x="3874" y="1645"/>
                  <a:pt x="3924" y="967"/>
                  <a:pt x="3720" y="771"/>
                </a:cubicBezTo>
                <a:cubicBezTo>
                  <a:pt x="3630" y="533"/>
                  <a:pt x="3502" y="489"/>
                  <a:pt x="3367" y="364"/>
                </a:cubicBezTo>
                <a:cubicBezTo>
                  <a:pt x="3252" y="252"/>
                  <a:pt x="2870" y="105"/>
                  <a:pt x="2690" y="59"/>
                </a:cubicBezTo>
                <a:cubicBezTo>
                  <a:pt x="2639" y="49"/>
                  <a:pt x="2417" y="0"/>
                  <a:pt x="2286" y="88"/>
                </a:cubicBezTo>
                <a:cubicBezTo>
                  <a:pt x="2155" y="176"/>
                  <a:pt x="2084" y="556"/>
                  <a:pt x="1906" y="588"/>
                </a:cubicBezTo>
                <a:cubicBezTo>
                  <a:pt x="1743" y="580"/>
                  <a:pt x="1324" y="351"/>
                  <a:pt x="1215" y="283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88" name="Freeform 72"/>
          <p:cNvSpPr>
            <a:spLocks/>
          </p:cNvSpPr>
          <p:nvPr/>
        </p:nvSpPr>
        <p:spPr bwMode="auto">
          <a:xfrm>
            <a:off x="-155575" y="311150"/>
            <a:ext cx="9158288" cy="7281863"/>
          </a:xfrm>
          <a:custGeom>
            <a:avLst/>
            <a:gdLst/>
            <a:ahLst/>
            <a:cxnLst>
              <a:cxn ang="0">
                <a:pos x="432" y="425"/>
              </a:cxn>
              <a:cxn ang="0">
                <a:pos x="107" y="818"/>
              </a:cxn>
              <a:cxn ang="0">
                <a:pos x="78" y="1255"/>
              </a:cxn>
              <a:cxn ang="0">
                <a:pos x="26" y="1371"/>
              </a:cxn>
              <a:cxn ang="0">
                <a:pos x="29" y="1431"/>
              </a:cxn>
              <a:cxn ang="0">
                <a:pos x="9" y="1473"/>
              </a:cxn>
              <a:cxn ang="0">
                <a:pos x="12" y="1562"/>
              </a:cxn>
              <a:cxn ang="0">
                <a:pos x="5" y="1658"/>
              </a:cxn>
              <a:cxn ang="0">
                <a:pos x="12" y="1700"/>
              </a:cxn>
              <a:cxn ang="0">
                <a:pos x="12" y="1897"/>
              </a:cxn>
              <a:cxn ang="0">
                <a:pos x="16" y="1986"/>
              </a:cxn>
              <a:cxn ang="0">
                <a:pos x="82" y="2231"/>
              </a:cxn>
              <a:cxn ang="0">
                <a:pos x="352" y="2741"/>
              </a:cxn>
              <a:cxn ang="0">
                <a:pos x="495" y="2871"/>
              </a:cxn>
              <a:cxn ang="0">
                <a:pos x="1103" y="3313"/>
              </a:cxn>
              <a:cxn ang="0">
                <a:pos x="1800" y="2141"/>
              </a:cxn>
              <a:cxn ang="0">
                <a:pos x="2519" y="3624"/>
              </a:cxn>
              <a:cxn ang="0">
                <a:pos x="2651" y="3621"/>
              </a:cxn>
              <a:cxn ang="0">
                <a:pos x="3198" y="3343"/>
              </a:cxn>
              <a:cxn ang="0">
                <a:pos x="3317" y="3148"/>
              </a:cxn>
              <a:cxn ang="0">
                <a:pos x="3460" y="3003"/>
              </a:cxn>
              <a:cxn ang="0">
                <a:pos x="3565" y="2832"/>
              </a:cxn>
              <a:cxn ang="0">
                <a:pos x="3605" y="2722"/>
              </a:cxn>
              <a:cxn ang="0">
                <a:pos x="3671" y="2612"/>
              </a:cxn>
              <a:cxn ang="0">
                <a:pos x="3763" y="2385"/>
              </a:cxn>
              <a:cxn ang="0">
                <a:pos x="3775" y="2303"/>
              </a:cxn>
              <a:cxn ang="0">
                <a:pos x="3861" y="2063"/>
              </a:cxn>
              <a:cxn ang="0">
                <a:pos x="3851" y="1931"/>
              </a:cxn>
              <a:cxn ang="0">
                <a:pos x="3816" y="1750"/>
              </a:cxn>
              <a:cxn ang="0">
                <a:pos x="3309" y="834"/>
              </a:cxn>
              <a:cxn ang="0">
                <a:pos x="3191" y="753"/>
              </a:cxn>
              <a:cxn ang="0">
                <a:pos x="3008" y="595"/>
              </a:cxn>
              <a:cxn ang="0">
                <a:pos x="2900" y="481"/>
              </a:cxn>
              <a:cxn ang="0">
                <a:pos x="2825" y="409"/>
              </a:cxn>
              <a:cxn ang="0">
                <a:pos x="2727" y="288"/>
              </a:cxn>
              <a:cxn ang="0">
                <a:pos x="2655" y="247"/>
              </a:cxn>
              <a:cxn ang="0">
                <a:pos x="2499" y="81"/>
              </a:cxn>
              <a:cxn ang="0">
                <a:pos x="2343" y="0"/>
              </a:cxn>
              <a:cxn ang="0">
                <a:pos x="1943" y="507"/>
              </a:cxn>
              <a:cxn ang="0">
                <a:pos x="1746" y="1165"/>
              </a:cxn>
              <a:cxn ang="0">
                <a:pos x="1536" y="555"/>
              </a:cxn>
              <a:cxn ang="0">
                <a:pos x="1157" y="140"/>
              </a:cxn>
            </a:cxnLst>
            <a:rect l="0" t="0" r="r" b="b"/>
            <a:pathLst>
              <a:path w="3861" h="3646">
                <a:moveTo>
                  <a:pt x="432" y="425"/>
                </a:moveTo>
                <a:cubicBezTo>
                  <a:pt x="275" y="511"/>
                  <a:pt x="154" y="740"/>
                  <a:pt x="107" y="818"/>
                </a:cubicBezTo>
                <a:cubicBezTo>
                  <a:pt x="48" y="956"/>
                  <a:pt x="91" y="1163"/>
                  <a:pt x="78" y="1255"/>
                </a:cubicBezTo>
                <a:cubicBezTo>
                  <a:pt x="59" y="1295"/>
                  <a:pt x="46" y="1334"/>
                  <a:pt x="26" y="1371"/>
                </a:cubicBezTo>
                <a:cubicBezTo>
                  <a:pt x="28" y="1391"/>
                  <a:pt x="32" y="1412"/>
                  <a:pt x="29" y="1431"/>
                </a:cubicBezTo>
                <a:cubicBezTo>
                  <a:pt x="27" y="1447"/>
                  <a:pt x="12" y="1458"/>
                  <a:pt x="9" y="1473"/>
                </a:cubicBezTo>
                <a:cubicBezTo>
                  <a:pt x="6" y="1502"/>
                  <a:pt x="15" y="1534"/>
                  <a:pt x="12" y="1562"/>
                </a:cubicBezTo>
                <a:cubicBezTo>
                  <a:pt x="43" y="1690"/>
                  <a:pt x="23" y="1555"/>
                  <a:pt x="5" y="1658"/>
                </a:cubicBezTo>
                <a:cubicBezTo>
                  <a:pt x="3" y="1670"/>
                  <a:pt x="11" y="1686"/>
                  <a:pt x="12" y="1700"/>
                </a:cubicBezTo>
                <a:cubicBezTo>
                  <a:pt x="15" y="1764"/>
                  <a:pt x="19" y="1835"/>
                  <a:pt x="12" y="1897"/>
                </a:cubicBezTo>
                <a:cubicBezTo>
                  <a:pt x="43" y="2056"/>
                  <a:pt x="0" y="1808"/>
                  <a:pt x="16" y="1986"/>
                </a:cubicBezTo>
                <a:cubicBezTo>
                  <a:pt x="24" y="2065"/>
                  <a:pt x="60" y="2155"/>
                  <a:pt x="82" y="2231"/>
                </a:cubicBezTo>
                <a:cubicBezTo>
                  <a:pt x="177" y="2399"/>
                  <a:pt x="257" y="2575"/>
                  <a:pt x="352" y="2741"/>
                </a:cubicBezTo>
                <a:cubicBezTo>
                  <a:pt x="390" y="2805"/>
                  <a:pt x="447" y="2823"/>
                  <a:pt x="495" y="2871"/>
                </a:cubicBezTo>
                <a:cubicBezTo>
                  <a:pt x="620" y="2966"/>
                  <a:pt x="886" y="3435"/>
                  <a:pt x="1103" y="3313"/>
                </a:cubicBezTo>
                <a:cubicBezTo>
                  <a:pt x="1252" y="3150"/>
                  <a:pt x="1599" y="2093"/>
                  <a:pt x="1800" y="2141"/>
                </a:cubicBezTo>
                <a:cubicBezTo>
                  <a:pt x="2036" y="2193"/>
                  <a:pt x="2377" y="3377"/>
                  <a:pt x="2519" y="3624"/>
                </a:cubicBezTo>
                <a:cubicBezTo>
                  <a:pt x="2572" y="3646"/>
                  <a:pt x="2599" y="3633"/>
                  <a:pt x="2651" y="3621"/>
                </a:cubicBezTo>
                <a:cubicBezTo>
                  <a:pt x="2834" y="3529"/>
                  <a:pt x="3017" y="3439"/>
                  <a:pt x="3198" y="3343"/>
                </a:cubicBezTo>
                <a:cubicBezTo>
                  <a:pt x="3258" y="3312"/>
                  <a:pt x="3274" y="3204"/>
                  <a:pt x="3317" y="3148"/>
                </a:cubicBezTo>
                <a:cubicBezTo>
                  <a:pt x="3359" y="3097"/>
                  <a:pt x="3420" y="3058"/>
                  <a:pt x="3460" y="3003"/>
                </a:cubicBezTo>
                <a:cubicBezTo>
                  <a:pt x="3499" y="2946"/>
                  <a:pt x="3515" y="2885"/>
                  <a:pt x="3565" y="2832"/>
                </a:cubicBezTo>
                <a:cubicBezTo>
                  <a:pt x="3575" y="2784"/>
                  <a:pt x="3571" y="2756"/>
                  <a:pt x="3605" y="2722"/>
                </a:cubicBezTo>
                <a:cubicBezTo>
                  <a:pt x="3625" y="2680"/>
                  <a:pt x="3651" y="2653"/>
                  <a:pt x="3671" y="2612"/>
                </a:cubicBezTo>
                <a:cubicBezTo>
                  <a:pt x="3652" y="2484"/>
                  <a:pt x="3726" y="2483"/>
                  <a:pt x="3763" y="2385"/>
                </a:cubicBezTo>
                <a:cubicBezTo>
                  <a:pt x="3790" y="2313"/>
                  <a:pt x="3751" y="2389"/>
                  <a:pt x="3775" y="2303"/>
                </a:cubicBezTo>
                <a:cubicBezTo>
                  <a:pt x="3797" y="2221"/>
                  <a:pt x="3838" y="2145"/>
                  <a:pt x="3861" y="2063"/>
                </a:cubicBezTo>
                <a:cubicBezTo>
                  <a:pt x="3855" y="2018"/>
                  <a:pt x="3857" y="1976"/>
                  <a:pt x="3851" y="1931"/>
                </a:cubicBezTo>
                <a:cubicBezTo>
                  <a:pt x="3824" y="1855"/>
                  <a:pt x="3811" y="1823"/>
                  <a:pt x="3816" y="1750"/>
                </a:cubicBezTo>
                <a:cubicBezTo>
                  <a:pt x="3782" y="1606"/>
                  <a:pt x="3513" y="1030"/>
                  <a:pt x="3309" y="834"/>
                </a:cubicBezTo>
                <a:cubicBezTo>
                  <a:pt x="3275" y="799"/>
                  <a:pt x="3225" y="790"/>
                  <a:pt x="3191" y="753"/>
                </a:cubicBezTo>
                <a:cubicBezTo>
                  <a:pt x="3138" y="694"/>
                  <a:pt x="3073" y="639"/>
                  <a:pt x="3008" y="595"/>
                </a:cubicBezTo>
                <a:cubicBezTo>
                  <a:pt x="2972" y="548"/>
                  <a:pt x="2948" y="512"/>
                  <a:pt x="2900" y="481"/>
                </a:cubicBezTo>
                <a:cubicBezTo>
                  <a:pt x="2803" y="351"/>
                  <a:pt x="2929" y="508"/>
                  <a:pt x="2825" y="409"/>
                </a:cubicBezTo>
                <a:cubicBezTo>
                  <a:pt x="2789" y="375"/>
                  <a:pt x="2767" y="321"/>
                  <a:pt x="2727" y="288"/>
                </a:cubicBezTo>
                <a:cubicBezTo>
                  <a:pt x="2660" y="231"/>
                  <a:pt x="2717" y="286"/>
                  <a:pt x="2655" y="247"/>
                </a:cubicBezTo>
                <a:cubicBezTo>
                  <a:pt x="2590" y="208"/>
                  <a:pt x="2564" y="119"/>
                  <a:pt x="2499" y="81"/>
                </a:cubicBezTo>
                <a:cubicBezTo>
                  <a:pt x="2444" y="51"/>
                  <a:pt x="2403" y="12"/>
                  <a:pt x="2343" y="0"/>
                </a:cubicBezTo>
                <a:cubicBezTo>
                  <a:pt x="2272" y="87"/>
                  <a:pt x="2042" y="313"/>
                  <a:pt x="1943" y="507"/>
                </a:cubicBezTo>
                <a:cubicBezTo>
                  <a:pt x="1844" y="701"/>
                  <a:pt x="1814" y="1157"/>
                  <a:pt x="1746" y="1165"/>
                </a:cubicBezTo>
                <a:cubicBezTo>
                  <a:pt x="1596" y="1282"/>
                  <a:pt x="1634" y="726"/>
                  <a:pt x="1536" y="555"/>
                </a:cubicBezTo>
                <a:cubicBezTo>
                  <a:pt x="1438" y="384"/>
                  <a:pt x="1236" y="227"/>
                  <a:pt x="1157" y="14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89" name="Freeform 73"/>
          <p:cNvSpPr>
            <a:spLocks/>
          </p:cNvSpPr>
          <p:nvPr/>
        </p:nvSpPr>
        <p:spPr bwMode="auto">
          <a:xfrm>
            <a:off x="-407988" y="387350"/>
            <a:ext cx="9415463" cy="7248525"/>
          </a:xfrm>
          <a:custGeom>
            <a:avLst/>
            <a:gdLst/>
            <a:ahLst/>
            <a:cxnLst>
              <a:cxn ang="0">
                <a:pos x="540" y="468"/>
              </a:cxn>
              <a:cxn ang="0">
                <a:pos x="215" y="861"/>
              </a:cxn>
              <a:cxn ang="0">
                <a:pos x="98" y="1255"/>
              </a:cxn>
              <a:cxn ang="0">
                <a:pos x="31" y="1743"/>
              </a:cxn>
              <a:cxn ang="0">
                <a:pos x="71" y="2262"/>
              </a:cxn>
              <a:cxn ang="0">
                <a:pos x="437" y="3042"/>
              </a:cxn>
              <a:cxn ang="0">
                <a:pos x="1129" y="3340"/>
              </a:cxn>
              <a:cxn ang="0">
                <a:pos x="1867" y="1838"/>
              </a:cxn>
              <a:cxn ang="0">
                <a:pos x="2436" y="3469"/>
              </a:cxn>
              <a:cxn ang="0">
                <a:pos x="2945" y="3618"/>
              </a:cxn>
              <a:cxn ang="0">
                <a:pos x="3446" y="3401"/>
              </a:cxn>
              <a:cxn ang="0">
                <a:pos x="3673" y="2875"/>
              </a:cxn>
              <a:cxn ang="0">
                <a:pos x="3883" y="2346"/>
              </a:cxn>
              <a:cxn ang="0">
                <a:pos x="3969" y="2106"/>
              </a:cxn>
              <a:cxn ang="0">
                <a:pos x="3959" y="1974"/>
              </a:cxn>
              <a:cxn ang="0">
                <a:pos x="3924" y="1793"/>
              </a:cxn>
              <a:cxn ang="0">
                <a:pos x="3460" y="828"/>
              </a:cxn>
              <a:cxn ang="0">
                <a:pos x="3039" y="293"/>
              </a:cxn>
              <a:cxn ang="0">
                <a:pos x="2451" y="43"/>
              </a:cxn>
              <a:cxn ang="0">
                <a:pos x="2051" y="550"/>
              </a:cxn>
              <a:cxn ang="0">
                <a:pos x="1860" y="1736"/>
              </a:cxn>
              <a:cxn ang="0">
                <a:pos x="1644" y="598"/>
              </a:cxn>
              <a:cxn ang="0">
                <a:pos x="1265" y="183"/>
              </a:cxn>
            </a:cxnLst>
            <a:rect l="0" t="0" r="r" b="b"/>
            <a:pathLst>
              <a:path w="3969" h="3630">
                <a:moveTo>
                  <a:pt x="540" y="468"/>
                </a:moveTo>
                <a:cubicBezTo>
                  <a:pt x="383" y="554"/>
                  <a:pt x="262" y="783"/>
                  <a:pt x="215" y="861"/>
                </a:cubicBezTo>
                <a:cubicBezTo>
                  <a:pt x="156" y="999"/>
                  <a:pt x="111" y="1163"/>
                  <a:pt x="98" y="1255"/>
                </a:cubicBezTo>
                <a:cubicBezTo>
                  <a:pt x="82" y="1402"/>
                  <a:pt x="27" y="1629"/>
                  <a:pt x="31" y="1743"/>
                </a:cubicBezTo>
                <a:cubicBezTo>
                  <a:pt x="46" y="1913"/>
                  <a:pt x="0" y="2089"/>
                  <a:pt x="71" y="2262"/>
                </a:cubicBezTo>
                <a:cubicBezTo>
                  <a:pt x="139" y="2478"/>
                  <a:pt x="281" y="2864"/>
                  <a:pt x="437" y="3042"/>
                </a:cubicBezTo>
                <a:cubicBezTo>
                  <a:pt x="562" y="3137"/>
                  <a:pt x="912" y="3462"/>
                  <a:pt x="1129" y="3340"/>
                </a:cubicBezTo>
                <a:cubicBezTo>
                  <a:pt x="1278" y="3177"/>
                  <a:pt x="1666" y="1790"/>
                  <a:pt x="1867" y="1838"/>
                </a:cubicBezTo>
                <a:cubicBezTo>
                  <a:pt x="2103" y="1890"/>
                  <a:pt x="2294" y="3222"/>
                  <a:pt x="2436" y="3469"/>
                </a:cubicBezTo>
                <a:cubicBezTo>
                  <a:pt x="2489" y="3491"/>
                  <a:pt x="2893" y="3630"/>
                  <a:pt x="2945" y="3618"/>
                </a:cubicBezTo>
                <a:cubicBezTo>
                  <a:pt x="3128" y="3526"/>
                  <a:pt x="3265" y="3497"/>
                  <a:pt x="3446" y="3401"/>
                </a:cubicBezTo>
                <a:cubicBezTo>
                  <a:pt x="3598" y="3269"/>
                  <a:pt x="3577" y="3048"/>
                  <a:pt x="3673" y="2875"/>
                </a:cubicBezTo>
                <a:cubicBezTo>
                  <a:pt x="3725" y="2758"/>
                  <a:pt x="3834" y="2474"/>
                  <a:pt x="3883" y="2346"/>
                </a:cubicBezTo>
                <a:cubicBezTo>
                  <a:pt x="3905" y="2264"/>
                  <a:pt x="3946" y="2188"/>
                  <a:pt x="3969" y="2106"/>
                </a:cubicBezTo>
                <a:cubicBezTo>
                  <a:pt x="3963" y="2061"/>
                  <a:pt x="3965" y="2019"/>
                  <a:pt x="3959" y="1974"/>
                </a:cubicBezTo>
                <a:cubicBezTo>
                  <a:pt x="3932" y="1898"/>
                  <a:pt x="3919" y="1866"/>
                  <a:pt x="3924" y="1793"/>
                </a:cubicBezTo>
                <a:cubicBezTo>
                  <a:pt x="3890" y="1649"/>
                  <a:pt x="3664" y="1024"/>
                  <a:pt x="3460" y="828"/>
                </a:cubicBezTo>
                <a:cubicBezTo>
                  <a:pt x="3293" y="590"/>
                  <a:pt x="3207" y="424"/>
                  <a:pt x="3039" y="293"/>
                </a:cubicBezTo>
                <a:cubicBezTo>
                  <a:pt x="2871" y="162"/>
                  <a:pt x="2616" y="0"/>
                  <a:pt x="2451" y="43"/>
                </a:cubicBezTo>
                <a:cubicBezTo>
                  <a:pt x="2380" y="130"/>
                  <a:pt x="2150" y="356"/>
                  <a:pt x="2051" y="550"/>
                </a:cubicBezTo>
                <a:cubicBezTo>
                  <a:pt x="1953" y="832"/>
                  <a:pt x="1928" y="1728"/>
                  <a:pt x="1860" y="1736"/>
                </a:cubicBezTo>
                <a:cubicBezTo>
                  <a:pt x="1710" y="1853"/>
                  <a:pt x="1743" y="857"/>
                  <a:pt x="1644" y="598"/>
                </a:cubicBezTo>
                <a:cubicBezTo>
                  <a:pt x="1545" y="339"/>
                  <a:pt x="1344" y="270"/>
                  <a:pt x="1265" y="183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90" name="Freeform 74"/>
          <p:cNvSpPr>
            <a:spLocks/>
          </p:cNvSpPr>
          <p:nvPr/>
        </p:nvSpPr>
        <p:spPr bwMode="auto">
          <a:xfrm>
            <a:off x="107950" y="357188"/>
            <a:ext cx="5178425" cy="6500812"/>
          </a:xfrm>
          <a:custGeom>
            <a:avLst/>
            <a:gdLst/>
            <a:ahLst/>
            <a:cxnLst>
              <a:cxn ang="0">
                <a:pos x="818" y="103"/>
              </a:cxn>
              <a:cxn ang="0">
                <a:pos x="303" y="449"/>
              </a:cxn>
              <a:cxn ang="0">
                <a:pos x="31" y="867"/>
              </a:cxn>
              <a:cxn ang="0">
                <a:pos x="4" y="1409"/>
              </a:cxn>
              <a:cxn ang="0">
                <a:pos x="201" y="2238"/>
              </a:cxn>
              <a:cxn ang="0">
                <a:pos x="493" y="2698"/>
              </a:cxn>
              <a:cxn ang="0">
                <a:pos x="723" y="2902"/>
              </a:cxn>
              <a:cxn ang="0">
                <a:pos x="1477" y="3133"/>
              </a:cxn>
              <a:cxn ang="0">
                <a:pos x="2017" y="2265"/>
              </a:cxn>
              <a:cxn ang="0">
                <a:pos x="2133" y="1615"/>
              </a:cxn>
              <a:cxn ang="0">
                <a:pos x="1780" y="252"/>
              </a:cxn>
              <a:cxn ang="0">
                <a:pos x="818" y="103"/>
              </a:cxn>
            </a:cxnLst>
            <a:rect l="0" t="0" r="r" b="b"/>
            <a:pathLst>
              <a:path w="2183" h="3255">
                <a:moveTo>
                  <a:pt x="818" y="103"/>
                </a:moveTo>
                <a:cubicBezTo>
                  <a:pt x="661" y="189"/>
                  <a:pt x="350" y="371"/>
                  <a:pt x="303" y="449"/>
                </a:cubicBezTo>
                <a:cubicBezTo>
                  <a:pt x="244" y="587"/>
                  <a:pt x="44" y="775"/>
                  <a:pt x="31" y="867"/>
                </a:cubicBezTo>
                <a:cubicBezTo>
                  <a:pt x="15" y="1014"/>
                  <a:pt x="0" y="1295"/>
                  <a:pt x="4" y="1409"/>
                </a:cubicBezTo>
                <a:cubicBezTo>
                  <a:pt x="19" y="1579"/>
                  <a:pt x="130" y="2065"/>
                  <a:pt x="201" y="2238"/>
                </a:cubicBezTo>
                <a:cubicBezTo>
                  <a:pt x="296" y="2406"/>
                  <a:pt x="398" y="2532"/>
                  <a:pt x="493" y="2698"/>
                </a:cubicBezTo>
                <a:cubicBezTo>
                  <a:pt x="531" y="2762"/>
                  <a:pt x="675" y="2854"/>
                  <a:pt x="723" y="2902"/>
                </a:cubicBezTo>
                <a:cubicBezTo>
                  <a:pt x="848" y="2997"/>
                  <a:pt x="1260" y="3255"/>
                  <a:pt x="1477" y="3133"/>
                </a:cubicBezTo>
                <a:cubicBezTo>
                  <a:pt x="1664" y="3001"/>
                  <a:pt x="1908" y="2518"/>
                  <a:pt x="2017" y="2265"/>
                </a:cubicBezTo>
                <a:cubicBezTo>
                  <a:pt x="2126" y="2012"/>
                  <a:pt x="2172" y="1950"/>
                  <a:pt x="2133" y="1615"/>
                </a:cubicBezTo>
                <a:cubicBezTo>
                  <a:pt x="2183" y="1135"/>
                  <a:pt x="1999" y="504"/>
                  <a:pt x="1780" y="252"/>
                </a:cubicBezTo>
                <a:cubicBezTo>
                  <a:pt x="1561" y="0"/>
                  <a:pt x="1021" y="105"/>
                  <a:pt x="818" y="103"/>
                </a:cubicBez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91" name="Freeform 75"/>
          <p:cNvSpPr>
            <a:spLocks/>
          </p:cNvSpPr>
          <p:nvPr/>
        </p:nvSpPr>
        <p:spPr bwMode="auto">
          <a:xfrm>
            <a:off x="3530600" y="836613"/>
            <a:ext cx="5434013" cy="6448425"/>
          </a:xfrm>
          <a:custGeom>
            <a:avLst/>
            <a:gdLst/>
            <a:ahLst/>
            <a:cxnLst>
              <a:cxn ang="0">
                <a:pos x="716" y="77"/>
              </a:cxn>
              <a:cxn ang="0">
                <a:pos x="201" y="423"/>
              </a:cxn>
              <a:cxn ang="0">
                <a:pos x="59" y="890"/>
              </a:cxn>
              <a:cxn ang="0">
                <a:pos x="4" y="1392"/>
              </a:cxn>
              <a:cxn ang="0">
                <a:pos x="99" y="2212"/>
              </a:cxn>
              <a:cxn ang="0">
                <a:pos x="391" y="2672"/>
              </a:cxn>
              <a:cxn ang="0">
                <a:pos x="621" y="2876"/>
              </a:cxn>
              <a:cxn ang="0">
                <a:pos x="1375" y="3107"/>
              </a:cxn>
              <a:cxn ang="0">
                <a:pos x="2151" y="2412"/>
              </a:cxn>
              <a:cxn ang="0">
                <a:pos x="2212" y="1436"/>
              </a:cxn>
              <a:cxn ang="0">
                <a:pos x="1678" y="226"/>
              </a:cxn>
              <a:cxn ang="0">
                <a:pos x="716" y="77"/>
              </a:cxn>
            </a:cxnLst>
            <a:rect l="0" t="0" r="r" b="b"/>
            <a:pathLst>
              <a:path w="2291" h="3229">
                <a:moveTo>
                  <a:pt x="716" y="77"/>
                </a:moveTo>
                <a:cubicBezTo>
                  <a:pt x="559" y="163"/>
                  <a:pt x="248" y="345"/>
                  <a:pt x="201" y="423"/>
                </a:cubicBezTo>
                <a:cubicBezTo>
                  <a:pt x="142" y="561"/>
                  <a:pt x="72" y="798"/>
                  <a:pt x="59" y="890"/>
                </a:cubicBezTo>
                <a:cubicBezTo>
                  <a:pt x="43" y="1037"/>
                  <a:pt x="0" y="1278"/>
                  <a:pt x="4" y="1392"/>
                </a:cubicBezTo>
                <a:cubicBezTo>
                  <a:pt x="19" y="1562"/>
                  <a:pt x="28" y="2039"/>
                  <a:pt x="99" y="2212"/>
                </a:cubicBezTo>
                <a:cubicBezTo>
                  <a:pt x="194" y="2380"/>
                  <a:pt x="296" y="2506"/>
                  <a:pt x="391" y="2672"/>
                </a:cubicBezTo>
                <a:cubicBezTo>
                  <a:pt x="429" y="2736"/>
                  <a:pt x="573" y="2828"/>
                  <a:pt x="621" y="2876"/>
                </a:cubicBezTo>
                <a:cubicBezTo>
                  <a:pt x="746" y="2971"/>
                  <a:pt x="1158" y="3229"/>
                  <a:pt x="1375" y="3107"/>
                </a:cubicBezTo>
                <a:cubicBezTo>
                  <a:pt x="1562" y="2975"/>
                  <a:pt x="2042" y="2665"/>
                  <a:pt x="2151" y="2412"/>
                </a:cubicBezTo>
                <a:cubicBezTo>
                  <a:pt x="2290" y="2134"/>
                  <a:pt x="2291" y="1800"/>
                  <a:pt x="2212" y="1436"/>
                </a:cubicBezTo>
                <a:cubicBezTo>
                  <a:pt x="2262" y="956"/>
                  <a:pt x="1927" y="452"/>
                  <a:pt x="1678" y="226"/>
                </a:cubicBezTo>
                <a:cubicBezTo>
                  <a:pt x="1429" y="0"/>
                  <a:pt x="919" y="79"/>
                  <a:pt x="716" y="77"/>
                </a:cubicBez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60422" name="Freeform 6"/>
          <p:cNvSpPr>
            <a:spLocks/>
          </p:cNvSpPr>
          <p:nvPr/>
        </p:nvSpPr>
        <p:spPr bwMode="auto">
          <a:xfrm>
            <a:off x="-84138" y="236538"/>
            <a:ext cx="9158288" cy="7300912"/>
          </a:xfrm>
          <a:custGeom>
            <a:avLst/>
            <a:gdLst/>
            <a:ahLst/>
            <a:cxnLst>
              <a:cxn ang="0">
                <a:pos x="432" y="435"/>
              </a:cxn>
              <a:cxn ang="0">
                <a:pos x="107" y="828"/>
              </a:cxn>
              <a:cxn ang="0">
                <a:pos x="78" y="1265"/>
              </a:cxn>
              <a:cxn ang="0">
                <a:pos x="26" y="1381"/>
              </a:cxn>
              <a:cxn ang="0">
                <a:pos x="29" y="1441"/>
              </a:cxn>
              <a:cxn ang="0">
                <a:pos x="9" y="1483"/>
              </a:cxn>
              <a:cxn ang="0">
                <a:pos x="12" y="1572"/>
              </a:cxn>
              <a:cxn ang="0">
                <a:pos x="5" y="1668"/>
              </a:cxn>
              <a:cxn ang="0">
                <a:pos x="12" y="1710"/>
              </a:cxn>
              <a:cxn ang="0">
                <a:pos x="12" y="1907"/>
              </a:cxn>
              <a:cxn ang="0">
                <a:pos x="16" y="1996"/>
              </a:cxn>
              <a:cxn ang="0">
                <a:pos x="82" y="2241"/>
              </a:cxn>
              <a:cxn ang="0">
                <a:pos x="352" y="2751"/>
              </a:cxn>
              <a:cxn ang="0">
                <a:pos x="495" y="2881"/>
              </a:cxn>
              <a:cxn ang="0">
                <a:pos x="905" y="3128"/>
              </a:cxn>
              <a:cxn ang="0">
                <a:pos x="1032" y="3220"/>
              </a:cxn>
              <a:cxn ang="0">
                <a:pos x="1132" y="3293"/>
              </a:cxn>
              <a:cxn ang="0">
                <a:pos x="1358" y="3429"/>
              </a:cxn>
              <a:cxn ang="0">
                <a:pos x="1441" y="3434"/>
              </a:cxn>
              <a:cxn ang="0">
                <a:pos x="1579" y="3474"/>
              </a:cxn>
              <a:cxn ang="0">
                <a:pos x="1911" y="3529"/>
              </a:cxn>
              <a:cxn ang="0">
                <a:pos x="2105" y="3572"/>
              </a:cxn>
              <a:cxn ang="0">
                <a:pos x="2178" y="3583"/>
              </a:cxn>
              <a:cxn ang="0">
                <a:pos x="2311" y="3613"/>
              </a:cxn>
              <a:cxn ang="0">
                <a:pos x="2519" y="3634"/>
              </a:cxn>
              <a:cxn ang="0">
                <a:pos x="2651" y="3631"/>
              </a:cxn>
              <a:cxn ang="0">
                <a:pos x="3198" y="3353"/>
              </a:cxn>
              <a:cxn ang="0">
                <a:pos x="3317" y="3158"/>
              </a:cxn>
              <a:cxn ang="0">
                <a:pos x="3460" y="3013"/>
              </a:cxn>
              <a:cxn ang="0">
                <a:pos x="3565" y="2842"/>
              </a:cxn>
              <a:cxn ang="0">
                <a:pos x="3605" y="2732"/>
              </a:cxn>
              <a:cxn ang="0">
                <a:pos x="3671" y="2622"/>
              </a:cxn>
              <a:cxn ang="0">
                <a:pos x="3763" y="2395"/>
              </a:cxn>
              <a:cxn ang="0">
                <a:pos x="3775" y="2313"/>
              </a:cxn>
              <a:cxn ang="0">
                <a:pos x="3861" y="2073"/>
              </a:cxn>
              <a:cxn ang="0">
                <a:pos x="3851" y="1941"/>
              </a:cxn>
              <a:cxn ang="0">
                <a:pos x="3816" y="1760"/>
              </a:cxn>
              <a:cxn ang="0">
                <a:pos x="3309" y="844"/>
              </a:cxn>
              <a:cxn ang="0">
                <a:pos x="3191" y="763"/>
              </a:cxn>
              <a:cxn ang="0">
                <a:pos x="3008" y="605"/>
              </a:cxn>
              <a:cxn ang="0">
                <a:pos x="2900" y="491"/>
              </a:cxn>
              <a:cxn ang="0">
                <a:pos x="2825" y="419"/>
              </a:cxn>
              <a:cxn ang="0">
                <a:pos x="2727" y="298"/>
              </a:cxn>
              <a:cxn ang="0">
                <a:pos x="2655" y="257"/>
              </a:cxn>
              <a:cxn ang="0">
                <a:pos x="2463" y="135"/>
              </a:cxn>
              <a:cxn ang="0">
                <a:pos x="2306" y="59"/>
              </a:cxn>
              <a:cxn ang="0">
                <a:pos x="2008" y="19"/>
              </a:cxn>
              <a:cxn ang="0">
                <a:pos x="1772" y="55"/>
              </a:cxn>
              <a:cxn ang="0">
                <a:pos x="1564" y="93"/>
              </a:cxn>
              <a:cxn ang="0">
                <a:pos x="1157" y="150"/>
              </a:cxn>
            </a:cxnLst>
            <a:rect l="0" t="0" r="r" b="b"/>
            <a:pathLst>
              <a:path w="3861" h="3656">
                <a:moveTo>
                  <a:pt x="432" y="435"/>
                </a:moveTo>
                <a:cubicBezTo>
                  <a:pt x="275" y="521"/>
                  <a:pt x="154" y="750"/>
                  <a:pt x="107" y="828"/>
                </a:cubicBezTo>
                <a:cubicBezTo>
                  <a:pt x="48" y="966"/>
                  <a:pt x="91" y="1173"/>
                  <a:pt x="78" y="1265"/>
                </a:cubicBezTo>
                <a:cubicBezTo>
                  <a:pt x="59" y="1305"/>
                  <a:pt x="46" y="1344"/>
                  <a:pt x="26" y="1381"/>
                </a:cubicBezTo>
                <a:cubicBezTo>
                  <a:pt x="28" y="1401"/>
                  <a:pt x="32" y="1422"/>
                  <a:pt x="29" y="1441"/>
                </a:cubicBezTo>
                <a:cubicBezTo>
                  <a:pt x="27" y="1457"/>
                  <a:pt x="12" y="1468"/>
                  <a:pt x="9" y="1483"/>
                </a:cubicBezTo>
                <a:cubicBezTo>
                  <a:pt x="6" y="1512"/>
                  <a:pt x="15" y="1544"/>
                  <a:pt x="12" y="1572"/>
                </a:cubicBezTo>
                <a:cubicBezTo>
                  <a:pt x="43" y="1700"/>
                  <a:pt x="23" y="1565"/>
                  <a:pt x="5" y="1668"/>
                </a:cubicBezTo>
                <a:cubicBezTo>
                  <a:pt x="3" y="1680"/>
                  <a:pt x="11" y="1696"/>
                  <a:pt x="12" y="1710"/>
                </a:cubicBezTo>
                <a:cubicBezTo>
                  <a:pt x="15" y="1774"/>
                  <a:pt x="19" y="1845"/>
                  <a:pt x="12" y="1907"/>
                </a:cubicBezTo>
                <a:cubicBezTo>
                  <a:pt x="43" y="2066"/>
                  <a:pt x="0" y="1818"/>
                  <a:pt x="16" y="1996"/>
                </a:cubicBezTo>
                <a:cubicBezTo>
                  <a:pt x="24" y="2075"/>
                  <a:pt x="60" y="2165"/>
                  <a:pt x="82" y="2241"/>
                </a:cubicBezTo>
                <a:cubicBezTo>
                  <a:pt x="177" y="2409"/>
                  <a:pt x="257" y="2585"/>
                  <a:pt x="352" y="2751"/>
                </a:cubicBezTo>
                <a:cubicBezTo>
                  <a:pt x="390" y="2815"/>
                  <a:pt x="447" y="2833"/>
                  <a:pt x="495" y="2881"/>
                </a:cubicBezTo>
                <a:cubicBezTo>
                  <a:pt x="593" y="2982"/>
                  <a:pt x="779" y="3068"/>
                  <a:pt x="905" y="3128"/>
                </a:cubicBezTo>
                <a:cubicBezTo>
                  <a:pt x="942" y="3168"/>
                  <a:pt x="1032" y="3220"/>
                  <a:pt x="1032" y="3220"/>
                </a:cubicBezTo>
                <a:cubicBezTo>
                  <a:pt x="1064" y="3259"/>
                  <a:pt x="1094" y="3259"/>
                  <a:pt x="1132" y="3293"/>
                </a:cubicBezTo>
                <a:cubicBezTo>
                  <a:pt x="1166" y="3322"/>
                  <a:pt x="1314" y="3415"/>
                  <a:pt x="1358" y="3429"/>
                </a:cubicBezTo>
                <a:cubicBezTo>
                  <a:pt x="1385" y="3436"/>
                  <a:pt x="1412" y="3431"/>
                  <a:pt x="1441" y="3434"/>
                </a:cubicBezTo>
                <a:cubicBezTo>
                  <a:pt x="1486" y="3456"/>
                  <a:pt x="1532" y="3460"/>
                  <a:pt x="1579" y="3474"/>
                </a:cubicBezTo>
                <a:cubicBezTo>
                  <a:pt x="1685" y="3507"/>
                  <a:pt x="1803" y="3535"/>
                  <a:pt x="1911" y="3529"/>
                </a:cubicBezTo>
                <a:cubicBezTo>
                  <a:pt x="1950" y="3558"/>
                  <a:pt x="2058" y="3579"/>
                  <a:pt x="2105" y="3572"/>
                </a:cubicBezTo>
                <a:cubicBezTo>
                  <a:pt x="2171" y="3605"/>
                  <a:pt x="2103" y="3578"/>
                  <a:pt x="2178" y="3583"/>
                </a:cubicBezTo>
                <a:cubicBezTo>
                  <a:pt x="2227" y="3587"/>
                  <a:pt x="2261" y="3616"/>
                  <a:pt x="2311" y="3613"/>
                </a:cubicBezTo>
                <a:cubicBezTo>
                  <a:pt x="2380" y="3652"/>
                  <a:pt x="2445" y="3644"/>
                  <a:pt x="2519" y="3634"/>
                </a:cubicBezTo>
                <a:cubicBezTo>
                  <a:pt x="2572" y="3656"/>
                  <a:pt x="2599" y="3643"/>
                  <a:pt x="2651" y="3631"/>
                </a:cubicBezTo>
                <a:cubicBezTo>
                  <a:pt x="2834" y="3539"/>
                  <a:pt x="3017" y="3449"/>
                  <a:pt x="3198" y="3353"/>
                </a:cubicBezTo>
                <a:cubicBezTo>
                  <a:pt x="3258" y="3322"/>
                  <a:pt x="3274" y="3214"/>
                  <a:pt x="3317" y="3158"/>
                </a:cubicBezTo>
                <a:cubicBezTo>
                  <a:pt x="3359" y="3107"/>
                  <a:pt x="3420" y="3068"/>
                  <a:pt x="3460" y="3013"/>
                </a:cubicBezTo>
                <a:cubicBezTo>
                  <a:pt x="3499" y="2956"/>
                  <a:pt x="3515" y="2895"/>
                  <a:pt x="3565" y="2842"/>
                </a:cubicBezTo>
                <a:cubicBezTo>
                  <a:pt x="3575" y="2794"/>
                  <a:pt x="3571" y="2766"/>
                  <a:pt x="3605" y="2732"/>
                </a:cubicBezTo>
                <a:cubicBezTo>
                  <a:pt x="3625" y="2690"/>
                  <a:pt x="3651" y="2663"/>
                  <a:pt x="3671" y="2622"/>
                </a:cubicBezTo>
                <a:cubicBezTo>
                  <a:pt x="3652" y="2494"/>
                  <a:pt x="3726" y="2493"/>
                  <a:pt x="3763" y="2395"/>
                </a:cubicBezTo>
                <a:cubicBezTo>
                  <a:pt x="3790" y="2323"/>
                  <a:pt x="3751" y="2399"/>
                  <a:pt x="3775" y="2313"/>
                </a:cubicBezTo>
                <a:cubicBezTo>
                  <a:pt x="3797" y="2231"/>
                  <a:pt x="3838" y="2155"/>
                  <a:pt x="3861" y="2073"/>
                </a:cubicBezTo>
                <a:cubicBezTo>
                  <a:pt x="3855" y="2028"/>
                  <a:pt x="3857" y="1986"/>
                  <a:pt x="3851" y="1941"/>
                </a:cubicBezTo>
                <a:cubicBezTo>
                  <a:pt x="3824" y="1865"/>
                  <a:pt x="3811" y="1833"/>
                  <a:pt x="3816" y="1760"/>
                </a:cubicBezTo>
                <a:cubicBezTo>
                  <a:pt x="3782" y="1616"/>
                  <a:pt x="3513" y="1040"/>
                  <a:pt x="3309" y="844"/>
                </a:cubicBezTo>
                <a:cubicBezTo>
                  <a:pt x="3275" y="809"/>
                  <a:pt x="3225" y="800"/>
                  <a:pt x="3191" y="763"/>
                </a:cubicBezTo>
                <a:cubicBezTo>
                  <a:pt x="3138" y="704"/>
                  <a:pt x="3073" y="649"/>
                  <a:pt x="3008" y="605"/>
                </a:cubicBezTo>
                <a:cubicBezTo>
                  <a:pt x="2972" y="558"/>
                  <a:pt x="2948" y="522"/>
                  <a:pt x="2900" y="491"/>
                </a:cubicBezTo>
                <a:cubicBezTo>
                  <a:pt x="2803" y="361"/>
                  <a:pt x="2929" y="518"/>
                  <a:pt x="2825" y="419"/>
                </a:cubicBezTo>
                <a:cubicBezTo>
                  <a:pt x="2789" y="385"/>
                  <a:pt x="2767" y="331"/>
                  <a:pt x="2727" y="298"/>
                </a:cubicBezTo>
                <a:cubicBezTo>
                  <a:pt x="2660" y="241"/>
                  <a:pt x="2717" y="296"/>
                  <a:pt x="2655" y="257"/>
                </a:cubicBezTo>
                <a:cubicBezTo>
                  <a:pt x="2590" y="218"/>
                  <a:pt x="2528" y="173"/>
                  <a:pt x="2463" y="135"/>
                </a:cubicBezTo>
                <a:cubicBezTo>
                  <a:pt x="2408" y="105"/>
                  <a:pt x="2366" y="71"/>
                  <a:pt x="2306" y="59"/>
                </a:cubicBezTo>
                <a:cubicBezTo>
                  <a:pt x="2241" y="12"/>
                  <a:pt x="2082" y="4"/>
                  <a:pt x="2008" y="19"/>
                </a:cubicBezTo>
                <a:cubicBezTo>
                  <a:pt x="1916" y="0"/>
                  <a:pt x="1861" y="28"/>
                  <a:pt x="1772" y="55"/>
                </a:cubicBezTo>
                <a:cubicBezTo>
                  <a:pt x="1704" y="76"/>
                  <a:pt x="1634" y="77"/>
                  <a:pt x="1564" y="93"/>
                </a:cubicBezTo>
                <a:cubicBezTo>
                  <a:pt x="1466" y="145"/>
                  <a:pt x="1257" y="102"/>
                  <a:pt x="1157" y="150"/>
                </a:cubicBezTo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395288" y="981075"/>
            <a:ext cx="2881312" cy="4392613"/>
            <a:chOff x="249" y="618"/>
            <a:chExt cx="2313" cy="3265"/>
          </a:xfrm>
        </p:grpSpPr>
        <p:grpSp>
          <p:nvGrpSpPr>
            <p:cNvPr id="3" name="Group 77"/>
            <p:cNvGrpSpPr>
              <a:grpSpLocks/>
            </p:cNvGrpSpPr>
            <p:nvPr/>
          </p:nvGrpSpPr>
          <p:grpSpPr bwMode="auto">
            <a:xfrm rot="827421">
              <a:off x="1020" y="799"/>
              <a:ext cx="415" cy="1113"/>
              <a:chOff x="2341" y="1152"/>
              <a:chExt cx="415" cy="1113"/>
            </a:xfrm>
          </p:grpSpPr>
          <p:sp>
            <p:nvSpPr>
              <p:cNvPr id="60494" name="Freeform 78"/>
              <p:cNvSpPr>
                <a:spLocks/>
              </p:cNvSpPr>
              <p:nvPr/>
            </p:nvSpPr>
            <p:spPr bwMode="auto">
              <a:xfrm rot="-1539690">
                <a:off x="2341" y="1152"/>
                <a:ext cx="415" cy="1113"/>
              </a:xfrm>
              <a:custGeom>
                <a:avLst/>
                <a:gdLst/>
                <a:ahLst/>
                <a:cxnLst>
                  <a:cxn ang="0">
                    <a:pos x="214" y="294"/>
                  </a:cxn>
                  <a:cxn ang="0">
                    <a:pos x="147" y="167"/>
                  </a:cxn>
                  <a:cxn ang="0">
                    <a:pos x="113" y="80"/>
                  </a:cxn>
                  <a:cxn ang="0">
                    <a:pos x="154" y="0"/>
                  </a:cxn>
                  <a:cxn ang="0">
                    <a:pos x="261" y="147"/>
                  </a:cxn>
                  <a:cxn ang="0">
                    <a:pos x="274" y="187"/>
                  </a:cxn>
                  <a:cxn ang="0">
                    <a:pos x="288" y="227"/>
                  </a:cxn>
                  <a:cxn ang="0">
                    <a:pos x="227" y="435"/>
                  </a:cxn>
                  <a:cxn ang="0">
                    <a:pos x="194" y="509"/>
                  </a:cxn>
                  <a:cxn ang="0">
                    <a:pos x="147" y="582"/>
                  </a:cxn>
                  <a:cxn ang="0">
                    <a:pos x="107" y="636"/>
                  </a:cxn>
                  <a:cxn ang="0">
                    <a:pos x="46" y="656"/>
                  </a:cxn>
                  <a:cxn ang="0">
                    <a:pos x="0" y="609"/>
                  </a:cxn>
                  <a:cxn ang="0">
                    <a:pos x="73" y="435"/>
                  </a:cxn>
                  <a:cxn ang="0">
                    <a:pos x="174" y="334"/>
                  </a:cxn>
                  <a:cxn ang="0">
                    <a:pos x="201" y="254"/>
                  </a:cxn>
                </a:cxnLst>
                <a:rect l="0" t="0" r="r" b="b"/>
                <a:pathLst>
                  <a:path w="289" h="656">
                    <a:moveTo>
                      <a:pt x="214" y="294"/>
                    </a:moveTo>
                    <a:cubicBezTo>
                      <a:pt x="205" y="252"/>
                      <a:pt x="178" y="198"/>
                      <a:pt x="147" y="167"/>
                    </a:cubicBezTo>
                    <a:cubicBezTo>
                      <a:pt x="136" y="136"/>
                      <a:pt x="121" y="112"/>
                      <a:pt x="113" y="80"/>
                    </a:cubicBezTo>
                    <a:cubicBezTo>
                      <a:pt x="120" y="24"/>
                      <a:pt x="114" y="26"/>
                      <a:pt x="154" y="0"/>
                    </a:cubicBezTo>
                    <a:cubicBezTo>
                      <a:pt x="215" y="14"/>
                      <a:pt x="242" y="93"/>
                      <a:pt x="261" y="147"/>
                    </a:cubicBezTo>
                    <a:cubicBezTo>
                      <a:pt x="289" y="228"/>
                      <a:pt x="247" y="107"/>
                      <a:pt x="274" y="187"/>
                    </a:cubicBezTo>
                    <a:cubicBezTo>
                      <a:pt x="278" y="200"/>
                      <a:pt x="288" y="227"/>
                      <a:pt x="288" y="227"/>
                    </a:cubicBezTo>
                    <a:cubicBezTo>
                      <a:pt x="277" y="315"/>
                      <a:pt x="254" y="358"/>
                      <a:pt x="227" y="435"/>
                    </a:cubicBezTo>
                    <a:cubicBezTo>
                      <a:pt x="217" y="463"/>
                      <a:pt x="214" y="487"/>
                      <a:pt x="194" y="509"/>
                    </a:cubicBezTo>
                    <a:cubicBezTo>
                      <a:pt x="181" y="545"/>
                      <a:pt x="179" y="561"/>
                      <a:pt x="147" y="582"/>
                    </a:cubicBezTo>
                    <a:cubicBezTo>
                      <a:pt x="137" y="597"/>
                      <a:pt x="120" y="625"/>
                      <a:pt x="107" y="636"/>
                    </a:cubicBezTo>
                    <a:cubicBezTo>
                      <a:pt x="94" y="647"/>
                      <a:pt x="62" y="651"/>
                      <a:pt x="46" y="656"/>
                    </a:cubicBezTo>
                    <a:cubicBezTo>
                      <a:pt x="19" y="647"/>
                      <a:pt x="8" y="636"/>
                      <a:pt x="0" y="609"/>
                    </a:cubicBezTo>
                    <a:cubicBezTo>
                      <a:pt x="6" y="536"/>
                      <a:pt x="9" y="477"/>
                      <a:pt x="73" y="435"/>
                    </a:cubicBezTo>
                    <a:cubicBezTo>
                      <a:pt x="87" y="395"/>
                      <a:pt x="134" y="348"/>
                      <a:pt x="174" y="334"/>
                    </a:cubicBezTo>
                    <a:cubicBezTo>
                      <a:pt x="190" y="309"/>
                      <a:pt x="201" y="284"/>
                      <a:pt x="201" y="254"/>
                    </a:cubicBezTo>
                  </a:path>
                </a:pathLst>
              </a:custGeom>
              <a:gradFill rotWithShape="1">
                <a:gsLst>
                  <a:gs pos="0">
                    <a:srgbClr val="0066FF"/>
                  </a:gs>
                  <a:gs pos="100000">
                    <a:srgbClr val="000099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495" name="Freeform 79"/>
              <p:cNvSpPr>
                <a:spLocks/>
              </p:cNvSpPr>
              <p:nvPr/>
            </p:nvSpPr>
            <p:spPr bwMode="auto">
              <a:xfrm rot="-1539690">
                <a:off x="2553" y="1572"/>
                <a:ext cx="77" cy="1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73"/>
                  </a:cxn>
                  <a:cxn ang="0">
                    <a:pos x="41" y="73"/>
                  </a:cxn>
                  <a:cxn ang="0">
                    <a:pos x="54" y="34"/>
                  </a:cxn>
                  <a:cxn ang="0">
                    <a:pos x="41" y="0"/>
                  </a:cxn>
                </a:cxnLst>
                <a:rect l="0" t="0" r="r" b="b"/>
                <a:pathLst>
                  <a:path w="54" h="110">
                    <a:moveTo>
                      <a:pt x="41" y="0"/>
                    </a:moveTo>
                    <a:cubicBezTo>
                      <a:pt x="23" y="28"/>
                      <a:pt x="8" y="42"/>
                      <a:pt x="0" y="73"/>
                    </a:cubicBezTo>
                    <a:cubicBezTo>
                      <a:pt x="12" y="110"/>
                      <a:pt x="19" y="95"/>
                      <a:pt x="41" y="73"/>
                    </a:cubicBezTo>
                    <a:cubicBezTo>
                      <a:pt x="48" y="67"/>
                      <a:pt x="54" y="46"/>
                      <a:pt x="54" y="34"/>
                    </a:cubicBezTo>
                    <a:cubicBezTo>
                      <a:pt x="54" y="22"/>
                      <a:pt x="44" y="7"/>
                      <a:pt x="41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4" name="Group 80"/>
            <p:cNvGrpSpPr>
              <a:grpSpLocks/>
            </p:cNvGrpSpPr>
            <p:nvPr/>
          </p:nvGrpSpPr>
          <p:grpSpPr bwMode="auto">
            <a:xfrm>
              <a:off x="521" y="2160"/>
              <a:ext cx="855" cy="894"/>
              <a:chOff x="1736" y="2123"/>
              <a:chExt cx="855" cy="1204"/>
            </a:xfrm>
          </p:grpSpPr>
          <p:sp>
            <p:nvSpPr>
              <p:cNvPr id="60497" name="Freeform 81"/>
              <p:cNvSpPr>
                <a:spLocks/>
              </p:cNvSpPr>
              <p:nvPr/>
            </p:nvSpPr>
            <p:spPr bwMode="auto">
              <a:xfrm rot="-1539690">
                <a:off x="1736" y="2123"/>
                <a:ext cx="855" cy="1204"/>
              </a:xfrm>
              <a:custGeom>
                <a:avLst/>
                <a:gdLst/>
                <a:ahLst/>
                <a:cxnLst>
                  <a:cxn ang="0">
                    <a:pos x="471" y="341"/>
                  </a:cxn>
                  <a:cxn ang="0">
                    <a:pos x="493" y="258"/>
                  </a:cxn>
                  <a:cxn ang="0">
                    <a:pos x="504" y="181"/>
                  </a:cxn>
                  <a:cxn ang="0">
                    <a:pos x="484" y="147"/>
                  </a:cxn>
                  <a:cxn ang="0">
                    <a:pos x="464" y="53"/>
                  </a:cxn>
                  <a:cxn ang="0">
                    <a:pos x="508" y="0"/>
                  </a:cxn>
                  <a:cxn ang="0">
                    <a:pos x="574" y="51"/>
                  </a:cxn>
                  <a:cxn ang="0">
                    <a:pos x="589" y="180"/>
                  </a:cxn>
                  <a:cxn ang="0">
                    <a:pos x="531" y="375"/>
                  </a:cxn>
                  <a:cxn ang="0">
                    <a:pos x="457" y="455"/>
                  </a:cxn>
                  <a:cxn ang="0">
                    <a:pos x="391" y="549"/>
                  </a:cxn>
                  <a:cxn ang="0">
                    <a:pos x="350" y="589"/>
                  </a:cxn>
                  <a:cxn ang="0">
                    <a:pos x="280" y="636"/>
                  </a:cxn>
                  <a:cxn ang="0">
                    <a:pos x="223" y="663"/>
                  </a:cxn>
                  <a:cxn ang="0">
                    <a:pos x="49" y="710"/>
                  </a:cxn>
                  <a:cxn ang="0">
                    <a:pos x="2" y="663"/>
                  </a:cxn>
                  <a:cxn ang="0">
                    <a:pos x="9" y="609"/>
                  </a:cxn>
                  <a:cxn ang="0">
                    <a:pos x="96" y="569"/>
                  </a:cxn>
                  <a:cxn ang="0">
                    <a:pos x="216" y="516"/>
                  </a:cxn>
                  <a:cxn ang="0">
                    <a:pos x="268" y="471"/>
                  </a:cxn>
                  <a:cxn ang="0">
                    <a:pos x="370" y="408"/>
                  </a:cxn>
                  <a:cxn ang="0">
                    <a:pos x="444" y="355"/>
                  </a:cxn>
                  <a:cxn ang="0">
                    <a:pos x="464" y="341"/>
                  </a:cxn>
                  <a:cxn ang="0">
                    <a:pos x="478" y="328"/>
                  </a:cxn>
                  <a:cxn ang="0">
                    <a:pos x="471" y="341"/>
                  </a:cxn>
                </a:cxnLst>
                <a:rect l="0" t="0" r="r" b="b"/>
                <a:pathLst>
                  <a:path w="596" h="710">
                    <a:moveTo>
                      <a:pt x="471" y="341"/>
                    </a:moveTo>
                    <a:cubicBezTo>
                      <a:pt x="508" y="282"/>
                      <a:pt x="479" y="298"/>
                      <a:pt x="493" y="258"/>
                    </a:cubicBezTo>
                    <a:cubicBezTo>
                      <a:pt x="491" y="229"/>
                      <a:pt x="510" y="210"/>
                      <a:pt x="504" y="181"/>
                    </a:cubicBezTo>
                    <a:cubicBezTo>
                      <a:pt x="501" y="168"/>
                      <a:pt x="488" y="160"/>
                      <a:pt x="484" y="147"/>
                    </a:cubicBezTo>
                    <a:cubicBezTo>
                      <a:pt x="474" y="117"/>
                      <a:pt x="470" y="84"/>
                      <a:pt x="464" y="53"/>
                    </a:cubicBezTo>
                    <a:cubicBezTo>
                      <a:pt x="480" y="30"/>
                      <a:pt x="482" y="9"/>
                      <a:pt x="508" y="0"/>
                    </a:cubicBezTo>
                    <a:cubicBezTo>
                      <a:pt x="544" y="13"/>
                      <a:pt x="564" y="17"/>
                      <a:pt x="574" y="51"/>
                    </a:cubicBezTo>
                    <a:cubicBezTo>
                      <a:pt x="582" y="79"/>
                      <a:pt x="596" y="126"/>
                      <a:pt x="589" y="180"/>
                    </a:cubicBezTo>
                    <a:cubicBezTo>
                      <a:pt x="582" y="234"/>
                      <a:pt x="553" y="329"/>
                      <a:pt x="531" y="375"/>
                    </a:cubicBezTo>
                    <a:cubicBezTo>
                      <a:pt x="511" y="405"/>
                      <a:pt x="484" y="430"/>
                      <a:pt x="457" y="455"/>
                    </a:cubicBezTo>
                    <a:cubicBezTo>
                      <a:pt x="431" y="479"/>
                      <a:pt x="417" y="525"/>
                      <a:pt x="391" y="549"/>
                    </a:cubicBezTo>
                    <a:cubicBezTo>
                      <a:pt x="379" y="560"/>
                      <a:pt x="365" y="582"/>
                      <a:pt x="350" y="589"/>
                    </a:cubicBezTo>
                    <a:cubicBezTo>
                      <a:pt x="324" y="602"/>
                      <a:pt x="306" y="623"/>
                      <a:pt x="280" y="636"/>
                    </a:cubicBezTo>
                    <a:cubicBezTo>
                      <a:pt x="261" y="646"/>
                      <a:pt x="240" y="654"/>
                      <a:pt x="223" y="663"/>
                    </a:cubicBezTo>
                    <a:cubicBezTo>
                      <a:pt x="177" y="687"/>
                      <a:pt x="100" y="697"/>
                      <a:pt x="49" y="710"/>
                    </a:cubicBezTo>
                    <a:cubicBezTo>
                      <a:pt x="0" y="700"/>
                      <a:pt x="17" y="705"/>
                      <a:pt x="2" y="663"/>
                    </a:cubicBezTo>
                    <a:cubicBezTo>
                      <a:pt x="4" y="645"/>
                      <a:pt x="0" y="625"/>
                      <a:pt x="9" y="609"/>
                    </a:cubicBezTo>
                    <a:cubicBezTo>
                      <a:pt x="24" y="583"/>
                      <a:pt x="70" y="576"/>
                      <a:pt x="96" y="569"/>
                    </a:cubicBezTo>
                    <a:cubicBezTo>
                      <a:pt x="133" y="545"/>
                      <a:pt x="174" y="529"/>
                      <a:pt x="216" y="516"/>
                    </a:cubicBezTo>
                    <a:cubicBezTo>
                      <a:pt x="236" y="502"/>
                      <a:pt x="250" y="487"/>
                      <a:pt x="268" y="471"/>
                    </a:cubicBezTo>
                    <a:cubicBezTo>
                      <a:pt x="304" y="439"/>
                      <a:pt x="326" y="424"/>
                      <a:pt x="370" y="408"/>
                    </a:cubicBezTo>
                    <a:cubicBezTo>
                      <a:pt x="392" y="387"/>
                      <a:pt x="419" y="372"/>
                      <a:pt x="444" y="355"/>
                    </a:cubicBezTo>
                    <a:cubicBezTo>
                      <a:pt x="451" y="350"/>
                      <a:pt x="458" y="347"/>
                      <a:pt x="464" y="341"/>
                    </a:cubicBezTo>
                    <a:cubicBezTo>
                      <a:pt x="469" y="337"/>
                      <a:pt x="472" y="328"/>
                      <a:pt x="478" y="328"/>
                    </a:cubicBezTo>
                    <a:cubicBezTo>
                      <a:pt x="483" y="328"/>
                      <a:pt x="473" y="337"/>
                      <a:pt x="471" y="3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60033"/>
                  </a:gs>
                  <a:gs pos="50000">
                    <a:srgbClr val="990033"/>
                  </a:gs>
                  <a:gs pos="100000">
                    <a:srgbClr val="66003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498" name="Freeform 82"/>
              <p:cNvSpPr>
                <a:spLocks/>
              </p:cNvSpPr>
              <p:nvPr/>
            </p:nvSpPr>
            <p:spPr bwMode="auto">
              <a:xfrm rot="-1539690">
                <a:off x="2319" y="2457"/>
                <a:ext cx="90" cy="166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27" y="14"/>
                  </a:cxn>
                  <a:cxn ang="0">
                    <a:pos x="3" y="41"/>
                  </a:cxn>
                  <a:cxn ang="0">
                    <a:pos x="9" y="89"/>
                  </a:cxn>
                  <a:cxn ang="0">
                    <a:pos x="36" y="62"/>
                  </a:cxn>
                  <a:cxn ang="0">
                    <a:pos x="50" y="22"/>
                  </a:cxn>
                  <a:cxn ang="0">
                    <a:pos x="50" y="2"/>
                  </a:cxn>
                </a:cxnLst>
                <a:rect l="0" t="0" r="r" b="b"/>
                <a:pathLst>
                  <a:path w="63" h="98">
                    <a:moveTo>
                      <a:pt x="50" y="2"/>
                    </a:moveTo>
                    <a:cubicBezTo>
                      <a:pt x="45" y="2"/>
                      <a:pt x="35" y="8"/>
                      <a:pt x="27" y="14"/>
                    </a:cubicBezTo>
                    <a:cubicBezTo>
                      <a:pt x="19" y="20"/>
                      <a:pt x="6" y="29"/>
                      <a:pt x="3" y="41"/>
                    </a:cubicBezTo>
                    <a:cubicBezTo>
                      <a:pt x="0" y="53"/>
                      <a:pt x="4" y="86"/>
                      <a:pt x="9" y="89"/>
                    </a:cubicBezTo>
                    <a:cubicBezTo>
                      <a:pt x="6" y="98"/>
                      <a:pt x="27" y="64"/>
                      <a:pt x="36" y="62"/>
                    </a:cubicBezTo>
                    <a:cubicBezTo>
                      <a:pt x="41" y="49"/>
                      <a:pt x="45" y="35"/>
                      <a:pt x="50" y="22"/>
                    </a:cubicBezTo>
                    <a:cubicBezTo>
                      <a:pt x="58" y="0"/>
                      <a:pt x="63" y="2"/>
                      <a:pt x="50" y="2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5" name="Group 83"/>
            <p:cNvGrpSpPr>
              <a:grpSpLocks/>
            </p:cNvGrpSpPr>
            <p:nvPr/>
          </p:nvGrpSpPr>
          <p:grpSpPr bwMode="auto">
            <a:xfrm rot="-461120">
              <a:off x="1156" y="2523"/>
              <a:ext cx="855" cy="894"/>
              <a:chOff x="1736" y="2123"/>
              <a:chExt cx="855" cy="1204"/>
            </a:xfrm>
          </p:grpSpPr>
          <p:sp>
            <p:nvSpPr>
              <p:cNvPr id="60500" name="Freeform 84"/>
              <p:cNvSpPr>
                <a:spLocks/>
              </p:cNvSpPr>
              <p:nvPr/>
            </p:nvSpPr>
            <p:spPr bwMode="auto">
              <a:xfrm rot="-1539690">
                <a:off x="1736" y="2123"/>
                <a:ext cx="855" cy="1204"/>
              </a:xfrm>
              <a:custGeom>
                <a:avLst/>
                <a:gdLst/>
                <a:ahLst/>
                <a:cxnLst>
                  <a:cxn ang="0">
                    <a:pos x="471" y="341"/>
                  </a:cxn>
                  <a:cxn ang="0">
                    <a:pos x="493" y="258"/>
                  </a:cxn>
                  <a:cxn ang="0">
                    <a:pos x="504" y="181"/>
                  </a:cxn>
                  <a:cxn ang="0">
                    <a:pos x="484" y="147"/>
                  </a:cxn>
                  <a:cxn ang="0">
                    <a:pos x="464" y="53"/>
                  </a:cxn>
                  <a:cxn ang="0">
                    <a:pos x="508" y="0"/>
                  </a:cxn>
                  <a:cxn ang="0">
                    <a:pos x="574" y="51"/>
                  </a:cxn>
                  <a:cxn ang="0">
                    <a:pos x="589" y="180"/>
                  </a:cxn>
                  <a:cxn ang="0">
                    <a:pos x="531" y="375"/>
                  </a:cxn>
                  <a:cxn ang="0">
                    <a:pos x="457" y="455"/>
                  </a:cxn>
                  <a:cxn ang="0">
                    <a:pos x="391" y="549"/>
                  </a:cxn>
                  <a:cxn ang="0">
                    <a:pos x="350" y="589"/>
                  </a:cxn>
                  <a:cxn ang="0">
                    <a:pos x="280" y="636"/>
                  </a:cxn>
                  <a:cxn ang="0">
                    <a:pos x="223" y="663"/>
                  </a:cxn>
                  <a:cxn ang="0">
                    <a:pos x="49" y="710"/>
                  </a:cxn>
                  <a:cxn ang="0">
                    <a:pos x="2" y="663"/>
                  </a:cxn>
                  <a:cxn ang="0">
                    <a:pos x="9" y="609"/>
                  </a:cxn>
                  <a:cxn ang="0">
                    <a:pos x="96" y="569"/>
                  </a:cxn>
                  <a:cxn ang="0">
                    <a:pos x="216" y="516"/>
                  </a:cxn>
                  <a:cxn ang="0">
                    <a:pos x="268" y="471"/>
                  </a:cxn>
                  <a:cxn ang="0">
                    <a:pos x="370" y="408"/>
                  </a:cxn>
                  <a:cxn ang="0">
                    <a:pos x="444" y="355"/>
                  </a:cxn>
                  <a:cxn ang="0">
                    <a:pos x="464" y="341"/>
                  </a:cxn>
                  <a:cxn ang="0">
                    <a:pos x="478" y="328"/>
                  </a:cxn>
                  <a:cxn ang="0">
                    <a:pos x="471" y="341"/>
                  </a:cxn>
                </a:cxnLst>
                <a:rect l="0" t="0" r="r" b="b"/>
                <a:pathLst>
                  <a:path w="596" h="710">
                    <a:moveTo>
                      <a:pt x="471" y="341"/>
                    </a:moveTo>
                    <a:cubicBezTo>
                      <a:pt x="508" y="282"/>
                      <a:pt x="479" y="298"/>
                      <a:pt x="493" y="258"/>
                    </a:cubicBezTo>
                    <a:cubicBezTo>
                      <a:pt x="491" y="229"/>
                      <a:pt x="510" y="210"/>
                      <a:pt x="504" y="181"/>
                    </a:cubicBezTo>
                    <a:cubicBezTo>
                      <a:pt x="501" y="168"/>
                      <a:pt x="488" y="160"/>
                      <a:pt x="484" y="147"/>
                    </a:cubicBezTo>
                    <a:cubicBezTo>
                      <a:pt x="474" y="117"/>
                      <a:pt x="470" y="84"/>
                      <a:pt x="464" y="53"/>
                    </a:cubicBezTo>
                    <a:cubicBezTo>
                      <a:pt x="480" y="30"/>
                      <a:pt x="482" y="9"/>
                      <a:pt x="508" y="0"/>
                    </a:cubicBezTo>
                    <a:cubicBezTo>
                      <a:pt x="544" y="13"/>
                      <a:pt x="564" y="17"/>
                      <a:pt x="574" y="51"/>
                    </a:cubicBezTo>
                    <a:cubicBezTo>
                      <a:pt x="582" y="79"/>
                      <a:pt x="596" y="126"/>
                      <a:pt x="589" y="180"/>
                    </a:cubicBezTo>
                    <a:cubicBezTo>
                      <a:pt x="582" y="234"/>
                      <a:pt x="553" y="329"/>
                      <a:pt x="531" y="375"/>
                    </a:cubicBezTo>
                    <a:cubicBezTo>
                      <a:pt x="511" y="405"/>
                      <a:pt x="484" y="430"/>
                      <a:pt x="457" y="455"/>
                    </a:cubicBezTo>
                    <a:cubicBezTo>
                      <a:pt x="431" y="479"/>
                      <a:pt x="417" y="525"/>
                      <a:pt x="391" y="549"/>
                    </a:cubicBezTo>
                    <a:cubicBezTo>
                      <a:pt x="379" y="560"/>
                      <a:pt x="365" y="582"/>
                      <a:pt x="350" y="589"/>
                    </a:cubicBezTo>
                    <a:cubicBezTo>
                      <a:pt x="324" y="602"/>
                      <a:pt x="306" y="623"/>
                      <a:pt x="280" y="636"/>
                    </a:cubicBezTo>
                    <a:cubicBezTo>
                      <a:pt x="261" y="646"/>
                      <a:pt x="240" y="654"/>
                      <a:pt x="223" y="663"/>
                    </a:cubicBezTo>
                    <a:cubicBezTo>
                      <a:pt x="177" y="687"/>
                      <a:pt x="100" y="697"/>
                      <a:pt x="49" y="710"/>
                    </a:cubicBezTo>
                    <a:cubicBezTo>
                      <a:pt x="0" y="700"/>
                      <a:pt x="17" y="705"/>
                      <a:pt x="2" y="663"/>
                    </a:cubicBezTo>
                    <a:cubicBezTo>
                      <a:pt x="4" y="645"/>
                      <a:pt x="0" y="625"/>
                      <a:pt x="9" y="609"/>
                    </a:cubicBezTo>
                    <a:cubicBezTo>
                      <a:pt x="24" y="583"/>
                      <a:pt x="70" y="576"/>
                      <a:pt x="96" y="569"/>
                    </a:cubicBezTo>
                    <a:cubicBezTo>
                      <a:pt x="133" y="545"/>
                      <a:pt x="174" y="529"/>
                      <a:pt x="216" y="516"/>
                    </a:cubicBezTo>
                    <a:cubicBezTo>
                      <a:pt x="236" y="502"/>
                      <a:pt x="250" y="487"/>
                      <a:pt x="268" y="471"/>
                    </a:cubicBezTo>
                    <a:cubicBezTo>
                      <a:pt x="304" y="439"/>
                      <a:pt x="326" y="424"/>
                      <a:pt x="370" y="408"/>
                    </a:cubicBezTo>
                    <a:cubicBezTo>
                      <a:pt x="392" y="387"/>
                      <a:pt x="419" y="372"/>
                      <a:pt x="444" y="355"/>
                    </a:cubicBezTo>
                    <a:cubicBezTo>
                      <a:pt x="451" y="350"/>
                      <a:pt x="458" y="347"/>
                      <a:pt x="464" y="341"/>
                    </a:cubicBezTo>
                    <a:cubicBezTo>
                      <a:pt x="469" y="337"/>
                      <a:pt x="472" y="328"/>
                      <a:pt x="478" y="328"/>
                    </a:cubicBezTo>
                    <a:cubicBezTo>
                      <a:pt x="483" y="328"/>
                      <a:pt x="473" y="337"/>
                      <a:pt x="471" y="34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660033"/>
                  </a:gs>
                  <a:gs pos="50000">
                    <a:srgbClr val="990033"/>
                  </a:gs>
                  <a:gs pos="100000">
                    <a:srgbClr val="66003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01" name="Freeform 85"/>
              <p:cNvSpPr>
                <a:spLocks/>
              </p:cNvSpPr>
              <p:nvPr/>
            </p:nvSpPr>
            <p:spPr bwMode="auto">
              <a:xfrm rot="-1539690">
                <a:off x="2319" y="2457"/>
                <a:ext cx="90" cy="166"/>
              </a:xfrm>
              <a:custGeom>
                <a:avLst/>
                <a:gdLst/>
                <a:ahLst/>
                <a:cxnLst>
                  <a:cxn ang="0">
                    <a:pos x="50" y="2"/>
                  </a:cxn>
                  <a:cxn ang="0">
                    <a:pos x="27" y="14"/>
                  </a:cxn>
                  <a:cxn ang="0">
                    <a:pos x="3" y="41"/>
                  </a:cxn>
                  <a:cxn ang="0">
                    <a:pos x="9" y="89"/>
                  </a:cxn>
                  <a:cxn ang="0">
                    <a:pos x="36" y="62"/>
                  </a:cxn>
                  <a:cxn ang="0">
                    <a:pos x="50" y="22"/>
                  </a:cxn>
                  <a:cxn ang="0">
                    <a:pos x="50" y="2"/>
                  </a:cxn>
                </a:cxnLst>
                <a:rect l="0" t="0" r="r" b="b"/>
                <a:pathLst>
                  <a:path w="63" h="98">
                    <a:moveTo>
                      <a:pt x="50" y="2"/>
                    </a:moveTo>
                    <a:cubicBezTo>
                      <a:pt x="45" y="2"/>
                      <a:pt x="35" y="8"/>
                      <a:pt x="27" y="14"/>
                    </a:cubicBezTo>
                    <a:cubicBezTo>
                      <a:pt x="19" y="20"/>
                      <a:pt x="6" y="29"/>
                      <a:pt x="3" y="41"/>
                    </a:cubicBezTo>
                    <a:cubicBezTo>
                      <a:pt x="0" y="53"/>
                      <a:pt x="4" y="86"/>
                      <a:pt x="9" y="89"/>
                    </a:cubicBezTo>
                    <a:cubicBezTo>
                      <a:pt x="6" y="98"/>
                      <a:pt x="27" y="64"/>
                      <a:pt x="36" y="62"/>
                    </a:cubicBezTo>
                    <a:cubicBezTo>
                      <a:pt x="41" y="49"/>
                      <a:pt x="45" y="35"/>
                      <a:pt x="50" y="22"/>
                    </a:cubicBezTo>
                    <a:cubicBezTo>
                      <a:pt x="58" y="0"/>
                      <a:pt x="63" y="2"/>
                      <a:pt x="50" y="2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6" name="Group 86"/>
            <p:cNvGrpSpPr>
              <a:grpSpLocks/>
            </p:cNvGrpSpPr>
            <p:nvPr/>
          </p:nvGrpSpPr>
          <p:grpSpPr bwMode="auto">
            <a:xfrm rot="1143484">
              <a:off x="1338" y="1389"/>
              <a:ext cx="415" cy="1113"/>
              <a:chOff x="2341" y="1152"/>
              <a:chExt cx="415" cy="1113"/>
            </a:xfrm>
          </p:grpSpPr>
          <p:sp>
            <p:nvSpPr>
              <p:cNvPr id="60503" name="Freeform 87"/>
              <p:cNvSpPr>
                <a:spLocks/>
              </p:cNvSpPr>
              <p:nvPr/>
            </p:nvSpPr>
            <p:spPr bwMode="auto">
              <a:xfrm rot="-1539690">
                <a:off x="2341" y="1152"/>
                <a:ext cx="415" cy="1113"/>
              </a:xfrm>
              <a:custGeom>
                <a:avLst/>
                <a:gdLst/>
                <a:ahLst/>
                <a:cxnLst>
                  <a:cxn ang="0">
                    <a:pos x="214" y="294"/>
                  </a:cxn>
                  <a:cxn ang="0">
                    <a:pos x="147" y="167"/>
                  </a:cxn>
                  <a:cxn ang="0">
                    <a:pos x="113" y="80"/>
                  </a:cxn>
                  <a:cxn ang="0">
                    <a:pos x="154" y="0"/>
                  </a:cxn>
                  <a:cxn ang="0">
                    <a:pos x="261" y="147"/>
                  </a:cxn>
                  <a:cxn ang="0">
                    <a:pos x="274" y="187"/>
                  </a:cxn>
                  <a:cxn ang="0">
                    <a:pos x="288" y="227"/>
                  </a:cxn>
                  <a:cxn ang="0">
                    <a:pos x="227" y="435"/>
                  </a:cxn>
                  <a:cxn ang="0">
                    <a:pos x="194" y="509"/>
                  </a:cxn>
                  <a:cxn ang="0">
                    <a:pos x="147" y="582"/>
                  </a:cxn>
                  <a:cxn ang="0">
                    <a:pos x="107" y="636"/>
                  </a:cxn>
                  <a:cxn ang="0">
                    <a:pos x="46" y="656"/>
                  </a:cxn>
                  <a:cxn ang="0">
                    <a:pos x="0" y="609"/>
                  </a:cxn>
                  <a:cxn ang="0">
                    <a:pos x="73" y="435"/>
                  </a:cxn>
                  <a:cxn ang="0">
                    <a:pos x="174" y="334"/>
                  </a:cxn>
                  <a:cxn ang="0">
                    <a:pos x="201" y="254"/>
                  </a:cxn>
                </a:cxnLst>
                <a:rect l="0" t="0" r="r" b="b"/>
                <a:pathLst>
                  <a:path w="289" h="656">
                    <a:moveTo>
                      <a:pt x="214" y="294"/>
                    </a:moveTo>
                    <a:cubicBezTo>
                      <a:pt x="205" y="252"/>
                      <a:pt x="178" y="198"/>
                      <a:pt x="147" y="167"/>
                    </a:cubicBezTo>
                    <a:cubicBezTo>
                      <a:pt x="136" y="136"/>
                      <a:pt x="121" y="112"/>
                      <a:pt x="113" y="80"/>
                    </a:cubicBezTo>
                    <a:cubicBezTo>
                      <a:pt x="120" y="24"/>
                      <a:pt x="114" y="26"/>
                      <a:pt x="154" y="0"/>
                    </a:cubicBezTo>
                    <a:cubicBezTo>
                      <a:pt x="215" y="14"/>
                      <a:pt x="242" y="93"/>
                      <a:pt x="261" y="147"/>
                    </a:cubicBezTo>
                    <a:cubicBezTo>
                      <a:pt x="289" y="228"/>
                      <a:pt x="247" y="107"/>
                      <a:pt x="274" y="187"/>
                    </a:cubicBezTo>
                    <a:cubicBezTo>
                      <a:pt x="278" y="200"/>
                      <a:pt x="288" y="227"/>
                      <a:pt x="288" y="227"/>
                    </a:cubicBezTo>
                    <a:cubicBezTo>
                      <a:pt x="277" y="315"/>
                      <a:pt x="254" y="358"/>
                      <a:pt x="227" y="435"/>
                    </a:cubicBezTo>
                    <a:cubicBezTo>
                      <a:pt x="217" y="463"/>
                      <a:pt x="214" y="487"/>
                      <a:pt x="194" y="509"/>
                    </a:cubicBezTo>
                    <a:cubicBezTo>
                      <a:pt x="181" y="545"/>
                      <a:pt x="179" y="561"/>
                      <a:pt x="147" y="582"/>
                    </a:cubicBezTo>
                    <a:cubicBezTo>
                      <a:pt x="137" y="597"/>
                      <a:pt x="120" y="625"/>
                      <a:pt x="107" y="636"/>
                    </a:cubicBezTo>
                    <a:cubicBezTo>
                      <a:pt x="94" y="647"/>
                      <a:pt x="62" y="651"/>
                      <a:pt x="46" y="656"/>
                    </a:cubicBezTo>
                    <a:cubicBezTo>
                      <a:pt x="19" y="647"/>
                      <a:pt x="8" y="636"/>
                      <a:pt x="0" y="609"/>
                    </a:cubicBezTo>
                    <a:cubicBezTo>
                      <a:pt x="6" y="536"/>
                      <a:pt x="9" y="477"/>
                      <a:pt x="73" y="435"/>
                    </a:cubicBezTo>
                    <a:cubicBezTo>
                      <a:pt x="87" y="395"/>
                      <a:pt x="134" y="348"/>
                      <a:pt x="174" y="334"/>
                    </a:cubicBezTo>
                    <a:cubicBezTo>
                      <a:pt x="190" y="309"/>
                      <a:pt x="201" y="284"/>
                      <a:pt x="201" y="254"/>
                    </a:cubicBezTo>
                  </a:path>
                </a:pathLst>
              </a:custGeom>
              <a:gradFill rotWithShape="1">
                <a:gsLst>
                  <a:gs pos="0">
                    <a:srgbClr val="0066FF"/>
                  </a:gs>
                  <a:gs pos="100000">
                    <a:srgbClr val="000099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04" name="Freeform 88"/>
              <p:cNvSpPr>
                <a:spLocks/>
              </p:cNvSpPr>
              <p:nvPr/>
            </p:nvSpPr>
            <p:spPr bwMode="auto">
              <a:xfrm rot="-1539690">
                <a:off x="2553" y="1572"/>
                <a:ext cx="77" cy="1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0" y="73"/>
                  </a:cxn>
                  <a:cxn ang="0">
                    <a:pos x="41" y="73"/>
                  </a:cxn>
                  <a:cxn ang="0">
                    <a:pos x="54" y="34"/>
                  </a:cxn>
                  <a:cxn ang="0">
                    <a:pos x="41" y="0"/>
                  </a:cxn>
                </a:cxnLst>
                <a:rect l="0" t="0" r="r" b="b"/>
                <a:pathLst>
                  <a:path w="54" h="110">
                    <a:moveTo>
                      <a:pt x="41" y="0"/>
                    </a:moveTo>
                    <a:cubicBezTo>
                      <a:pt x="23" y="28"/>
                      <a:pt x="8" y="42"/>
                      <a:pt x="0" y="73"/>
                    </a:cubicBezTo>
                    <a:cubicBezTo>
                      <a:pt x="12" y="110"/>
                      <a:pt x="19" y="95"/>
                      <a:pt x="41" y="73"/>
                    </a:cubicBezTo>
                    <a:cubicBezTo>
                      <a:pt x="48" y="67"/>
                      <a:pt x="54" y="46"/>
                      <a:pt x="54" y="34"/>
                    </a:cubicBezTo>
                    <a:cubicBezTo>
                      <a:pt x="54" y="22"/>
                      <a:pt x="44" y="7"/>
                      <a:pt x="41" y="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60505" name="Freeform 89"/>
            <p:cNvSpPr>
              <a:spLocks/>
            </p:cNvSpPr>
            <p:nvPr/>
          </p:nvSpPr>
          <p:spPr bwMode="auto">
            <a:xfrm>
              <a:off x="249" y="618"/>
              <a:ext cx="2313" cy="3265"/>
            </a:xfrm>
            <a:custGeom>
              <a:avLst/>
              <a:gdLst/>
              <a:ahLst/>
              <a:cxnLst>
                <a:cxn ang="0">
                  <a:pos x="432" y="435"/>
                </a:cxn>
                <a:cxn ang="0">
                  <a:pos x="107" y="828"/>
                </a:cxn>
                <a:cxn ang="0">
                  <a:pos x="78" y="1265"/>
                </a:cxn>
                <a:cxn ang="0">
                  <a:pos x="26" y="1381"/>
                </a:cxn>
                <a:cxn ang="0">
                  <a:pos x="29" y="1441"/>
                </a:cxn>
                <a:cxn ang="0">
                  <a:pos x="9" y="1483"/>
                </a:cxn>
                <a:cxn ang="0">
                  <a:pos x="12" y="1572"/>
                </a:cxn>
                <a:cxn ang="0">
                  <a:pos x="5" y="1668"/>
                </a:cxn>
                <a:cxn ang="0">
                  <a:pos x="12" y="1710"/>
                </a:cxn>
                <a:cxn ang="0">
                  <a:pos x="12" y="1907"/>
                </a:cxn>
                <a:cxn ang="0">
                  <a:pos x="16" y="1996"/>
                </a:cxn>
                <a:cxn ang="0">
                  <a:pos x="82" y="2241"/>
                </a:cxn>
                <a:cxn ang="0">
                  <a:pos x="352" y="2751"/>
                </a:cxn>
                <a:cxn ang="0">
                  <a:pos x="495" y="2881"/>
                </a:cxn>
                <a:cxn ang="0">
                  <a:pos x="905" y="3128"/>
                </a:cxn>
                <a:cxn ang="0">
                  <a:pos x="1032" y="3220"/>
                </a:cxn>
                <a:cxn ang="0">
                  <a:pos x="1132" y="3293"/>
                </a:cxn>
                <a:cxn ang="0">
                  <a:pos x="1358" y="3429"/>
                </a:cxn>
                <a:cxn ang="0">
                  <a:pos x="1441" y="3434"/>
                </a:cxn>
                <a:cxn ang="0">
                  <a:pos x="1579" y="3474"/>
                </a:cxn>
                <a:cxn ang="0">
                  <a:pos x="1911" y="3529"/>
                </a:cxn>
                <a:cxn ang="0">
                  <a:pos x="2105" y="3572"/>
                </a:cxn>
                <a:cxn ang="0">
                  <a:pos x="2178" y="3583"/>
                </a:cxn>
                <a:cxn ang="0">
                  <a:pos x="2311" y="3613"/>
                </a:cxn>
                <a:cxn ang="0">
                  <a:pos x="2519" y="3634"/>
                </a:cxn>
                <a:cxn ang="0">
                  <a:pos x="2651" y="3631"/>
                </a:cxn>
                <a:cxn ang="0">
                  <a:pos x="3198" y="3353"/>
                </a:cxn>
                <a:cxn ang="0">
                  <a:pos x="3317" y="3158"/>
                </a:cxn>
                <a:cxn ang="0">
                  <a:pos x="3460" y="3013"/>
                </a:cxn>
                <a:cxn ang="0">
                  <a:pos x="3565" y="2842"/>
                </a:cxn>
                <a:cxn ang="0">
                  <a:pos x="3605" y="2732"/>
                </a:cxn>
                <a:cxn ang="0">
                  <a:pos x="3671" y="2622"/>
                </a:cxn>
                <a:cxn ang="0">
                  <a:pos x="3763" y="2395"/>
                </a:cxn>
                <a:cxn ang="0">
                  <a:pos x="3775" y="2313"/>
                </a:cxn>
                <a:cxn ang="0">
                  <a:pos x="3861" y="2073"/>
                </a:cxn>
                <a:cxn ang="0">
                  <a:pos x="3851" y="1941"/>
                </a:cxn>
                <a:cxn ang="0">
                  <a:pos x="3816" y="1760"/>
                </a:cxn>
                <a:cxn ang="0">
                  <a:pos x="3309" y="844"/>
                </a:cxn>
                <a:cxn ang="0">
                  <a:pos x="3191" y="763"/>
                </a:cxn>
                <a:cxn ang="0">
                  <a:pos x="3008" y="605"/>
                </a:cxn>
                <a:cxn ang="0">
                  <a:pos x="2900" y="491"/>
                </a:cxn>
                <a:cxn ang="0">
                  <a:pos x="2825" y="419"/>
                </a:cxn>
                <a:cxn ang="0">
                  <a:pos x="2727" y="298"/>
                </a:cxn>
                <a:cxn ang="0">
                  <a:pos x="2655" y="257"/>
                </a:cxn>
                <a:cxn ang="0">
                  <a:pos x="2463" y="135"/>
                </a:cxn>
                <a:cxn ang="0">
                  <a:pos x="2306" y="59"/>
                </a:cxn>
                <a:cxn ang="0">
                  <a:pos x="2008" y="19"/>
                </a:cxn>
                <a:cxn ang="0">
                  <a:pos x="1772" y="55"/>
                </a:cxn>
                <a:cxn ang="0">
                  <a:pos x="1564" y="93"/>
                </a:cxn>
                <a:cxn ang="0">
                  <a:pos x="1157" y="150"/>
                </a:cxn>
              </a:cxnLst>
              <a:rect l="0" t="0" r="r" b="b"/>
              <a:pathLst>
                <a:path w="3861" h="3656">
                  <a:moveTo>
                    <a:pt x="432" y="435"/>
                  </a:moveTo>
                  <a:cubicBezTo>
                    <a:pt x="275" y="521"/>
                    <a:pt x="154" y="750"/>
                    <a:pt x="107" y="828"/>
                  </a:cubicBezTo>
                  <a:cubicBezTo>
                    <a:pt x="48" y="966"/>
                    <a:pt x="91" y="1173"/>
                    <a:pt x="78" y="1265"/>
                  </a:cubicBezTo>
                  <a:cubicBezTo>
                    <a:pt x="59" y="1305"/>
                    <a:pt x="46" y="1344"/>
                    <a:pt x="26" y="1381"/>
                  </a:cubicBezTo>
                  <a:cubicBezTo>
                    <a:pt x="28" y="1401"/>
                    <a:pt x="32" y="1422"/>
                    <a:pt x="29" y="1441"/>
                  </a:cubicBezTo>
                  <a:cubicBezTo>
                    <a:pt x="27" y="1457"/>
                    <a:pt x="12" y="1468"/>
                    <a:pt x="9" y="1483"/>
                  </a:cubicBezTo>
                  <a:cubicBezTo>
                    <a:pt x="6" y="1512"/>
                    <a:pt x="15" y="1544"/>
                    <a:pt x="12" y="1572"/>
                  </a:cubicBezTo>
                  <a:cubicBezTo>
                    <a:pt x="43" y="1700"/>
                    <a:pt x="23" y="1565"/>
                    <a:pt x="5" y="1668"/>
                  </a:cubicBezTo>
                  <a:cubicBezTo>
                    <a:pt x="3" y="1680"/>
                    <a:pt x="11" y="1696"/>
                    <a:pt x="12" y="1710"/>
                  </a:cubicBezTo>
                  <a:cubicBezTo>
                    <a:pt x="15" y="1774"/>
                    <a:pt x="19" y="1845"/>
                    <a:pt x="12" y="1907"/>
                  </a:cubicBezTo>
                  <a:cubicBezTo>
                    <a:pt x="43" y="2066"/>
                    <a:pt x="0" y="1818"/>
                    <a:pt x="16" y="1996"/>
                  </a:cubicBezTo>
                  <a:cubicBezTo>
                    <a:pt x="24" y="2075"/>
                    <a:pt x="60" y="2165"/>
                    <a:pt x="82" y="2241"/>
                  </a:cubicBezTo>
                  <a:cubicBezTo>
                    <a:pt x="177" y="2409"/>
                    <a:pt x="257" y="2585"/>
                    <a:pt x="352" y="2751"/>
                  </a:cubicBezTo>
                  <a:cubicBezTo>
                    <a:pt x="390" y="2815"/>
                    <a:pt x="447" y="2833"/>
                    <a:pt x="495" y="2881"/>
                  </a:cubicBezTo>
                  <a:cubicBezTo>
                    <a:pt x="593" y="2982"/>
                    <a:pt x="779" y="3068"/>
                    <a:pt x="905" y="3128"/>
                  </a:cubicBezTo>
                  <a:cubicBezTo>
                    <a:pt x="942" y="3168"/>
                    <a:pt x="1032" y="3220"/>
                    <a:pt x="1032" y="3220"/>
                  </a:cubicBezTo>
                  <a:cubicBezTo>
                    <a:pt x="1064" y="3259"/>
                    <a:pt x="1094" y="3259"/>
                    <a:pt x="1132" y="3293"/>
                  </a:cubicBezTo>
                  <a:cubicBezTo>
                    <a:pt x="1166" y="3322"/>
                    <a:pt x="1314" y="3415"/>
                    <a:pt x="1358" y="3429"/>
                  </a:cubicBezTo>
                  <a:cubicBezTo>
                    <a:pt x="1385" y="3436"/>
                    <a:pt x="1412" y="3431"/>
                    <a:pt x="1441" y="3434"/>
                  </a:cubicBezTo>
                  <a:cubicBezTo>
                    <a:pt x="1486" y="3456"/>
                    <a:pt x="1532" y="3460"/>
                    <a:pt x="1579" y="3474"/>
                  </a:cubicBezTo>
                  <a:cubicBezTo>
                    <a:pt x="1685" y="3507"/>
                    <a:pt x="1803" y="3535"/>
                    <a:pt x="1911" y="3529"/>
                  </a:cubicBezTo>
                  <a:cubicBezTo>
                    <a:pt x="1950" y="3558"/>
                    <a:pt x="2058" y="3579"/>
                    <a:pt x="2105" y="3572"/>
                  </a:cubicBezTo>
                  <a:cubicBezTo>
                    <a:pt x="2171" y="3605"/>
                    <a:pt x="2103" y="3578"/>
                    <a:pt x="2178" y="3583"/>
                  </a:cubicBezTo>
                  <a:cubicBezTo>
                    <a:pt x="2227" y="3587"/>
                    <a:pt x="2261" y="3616"/>
                    <a:pt x="2311" y="3613"/>
                  </a:cubicBezTo>
                  <a:cubicBezTo>
                    <a:pt x="2380" y="3652"/>
                    <a:pt x="2445" y="3644"/>
                    <a:pt x="2519" y="3634"/>
                  </a:cubicBezTo>
                  <a:cubicBezTo>
                    <a:pt x="2572" y="3656"/>
                    <a:pt x="2599" y="3643"/>
                    <a:pt x="2651" y="3631"/>
                  </a:cubicBezTo>
                  <a:cubicBezTo>
                    <a:pt x="2834" y="3539"/>
                    <a:pt x="3017" y="3449"/>
                    <a:pt x="3198" y="3353"/>
                  </a:cubicBezTo>
                  <a:cubicBezTo>
                    <a:pt x="3258" y="3322"/>
                    <a:pt x="3274" y="3214"/>
                    <a:pt x="3317" y="3158"/>
                  </a:cubicBezTo>
                  <a:cubicBezTo>
                    <a:pt x="3359" y="3107"/>
                    <a:pt x="3420" y="3068"/>
                    <a:pt x="3460" y="3013"/>
                  </a:cubicBezTo>
                  <a:cubicBezTo>
                    <a:pt x="3499" y="2956"/>
                    <a:pt x="3515" y="2895"/>
                    <a:pt x="3565" y="2842"/>
                  </a:cubicBezTo>
                  <a:cubicBezTo>
                    <a:pt x="3575" y="2794"/>
                    <a:pt x="3571" y="2766"/>
                    <a:pt x="3605" y="2732"/>
                  </a:cubicBezTo>
                  <a:cubicBezTo>
                    <a:pt x="3625" y="2690"/>
                    <a:pt x="3651" y="2663"/>
                    <a:pt x="3671" y="2622"/>
                  </a:cubicBezTo>
                  <a:cubicBezTo>
                    <a:pt x="3652" y="2494"/>
                    <a:pt x="3726" y="2493"/>
                    <a:pt x="3763" y="2395"/>
                  </a:cubicBezTo>
                  <a:cubicBezTo>
                    <a:pt x="3790" y="2323"/>
                    <a:pt x="3751" y="2399"/>
                    <a:pt x="3775" y="2313"/>
                  </a:cubicBezTo>
                  <a:cubicBezTo>
                    <a:pt x="3797" y="2231"/>
                    <a:pt x="3838" y="2155"/>
                    <a:pt x="3861" y="2073"/>
                  </a:cubicBezTo>
                  <a:cubicBezTo>
                    <a:pt x="3855" y="2028"/>
                    <a:pt x="3857" y="1986"/>
                    <a:pt x="3851" y="1941"/>
                  </a:cubicBezTo>
                  <a:cubicBezTo>
                    <a:pt x="3824" y="1865"/>
                    <a:pt x="3811" y="1833"/>
                    <a:pt x="3816" y="1760"/>
                  </a:cubicBezTo>
                  <a:cubicBezTo>
                    <a:pt x="3782" y="1616"/>
                    <a:pt x="3513" y="1040"/>
                    <a:pt x="3309" y="844"/>
                  </a:cubicBezTo>
                  <a:cubicBezTo>
                    <a:pt x="3275" y="809"/>
                    <a:pt x="3225" y="800"/>
                    <a:pt x="3191" y="763"/>
                  </a:cubicBezTo>
                  <a:cubicBezTo>
                    <a:pt x="3138" y="704"/>
                    <a:pt x="3073" y="649"/>
                    <a:pt x="3008" y="605"/>
                  </a:cubicBezTo>
                  <a:cubicBezTo>
                    <a:pt x="2972" y="558"/>
                    <a:pt x="2948" y="522"/>
                    <a:pt x="2900" y="491"/>
                  </a:cubicBezTo>
                  <a:cubicBezTo>
                    <a:pt x="2803" y="361"/>
                    <a:pt x="2929" y="518"/>
                    <a:pt x="2825" y="419"/>
                  </a:cubicBezTo>
                  <a:cubicBezTo>
                    <a:pt x="2789" y="385"/>
                    <a:pt x="2767" y="331"/>
                    <a:pt x="2727" y="298"/>
                  </a:cubicBezTo>
                  <a:cubicBezTo>
                    <a:pt x="2660" y="241"/>
                    <a:pt x="2717" y="296"/>
                    <a:pt x="2655" y="257"/>
                  </a:cubicBezTo>
                  <a:cubicBezTo>
                    <a:pt x="2590" y="218"/>
                    <a:pt x="2528" y="173"/>
                    <a:pt x="2463" y="135"/>
                  </a:cubicBezTo>
                  <a:cubicBezTo>
                    <a:pt x="2408" y="105"/>
                    <a:pt x="2366" y="71"/>
                    <a:pt x="2306" y="59"/>
                  </a:cubicBezTo>
                  <a:cubicBezTo>
                    <a:pt x="2241" y="12"/>
                    <a:pt x="2082" y="4"/>
                    <a:pt x="2008" y="19"/>
                  </a:cubicBezTo>
                  <a:cubicBezTo>
                    <a:pt x="1916" y="0"/>
                    <a:pt x="1861" y="28"/>
                    <a:pt x="1772" y="55"/>
                  </a:cubicBezTo>
                  <a:cubicBezTo>
                    <a:pt x="1704" y="76"/>
                    <a:pt x="1634" y="77"/>
                    <a:pt x="1564" y="93"/>
                  </a:cubicBezTo>
                  <a:cubicBezTo>
                    <a:pt x="1466" y="145"/>
                    <a:pt x="1257" y="102"/>
                    <a:pt x="1157" y="150"/>
                  </a:cubicBezTo>
                </a:path>
              </a:pathLst>
            </a:custGeom>
            <a:solidFill>
              <a:srgbClr val="339966">
                <a:alpha val="3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grpSp>
        <p:nvGrpSpPr>
          <p:cNvPr id="7" name="Group 90"/>
          <p:cNvGrpSpPr>
            <a:grpSpLocks/>
          </p:cNvGrpSpPr>
          <p:nvPr/>
        </p:nvGrpSpPr>
        <p:grpSpPr bwMode="auto">
          <a:xfrm>
            <a:off x="5003800" y="1412875"/>
            <a:ext cx="2879725" cy="4176713"/>
            <a:chOff x="2925" y="799"/>
            <a:chExt cx="2313" cy="3265"/>
          </a:xfrm>
        </p:grpSpPr>
        <p:grpSp>
          <p:nvGrpSpPr>
            <p:cNvPr id="8" name="Group 91"/>
            <p:cNvGrpSpPr>
              <a:grpSpLocks/>
            </p:cNvGrpSpPr>
            <p:nvPr/>
          </p:nvGrpSpPr>
          <p:grpSpPr bwMode="auto">
            <a:xfrm rot="429685">
              <a:off x="4059" y="935"/>
              <a:ext cx="406" cy="1170"/>
              <a:chOff x="2736" y="1181"/>
              <a:chExt cx="406" cy="1170"/>
            </a:xfrm>
          </p:grpSpPr>
          <p:sp>
            <p:nvSpPr>
              <p:cNvPr id="60508" name="Freeform 92"/>
              <p:cNvSpPr>
                <a:spLocks/>
              </p:cNvSpPr>
              <p:nvPr/>
            </p:nvSpPr>
            <p:spPr bwMode="auto">
              <a:xfrm rot="-1539690">
                <a:off x="2736" y="1181"/>
                <a:ext cx="406" cy="1170"/>
              </a:xfrm>
              <a:custGeom>
                <a:avLst/>
                <a:gdLst/>
                <a:ahLst/>
                <a:cxnLst>
                  <a:cxn ang="0">
                    <a:pos x="40" y="188"/>
                  </a:cxn>
                  <a:cxn ang="0">
                    <a:pos x="100" y="101"/>
                  </a:cxn>
                  <a:cxn ang="0">
                    <a:pos x="161" y="34"/>
                  </a:cxn>
                  <a:cxn ang="0">
                    <a:pos x="214" y="0"/>
                  </a:cxn>
                  <a:cxn ang="0">
                    <a:pos x="261" y="34"/>
                  </a:cxn>
                  <a:cxn ang="0">
                    <a:pos x="275" y="74"/>
                  </a:cxn>
                  <a:cxn ang="0">
                    <a:pos x="174" y="161"/>
                  </a:cxn>
                  <a:cxn ang="0">
                    <a:pos x="114" y="255"/>
                  </a:cxn>
                  <a:cxn ang="0">
                    <a:pos x="100" y="295"/>
                  </a:cxn>
                  <a:cxn ang="0">
                    <a:pos x="141" y="442"/>
                  </a:cxn>
                  <a:cxn ang="0">
                    <a:pos x="154" y="489"/>
                  </a:cxn>
                  <a:cxn ang="0">
                    <a:pos x="127" y="643"/>
                  </a:cxn>
                  <a:cxn ang="0">
                    <a:pos x="40" y="650"/>
                  </a:cxn>
                  <a:cxn ang="0">
                    <a:pos x="0" y="416"/>
                  </a:cxn>
                  <a:cxn ang="0">
                    <a:pos x="74" y="134"/>
                  </a:cxn>
                </a:cxnLst>
                <a:rect l="0" t="0" r="r" b="b"/>
                <a:pathLst>
                  <a:path w="283" h="690">
                    <a:moveTo>
                      <a:pt x="40" y="188"/>
                    </a:moveTo>
                    <a:cubicBezTo>
                      <a:pt x="59" y="156"/>
                      <a:pt x="79" y="132"/>
                      <a:pt x="100" y="101"/>
                    </a:cubicBezTo>
                    <a:cubicBezTo>
                      <a:pt x="118" y="73"/>
                      <a:pt x="129" y="45"/>
                      <a:pt x="161" y="34"/>
                    </a:cubicBezTo>
                    <a:cubicBezTo>
                      <a:pt x="177" y="16"/>
                      <a:pt x="191" y="8"/>
                      <a:pt x="214" y="0"/>
                    </a:cubicBezTo>
                    <a:cubicBezTo>
                      <a:pt x="236" y="8"/>
                      <a:pt x="245" y="17"/>
                      <a:pt x="261" y="34"/>
                    </a:cubicBezTo>
                    <a:cubicBezTo>
                      <a:pt x="266" y="47"/>
                      <a:pt x="283" y="62"/>
                      <a:pt x="275" y="74"/>
                    </a:cubicBezTo>
                    <a:cubicBezTo>
                      <a:pt x="250" y="110"/>
                      <a:pt x="211" y="137"/>
                      <a:pt x="174" y="161"/>
                    </a:cubicBezTo>
                    <a:cubicBezTo>
                      <a:pt x="153" y="193"/>
                      <a:pt x="130" y="220"/>
                      <a:pt x="114" y="255"/>
                    </a:cubicBezTo>
                    <a:cubicBezTo>
                      <a:pt x="108" y="268"/>
                      <a:pt x="100" y="295"/>
                      <a:pt x="100" y="295"/>
                    </a:cubicBezTo>
                    <a:cubicBezTo>
                      <a:pt x="109" y="346"/>
                      <a:pt x="124" y="393"/>
                      <a:pt x="141" y="442"/>
                    </a:cubicBezTo>
                    <a:cubicBezTo>
                      <a:pt x="146" y="457"/>
                      <a:pt x="154" y="489"/>
                      <a:pt x="154" y="489"/>
                    </a:cubicBezTo>
                    <a:cubicBezTo>
                      <a:pt x="150" y="541"/>
                      <a:pt x="158" y="599"/>
                      <a:pt x="127" y="643"/>
                    </a:cubicBezTo>
                    <a:cubicBezTo>
                      <a:pt x="113" y="690"/>
                      <a:pt x="74" y="662"/>
                      <a:pt x="40" y="650"/>
                    </a:cubicBezTo>
                    <a:cubicBezTo>
                      <a:pt x="1" y="590"/>
                      <a:pt x="9" y="486"/>
                      <a:pt x="0" y="416"/>
                    </a:cubicBezTo>
                    <a:cubicBezTo>
                      <a:pt x="10" y="341"/>
                      <a:pt x="17" y="191"/>
                      <a:pt x="74" y="134"/>
                    </a:cubicBezTo>
                  </a:path>
                </a:pathLst>
              </a:custGeom>
              <a:gradFill rotWithShape="1">
                <a:gsLst>
                  <a:gs pos="0">
                    <a:srgbClr val="000099"/>
                  </a:gs>
                  <a:gs pos="100000">
                    <a:srgbClr val="0066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09" name="Freeform 93"/>
              <p:cNvSpPr>
                <a:spLocks/>
              </p:cNvSpPr>
              <p:nvPr/>
            </p:nvSpPr>
            <p:spPr bwMode="auto">
              <a:xfrm rot="-1539690">
                <a:off x="2773" y="1569"/>
                <a:ext cx="95" cy="151"/>
              </a:xfrm>
              <a:custGeom>
                <a:avLst/>
                <a:gdLst/>
                <a:ahLst/>
                <a:cxnLst>
                  <a:cxn ang="0">
                    <a:pos x="30" y="22"/>
                  </a:cxn>
                  <a:cxn ang="0">
                    <a:pos x="10" y="89"/>
                  </a:cxn>
                  <a:cxn ang="0">
                    <a:pos x="63" y="9"/>
                  </a:cxn>
                  <a:cxn ang="0">
                    <a:pos x="24" y="29"/>
                  </a:cxn>
                  <a:cxn ang="0">
                    <a:pos x="30" y="22"/>
                  </a:cxn>
                </a:cxnLst>
                <a:rect l="0" t="0" r="r" b="b"/>
                <a:pathLst>
                  <a:path w="66" h="89">
                    <a:moveTo>
                      <a:pt x="30" y="22"/>
                    </a:moveTo>
                    <a:cubicBezTo>
                      <a:pt x="7" y="45"/>
                      <a:pt x="0" y="57"/>
                      <a:pt x="10" y="89"/>
                    </a:cubicBezTo>
                    <a:cubicBezTo>
                      <a:pt x="46" y="76"/>
                      <a:pt x="52" y="41"/>
                      <a:pt x="63" y="9"/>
                    </a:cubicBezTo>
                    <a:cubicBezTo>
                      <a:pt x="66" y="0"/>
                      <a:pt x="33" y="29"/>
                      <a:pt x="24" y="29"/>
                    </a:cubicBezTo>
                    <a:cubicBezTo>
                      <a:pt x="21" y="29"/>
                      <a:pt x="28" y="24"/>
                      <a:pt x="30" y="22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9" name="Group 94"/>
            <p:cNvGrpSpPr>
              <a:grpSpLocks/>
            </p:cNvGrpSpPr>
            <p:nvPr/>
          </p:nvGrpSpPr>
          <p:grpSpPr bwMode="auto">
            <a:xfrm rot="-1516038">
              <a:off x="3470" y="2704"/>
              <a:ext cx="786" cy="1103"/>
              <a:chOff x="2325" y="2236"/>
              <a:chExt cx="786" cy="1465"/>
            </a:xfrm>
          </p:grpSpPr>
          <p:sp>
            <p:nvSpPr>
              <p:cNvPr id="60511" name="Freeform 95"/>
              <p:cNvSpPr>
                <a:spLocks/>
              </p:cNvSpPr>
              <p:nvPr/>
            </p:nvSpPr>
            <p:spPr bwMode="auto">
              <a:xfrm rot="-1539690">
                <a:off x="2325" y="2236"/>
                <a:ext cx="786" cy="1465"/>
              </a:xfrm>
              <a:custGeom>
                <a:avLst/>
                <a:gdLst/>
                <a:ahLst/>
                <a:cxnLst>
                  <a:cxn ang="0">
                    <a:pos x="253" y="141"/>
                  </a:cxn>
                  <a:cxn ang="0">
                    <a:pos x="320" y="74"/>
                  </a:cxn>
                  <a:cxn ang="0">
                    <a:pos x="501" y="0"/>
                  </a:cxn>
                  <a:cxn ang="0">
                    <a:pos x="548" y="34"/>
                  </a:cxn>
                  <a:cxn ang="0">
                    <a:pos x="474" y="87"/>
                  </a:cxn>
                  <a:cxn ang="0">
                    <a:pos x="354" y="141"/>
                  </a:cxn>
                  <a:cxn ang="0">
                    <a:pos x="314" y="167"/>
                  </a:cxn>
                  <a:cxn ang="0">
                    <a:pos x="293" y="181"/>
                  </a:cxn>
                  <a:cxn ang="0">
                    <a:pos x="282" y="235"/>
                  </a:cxn>
                  <a:cxn ang="0">
                    <a:pos x="282" y="280"/>
                  </a:cxn>
                  <a:cxn ang="0">
                    <a:pos x="270" y="397"/>
                  </a:cxn>
                  <a:cxn ang="0">
                    <a:pos x="220" y="556"/>
                  </a:cxn>
                  <a:cxn ang="0">
                    <a:pos x="193" y="650"/>
                  </a:cxn>
                  <a:cxn ang="0">
                    <a:pos x="146" y="730"/>
                  </a:cxn>
                  <a:cxn ang="0">
                    <a:pos x="133" y="810"/>
                  </a:cxn>
                  <a:cxn ang="0">
                    <a:pos x="46" y="864"/>
                  </a:cxn>
                  <a:cxn ang="0">
                    <a:pos x="3" y="811"/>
                  </a:cxn>
                  <a:cxn ang="0">
                    <a:pos x="66" y="569"/>
                  </a:cxn>
                  <a:cxn ang="0">
                    <a:pos x="133" y="368"/>
                  </a:cxn>
                  <a:cxn ang="0">
                    <a:pos x="206" y="228"/>
                  </a:cxn>
                  <a:cxn ang="0">
                    <a:pos x="233" y="174"/>
                  </a:cxn>
                  <a:cxn ang="0">
                    <a:pos x="273" y="107"/>
                  </a:cxn>
                </a:cxnLst>
                <a:rect l="0" t="0" r="r" b="b"/>
                <a:pathLst>
                  <a:path w="548" h="864">
                    <a:moveTo>
                      <a:pt x="253" y="141"/>
                    </a:moveTo>
                    <a:cubicBezTo>
                      <a:pt x="271" y="110"/>
                      <a:pt x="285" y="84"/>
                      <a:pt x="320" y="74"/>
                    </a:cubicBezTo>
                    <a:cubicBezTo>
                      <a:pt x="364" y="30"/>
                      <a:pt x="442" y="21"/>
                      <a:pt x="501" y="0"/>
                    </a:cubicBezTo>
                    <a:cubicBezTo>
                      <a:pt x="528" y="9"/>
                      <a:pt x="538" y="5"/>
                      <a:pt x="548" y="34"/>
                    </a:cubicBezTo>
                    <a:cubicBezTo>
                      <a:pt x="534" y="73"/>
                      <a:pt x="511" y="77"/>
                      <a:pt x="474" y="87"/>
                    </a:cubicBezTo>
                    <a:cubicBezTo>
                      <a:pt x="437" y="111"/>
                      <a:pt x="392" y="120"/>
                      <a:pt x="354" y="141"/>
                    </a:cubicBezTo>
                    <a:cubicBezTo>
                      <a:pt x="340" y="149"/>
                      <a:pt x="327" y="158"/>
                      <a:pt x="314" y="167"/>
                    </a:cubicBezTo>
                    <a:cubicBezTo>
                      <a:pt x="307" y="172"/>
                      <a:pt x="293" y="181"/>
                      <a:pt x="293" y="181"/>
                    </a:cubicBezTo>
                    <a:cubicBezTo>
                      <a:pt x="280" y="201"/>
                      <a:pt x="290" y="212"/>
                      <a:pt x="282" y="235"/>
                    </a:cubicBezTo>
                    <a:cubicBezTo>
                      <a:pt x="278" y="248"/>
                      <a:pt x="282" y="280"/>
                      <a:pt x="282" y="280"/>
                    </a:cubicBezTo>
                    <a:cubicBezTo>
                      <a:pt x="279" y="307"/>
                      <a:pt x="280" y="351"/>
                      <a:pt x="270" y="397"/>
                    </a:cubicBezTo>
                    <a:cubicBezTo>
                      <a:pt x="260" y="443"/>
                      <a:pt x="233" y="514"/>
                      <a:pt x="220" y="556"/>
                    </a:cubicBezTo>
                    <a:cubicBezTo>
                      <a:pt x="214" y="578"/>
                      <a:pt x="206" y="627"/>
                      <a:pt x="193" y="650"/>
                    </a:cubicBezTo>
                    <a:cubicBezTo>
                      <a:pt x="178" y="677"/>
                      <a:pt x="161" y="704"/>
                      <a:pt x="146" y="730"/>
                    </a:cubicBezTo>
                    <a:cubicBezTo>
                      <a:pt x="130" y="755"/>
                      <a:pt x="150" y="788"/>
                      <a:pt x="133" y="810"/>
                    </a:cubicBezTo>
                    <a:cubicBezTo>
                      <a:pt x="116" y="832"/>
                      <a:pt x="68" y="864"/>
                      <a:pt x="46" y="864"/>
                    </a:cubicBezTo>
                    <a:cubicBezTo>
                      <a:pt x="32" y="850"/>
                      <a:pt x="0" y="824"/>
                      <a:pt x="3" y="811"/>
                    </a:cubicBezTo>
                    <a:cubicBezTo>
                      <a:pt x="6" y="762"/>
                      <a:pt x="44" y="643"/>
                      <a:pt x="66" y="569"/>
                    </a:cubicBezTo>
                    <a:cubicBezTo>
                      <a:pt x="74" y="504"/>
                      <a:pt x="118" y="432"/>
                      <a:pt x="133" y="368"/>
                    </a:cubicBezTo>
                    <a:cubicBezTo>
                      <a:pt x="145" y="320"/>
                      <a:pt x="179" y="269"/>
                      <a:pt x="206" y="228"/>
                    </a:cubicBezTo>
                    <a:cubicBezTo>
                      <a:pt x="268" y="132"/>
                      <a:pt x="190" y="221"/>
                      <a:pt x="233" y="174"/>
                    </a:cubicBezTo>
                    <a:cubicBezTo>
                      <a:pt x="241" y="152"/>
                      <a:pt x="252" y="118"/>
                      <a:pt x="273" y="107"/>
                    </a:cubicBezTo>
                  </a:path>
                </a:pathLst>
              </a:custGeom>
              <a:gradFill rotWithShape="1">
                <a:gsLst>
                  <a:gs pos="0">
                    <a:srgbClr val="660033"/>
                  </a:gs>
                  <a:gs pos="50000">
                    <a:srgbClr val="990033"/>
                  </a:gs>
                  <a:gs pos="100000">
                    <a:srgbClr val="66003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12" name="Freeform 96"/>
              <p:cNvSpPr>
                <a:spLocks/>
              </p:cNvSpPr>
              <p:nvPr/>
            </p:nvSpPr>
            <p:spPr bwMode="auto">
              <a:xfrm rot="-1539690">
                <a:off x="2520" y="2489"/>
                <a:ext cx="118" cy="183"/>
              </a:xfrm>
              <a:custGeom>
                <a:avLst/>
                <a:gdLst/>
                <a:ahLst/>
                <a:cxnLst>
                  <a:cxn ang="0">
                    <a:pos x="64" y="18"/>
                  </a:cxn>
                  <a:cxn ang="0">
                    <a:pos x="24" y="58"/>
                  </a:cxn>
                  <a:cxn ang="0">
                    <a:pos x="10" y="98"/>
                  </a:cxn>
                  <a:cxn ang="0">
                    <a:pos x="44" y="65"/>
                  </a:cxn>
                  <a:cxn ang="0">
                    <a:pos x="71" y="25"/>
                  </a:cxn>
                  <a:cxn ang="0">
                    <a:pos x="77" y="5"/>
                  </a:cxn>
                  <a:cxn ang="0">
                    <a:pos x="57" y="11"/>
                  </a:cxn>
                  <a:cxn ang="0">
                    <a:pos x="64" y="18"/>
                  </a:cxn>
                </a:cxnLst>
                <a:rect l="0" t="0" r="r" b="b"/>
                <a:pathLst>
                  <a:path w="82" h="108">
                    <a:moveTo>
                      <a:pt x="64" y="18"/>
                    </a:moveTo>
                    <a:cubicBezTo>
                      <a:pt x="38" y="27"/>
                      <a:pt x="33" y="32"/>
                      <a:pt x="24" y="58"/>
                    </a:cubicBezTo>
                    <a:cubicBezTo>
                      <a:pt x="20" y="71"/>
                      <a:pt x="0" y="108"/>
                      <a:pt x="10" y="98"/>
                    </a:cubicBezTo>
                    <a:cubicBezTo>
                      <a:pt x="21" y="87"/>
                      <a:pt x="35" y="78"/>
                      <a:pt x="44" y="65"/>
                    </a:cubicBezTo>
                    <a:cubicBezTo>
                      <a:pt x="53" y="52"/>
                      <a:pt x="71" y="25"/>
                      <a:pt x="71" y="25"/>
                    </a:cubicBezTo>
                    <a:cubicBezTo>
                      <a:pt x="73" y="18"/>
                      <a:pt x="82" y="10"/>
                      <a:pt x="77" y="5"/>
                    </a:cubicBezTo>
                    <a:cubicBezTo>
                      <a:pt x="72" y="0"/>
                      <a:pt x="62" y="6"/>
                      <a:pt x="57" y="11"/>
                    </a:cubicBezTo>
                    <a:cubicBezTo>
                      <a:pt x="55" y="13"/>
                      <a:pt x="62" y="16"/>
                      <a:pt x="64" y="18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10" name="Group 97"/>
            <p:cNvGrpSpPr>
              <a:grpSpLocks/>
            </p:cNvGrpSpPr>
            <p:nvPr/>
          </p:nvGrpSpPr>
          <p:grpSpPr bwMode="auto">
            <a:xfrm rot="-22626702">
              <a:off x="4014" y="2251"/>
              <a:ext cx="786" cy="1103"/>
              <a:chOff x="2325" y="2236"/>
              <a:chExt cx="786" cy="1465"/>
            </a:xfrm>
          </p:grpSpPr>
          <p:sp>
            <p:nvSpPr>
              <p:cNvPr id="60514" name="Freeform 98"/>
              <p:cNvSpPr>
                <a:spLocks/>
              </p:cNvSpPr>
              <p:nvPr/>
            </p:nvSpPr>
            <p:spPr bwMode="auto">
              <a:xfrm rot="-1539690">
                <a:off x="2325" y="2236"/>
                <a:ext cx="786" cy="1465"/>
              </a:xfrm>
              <a:custGeom>
                <a:avLst/>
                <a:gdLst/>
                <a:ahLst/>
                <a:cxnLst>
                  <a:cxn ang="0">
                    <a:pos x="253" y="141"/>
                  </a:cxn>
                  <a:cxn ang="0">
                    <a:pos x="320" y="74"/>
                  </a:cxn>
                  <a:cxn ang="0">
                    <a:pos x="501" y="0"/>
                  </a:cxn>
                  <a:cxn ang="0">
                    <a:pos x="548" y="34"/>
                  </a:cxn>
                  <a:cxn ang="0">
                    <a:pos x="474" y="87"/>
                  </a:cxn>
                  <a:cxn ang="0">
                    <a:pos x="354" y="141"/>
                  </a:cxn>
                  <a:cxn ang="0">
                    <a:pos x="314" y="167"/>
                  </a:cxn>
                  <a:cxn ang="0">
                    <a:pos x="293" y="181"/>
                  </a:cxn>
                  <a:cxn ang="0">
                    <a:pos x="282" y="235"/>
                  </a:cxn>
                  <a:cxn ang="0">
                    <a:pos x="282" y="280"/>
                  </a:cxn>
                  <a:cxn ang="0">
                    <a:pos x="270" y="397"/>
                  </a:cxn>
                  <a:cxn ang="0">
                    <a:pos x="220" y="556"/>
                  </a:cxn>
                  <a:cxn ang="0">
                    <a:pos x="193" y="650"/>
                  </a:cxn>
                  <a:cxn ang="0">
                    <a:pos x="146" y="730"/>
                  </a:cxn>
                  <a:cxn ang="0">
                    <a:pos x="133" y="810"/>
                  </a:cxn>
                  <a:cxn ang="0">
                    <a:pos x="46" y="864"/>
                  </a:cxn>
                  <a:cxn ang="0">
                    <a:pos x="3" y="811"/>
                  </a:cxn>
                  <a:cxn ang="0">
                    <a:pos x="66" y="569"/>
                  </a:cxn>
                  <a:cxn ang="0">
                    <a:pos x="133" y="368"/>
                  </a:cxn>
                  <a:cxn ang="0">
                    <a:pos x="206" y="228"/>
                  </a:cxn>
                  <a:cxn ang="0">
                    <a:pos x="233" y="174"/>
                  </a:cxn>
                  <a:cxn ang="0">
                    <a:pos x="273" y="107"/>
                  </a:cxn>
                </a:cxnLst>
                <a:rect l="0" t="0" r="r" b="b"/>
                <a:pathLst>
                  <a:path w="548" h="864">
                    <a:moveTo>
                      <a:pt x="253" y="141"/>
                    </a:moveTo>
                    <a:cubicBezTo>
                      <a:pt x="271" y="110"/>
                      <a:pt x="285" y="84"/>
                      <a:pt x="320" y="74"/>
                    </a:cubicBezTo>
                    <a:cubicBezTo>
                      <a:pt x="364" y="30"/>
                      <a:pt x="442" y="21"/>
                      <a:pt x="501" y="0"/>
                    </a:cubicBezTo>
                    <a:cubicBezTo>
                      <a:pt x="528" y="9"/>
                      <a:pt x="538" y="5"/>
                      <a:pt x="548" y="34"/>
                    </a:cubicBezTo>
                    <a:cubicBezTo>
                      <a:pt x="534" y="73"/>
                      <a:pt x="511" y="77"/>
                      <a:pt x="474" y="87"/>
                    </a:cubicBezTo>
                    <a:cubicBezTo>
                      <a:pt x="437" y="111"/>
                      <a:pt x="392" y="120"/>
                      <a:pt x="354" y="141"/>
                    </a:cubicBezTo>
                    <a:cubicBezTo>
                      <a:pt x="340" y="149"/>
                      <a:pt x="327" y="158"/>
                      <a:pt x="314" y="167"/>
                    </a:cubicBezTo>
                    <a:cubicBezTo>
                      <a:pt x="307" y="172"/>
                      <a:pt x="293" y="181"/>
                      <a:pt x="293" y="181"/>
                    </a:cubicBezTo>
                    <a:cubicBezTo>
                      <a:pt x="280" y="201"/>
                      <a:pt x="290" y="212"/>
                      <a:pt x="282" y="235"/>
                    </a:cubicBezTo>
                    <a:cubicBezTo>
                      <a:pt x="278" y="248"/>
                      <a:pt x="282" y="280"/>
                      <a:pt x="282" y="280"/>
                    </a:cubicBezTo>
                    <a:cubicBezTo>
                      <a:pt x="279" y="307"/>
                      <a:pt x="280" y="351"/>
                      <a:pt x="270" y="397"/>
                    </a:cubicBezTo>
                    <a:cubicBezTo>
                      <a:pt x="260" y="443"/>
                      <a:pt x="233" y="514"/>
                      <a:pt x="220" y="556"/>
                    </a:cubicBezTo>
                    <a:cubicBezTo>
                      <a:pt x="214" y="578"/>
                      <a:pt x="206" y="627"/>
                      <a:pt x="193" y="650"/>
                    </a:cubicBezTo>
                    <a:cubicBezTo>
                      <a:pt x="178" y="677"/>
                      <a:pt x="161" y="704"/>
                      <a:pt x="146" y="730"/>
                    </a:cubicBezTo>
                    <a:cubicBezTo>
                      <a:pt x="130" y="755"/>
                      <a:pt x="150" y="788"/>
                      <a:pt x="133" y="810"/>
                    </a:cubicBezTo>
                    <a:cubicBezTo>
                      <a:pt x="116" y="832"/>
                      <a:pt x="68" y="864"/>
                      <a:pt x="46" y="864"/>
                    </a:cubicBezTo>
                    <a:cubicBezTo>
                      <a:pt x="32" y="850"/>
                      <a:pt x="0" y="824"/>
                      <a:pt x="3" y="811"/>
                    </a:cubicBezTo>
                    <a:cubicBezTo>
                      <a:pt x="6" y="762"/>
                      <a:pt x="44" y="643"/>
                      <a:pt x="66" y="569"/>
                    </a:cubicBezTo>
                    <a:cubicBezTo>
                      <a:pt x="74" y="504"/>
                      <a:pt x="118" y="432"/>
                      <a:pt x="133" y="368"/>
                    </a:cubicBezTo>
                    <a:cubicBezTo>
                      <a:pt x="145" y="320"/>
                      <a:pt x="179" y="269"/>
                      <a:pt x="206" y="228"/>
                    </a:cubicBezTo>
                    <a:cubicBezTo>
                      <a:pt x="268" y="132"/>
                      <a:pt x="190" y="221"/>
                      <a:pt x="233" y="174"/>
                    </a:cubicBezTo>
                    <a:cubicBezTo>
                      <a:pt x="241" y="152"/>
                      <a:pt x="252" y="118"/>
                      <a:pt x="273" y="107"/>
                    </a:cubicBezTo>
                  </a:path>
                </a:pathLst>
              </a:custGeom>
              <a:gradFill rotWithShape="1">
                <a:gsLst>
                  <a:gs pos="0">
                    <a:srgbClr val="660033"/>
                  </a:gs>
                  <a:gs pos="50000">
                    <a:srgbClr val="990033"/>
                  </a:gs>
                  <a:gs pos="100000">
                    <a:srgbClr val="660033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15" name="Freeform 99"/>
              <p:cNvSpPr>
                <a:spLocks/>
              </p:cNvSpPr>
              <p:nvPr/>
            </p:nvSpPr>
            <p:spPr bwMode="auto">
              <a:xfrm rot="-1539690">
                <a:off x="2520" y="2489"/>
                <a:ext cx="118" cy="183"/>
              </a:xfrm>
              <a:custGeom>
                <a:avLst/>
                <a:gdLst/>
                <a:ahLst/>
                <a:cxnLst>
                  <a:cxn ang="0">
                    <a:pos x="64" y="18"/>
                  </a:cxn>
                  <a:cxn ang="0">
                    <a:pos x="24" y="58"/>
                  </a:cxn>
                  <a:cxn ang="0">
                    <a:pos x="10" y="98"/>
                  </a:cxn>
                  <a:cxn ang="0">
                    <a:pos x="44" y="65"/>
                  </a:cxn>
                  <a:cxn ang="0">
                    <a:pos x="71" y="25"/>
                  </a:cxn>
                  <a:cxn ang="0">
                    <a:pos x="77" y="5"/>
                  </a:cxn>
                  <a:cxn ang="0">
                    <a:pos x="57" y="11"/>
                  </a:cxn>
                  <a:cxn ang="0">
                    <a:pos x="64" y="18"/>
                  </a:cxn>
                </a:cxnLst>
                <a:rect l="0" t="0" r="r" b="b"/>
                <a:pathLst>
                  <a:path w="82" h="108">
                    <a:moveTo>
                      <a:pt x="64" y="18"/>
                    </a:moveTo>
                    <a:cubicBezTo>
                      <a:pt x="38" y="27"/>
                      <a:pt x="33" y="32"/>
                      <a:pt x="24" y="58"/>
                    </a:cubicBezTo>
                    <a:cubicBezTo>
                      <a:pt x="20" y="71"/>
                      <a:pt x="0" y="108"/>
                      <a:pt x="10" y="98"/>
                    </a:cubicBezTo>
                    <a:cubicBezTo>
                      <a:pt x="21" y="87"/>
                      <a:pt x="35" y="78"/>
                      <a:pt x="44" y="65"/>
                    </a:cubicBezTo>
                    <a:cubicBezTo>
                      <a:pt x="53" y="52"/>
                      <a:pt x="71" y="25"/>
                      <a:pt x="71" y="25"/>
                    </a:cubicBezTo>
                    <a:cubicBezTo>
                      <a:pt x="73" y="18"/>
                      <a:pt x="82" y="10"/>
                      <a:pt x="77" y="5"/>
                    </a:cubicBezTo>
                    <a:cubicBezTo>
                      <a:pt x="72" y="0"/>
                      <a:pt x="62" y="6"/>
                      <a:pt x="57" y="11"/>
                    </a:cubicBezTo>
                    <a:cubicBezTo>
                      <a:pt x="55" y="13"/>
                      <a:pt x="62" y="16"/>
                      <a:pt x="64" y="18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11" name="Group 100"/>
            <p:cNvGrpSpPr>
              <a:grpSpLocks/>
            </p:cNvGrpSpPr>
            <p:nvPr/>
          </p:nvGrpSpPr>
          <p:grpSpPr bwMode="auto">
            <a:xfrm rot="335045">
              <a:off x="3696" y="1616"/>
              <a:ext cx="406" cy="1170"/>
              <a:chOff x="2736" y="1181"/>
              <a:chExt cx="406" cy="1170"/>
            </a:xfrm>
          </p:grpSpPr>
          <p:sp>
            <p:nvSpPr>
              <p:cNvPr id="60517" name="Freeform 101"/>
              <p:cNvSpPr>
                <a:spLocks/>
              </p:cNvSpPr>
              <p:nvPr/>
            </p:nvSpPr>
            <p:spPr bwMode="auto">
              <a:xfrm rot="-1539690">
                <a:off x="2736" y="1181"/>
                <a:ext cx="406" cy="1170"/>
              </a:xfrm>
              <a:custGeom>
                <a:avLst/>
                <a:gdLst/>
                <a:ahLst/>
                <a:cxnLst>
                  <a:cxn ang="0">
                    <a:pos x="40" y="188"/>
                  </a:cxn>
                  <a:cxn ang="0">
                    <a:pos x="100" y="101"/>
                  </a:cxn>
                  <a:cxn ang="0">
                    <a:pos x="161" y="34"/>
                  </a:cxn>
                  <a:cxn ang="0">
                    <a:pos x="214" y="0"/>
                  </a:cxn>
                  <a:cxn ang="0">
                    <a:pos x="261" y="34"/>
                  </a:cxn>
                  <a:cxn ang="0">
                    <a:pos x="275" y="74"/>
                  </a:cxn>
                  <a:cxn ang="0">
                    <a:pos x="174" y="161"/>
                  </a:cxn>
                  <a:cxn ang="0">
                    <a:pos x="114" y="255"/>
                  </a:cxn>
                  <a:cxn ang="0">
                    <a:pos x="100" y="295"/>
                  </a:cxn>
                  <a:cxn ang="0">
                    <a:pos x="141" y="442"/>
                  </a:cxn>
                  <a:cxn ang="0">
                    <a:pos x="154" y="489"/>
                  </a:cxn>
                  <a:cxn ang="0">
                    <a:pos x="127" y="643"/>
                  </a:cxn>
                  <a:cxn ang="0">
                    <a:pos x="40" y="650"/>
                  </a:cxn>
                  <a:cxn ang="0">
                    <a:pos x="0" y="416"/>
                  </a:cxn>
                  <a:cxn ang="0">
                    <a:pos x="74" y="134"/>
                  </a:cxn>
                </a:cxnLst>
                <a:rect l="0" t="0" r="r" b="b"/>
                <a:pathLst>
                  <a:path w="283" h="690">
                    <a:moveTo>
                      <a:pt x="40" y="188"/>
                    </a:moveTo>
                    <a:cubicBezTo>
                      <a:pt x="59" y="156"/>
                      <a:pt x="79" y="132"/>
                      <a:pt x="100" y="101"/>
                    </a:cubicBezTo>
                    <a:cubicBezTo>
                      <a:pt x="118" y="73"/>
                      <a:pt x="129" y="45"/>
                      <a:pt x="161" y="34"/>
                    </a:cubicBezTo>
                    <a:cubicBezTo>
                      <a:pt x="177" y="16"/>
                      <a:pt x="191" y="8"/>
                      <a:pt x="214" y="0"/>
                    </a:cubicBezTo>
                    <a:cubicBezTo>
                      <a:pt x="236" y="8"/>
                      <a:pt x="245" y="17"/>
                      <a:pt x="261" y="34"/>
                    </a:cubicBezTo>
                    <a:cubicBezTo>
                      <a:pt x="266" y="47"/>
                      <a:pt x="283" y="62"/>
                      <a:pt x="275" y="74"/>
                    </a:cubicBezTo>
                    <a:cubicBezTo>
                      <a:pt x="250" y="110"/>
                      <a:pt x="211" y="137"/>
                      <a:pt x="174" y="161"/>
                    </a:cubicBezTo>
                    <a:cubicBezTo>
                      <a:pt x="153" y="193"/>
                      <a:pt x="130" y="220"/>
                      <a:pt x="114" y="255"/>
                    </a:cubicBezTo>
                    <a:cubicBezTo>
                      <a:pt x="108" y="268"/>
                      <a:pt x="100" y="295"/>
                      <a:pt x="100" y="295"/>
                    </a:cubicBezTo>
                    <a:cubicBezTo>
                      <a:pt x="109" y="346"/>
                      <a:pt x="124" y="393"/>
                      <a:pt x="141" y="442"/>
                    </a:cubicBezTo>
                    <a:cubicBezTo>
                      <a:pt x="146" y="457"/>
                      <a:pt x="154" y="489"/>
                      <a:pt x="154" y="489"/>
                    </a:cubicBezTo>
                    <a:cubicBezTo>
                      <a:pt x="150" y="541"/>
                      <a:pt x="158" y="599"/>
                      <a:pt x="127" y="643"/>
                    </a:cubicBezTo>
                    <a:cubicBezTo>
                      <a:pt x="113" y="690"/>
                      <a:pt x="74" y="662"/>
                      <a:pt x="40" y="650"/>
                    </a:cubicBezTo>
                    <a:cubicBezTo>
                      <a:pt x="1" y="590"/>
                      <a:pt x="9" y="486"/>
                      <a:pt x="0" y="416"/>
                    </a:cubicBezTo>
                    <a:cubicBezTo>
                      <a:pt x="10" y="341"/>
                      <a:pt x="17" y="191"/>
                      <a:pt x="74" y="134"/>
                    </a:cubicBezTo>
                  </a:path>
                </a:pathLst>
              </a:custGeom>
              <a:gradFill rotWithShape="1">
                <a:gsLst>
                  <a:gs pos="0">
                    <a:srgbClr val="000099"/>
                  </a:gs>
                  <a:gs pos="100000">
                    <a:srgbClr val="0066FF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60518" name="Freeform 102"/>
              <p:cNvSpPr>
                <a:spLocks/>
              </p:cNvSpPr>
              <p:nvPr/>
            </p:nvSpPr>
            <p:spPr bwMode="auto">
              <a:xfrm rot="-1539690">
                <a:off x="2773" y="1569"/>
                <a:ext cx="95" cy="151"/>
              </a:xfrm>
              <a:custGeom>
                <a:avLst/>
                <a:gdLst/>
                <a:ahLst/>
                <a:cxnLst>
                  <a:cxn ang="0">
                    <a:pos x="30" y="22"/>
                  </a:cxn>
                  <a:cxn ang="0">
                    <a:pos x="10" y="89"/>
                  </a:cxn>
                  <a:cxn ang="0">
                    <a:pos x="63" y="9"/>
                  </a:cxn>
                  <a:cxn ang="0">
                    <a:pos x="24" y="29"/>
                  </a:cxn>
                  <a:cxn ang="0">
                    <a:pos x="30" y="22"/>
                  </a:cxn>
                </a:cxnLst>
                <a:rect l="0" t="0" r="r" b="b"/>
                <a:pathLst>
                  <a:path w="66" h="89">
                    <a:moveTo>
                      <a:pt x="30" y="22"/>
                    </a:moveTo>
                    <a:cubicBezTo>
                      <a:pt x="7" y="45"/>
                      <a:pt x="0" y="57"/>
                      <a:pt x="10" y="89"/>
                    </a:cubicBezTo>
                    <a:cubicBezTo>
                      <a:pt x="46" y="76"/>
                      <a:pt x="52" y="41"/>
                      <a:pt x="63" y="9"/>
                    </a:cubicBezTo>
                    <a:cubicBezTo>
                      <a:pt x="66" y="0"/>
                      <a:pt x="33" y="29"/>
                      <a:pt x="24" y="29"/>
                    </a:cubicBezTo>
                    <a:cubicBezTo>
                      <a:pt x="21" y="29"/>
                      <a:pt x="28" y="24"/>
                      <a:pt x="30" y="22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60519" name="Freeform 103"/>
            <p:cNvSpPr>
              <a:spLocks/>
            </p:cNvSpPr>
            <p:nvPr/>
          </p:nvSpPr>
          <p:spPr bwMode="auto">
            <a:xfrm>
              <a:off x="2925" y="799"/>
              <a:ext cx="2313" cy="3265"/>
            </a:xfrm>
            <a:custGeom>
              <a:avLst/>
              <a:gdLst/>
              <a:ahLst/>
              <a:cxnLst>
                <a:cxn ang="0">
                  <a:pos x="432" y="435"/>
                </a:cxn>
                <a:cxn ang="0">
                  <a:pos x="107" y="828"/>
                </a:cxn>
                <a:cxn ang="0">
                  <a:pos x="78" y="1265"/>
                </a:cxn>
                <a:cxn ang="0">
                  <a:pos x="26" y="1381"/>
                </a:cxn>
                <a:cxn ang="0">
                  <a:pos x="29" y="1441"/>
                </a:cxn>
                <a:cxn ang="0">
                  <a:pos x="9" y="1483"/>
                </a:cxn>
                <a:cxn ang="0">
                  <a:pos x="12" y="1572"/>
                </a:cxn>
                <a:cxn ang="0">
                  <a:pos x="5" y="1668"/>
                </a:cxn>
                <a:cxn ang="0">
                  <a:pos x="12" y="1710"/>
                </a:cxn>
                <a:cxn ang="0">
                  <a:pos x="12" y="1907"/>
                </a:cxn>
                <a:cxn ang="0">
                  <a:pos x="16" y="1996"/>
                </a:cxn>
                <a:cxn ang="0">
                  <a:pos x="82" y="2241"/>
                </a:cxn>
                <a:cxn ang="0">
                  <a:pos x="352" y="2751"/>
                </a:cxn>
                <a:cxn ang="0">
                  <a:pos x="495" y="2881"/>
                </a:cxn>
                <a:cxn ang="0">
                  <a:pos x="905" y="3128"/>
                </a:cxn>
                <a:cxn ang="0">
                  <a:pos x="1032" y="3220"/>
                </a:cxn>
                <a:cxn ang="0">
                  <a:pos x="1132" y="3293"/>
                </a:cxn>
                <a:cxn ang="0">
                  <a:pos x="1358" y="3429"/>
                </a:cxn>
                <a:cxn ang="0">
                  <a:pos x="1441" y="3434"/>
                </a:cxn>
                <a:cxn ang="0">
                  <a:pos x="1579" y="3474"/>
                </a:cxn>
                <a:cxn ang="0">
                  <a:pos x="1911" y="3529"/>
                </a:cxn>
                <a:cxn ang="0">
                  <a:pos x="2105" y="3572"/>
                </a:cxn>
                <a:cxn ang="0">
                  <a:pos x="2178" y="3583"/>
                </a:cxn>
                <a:cxn ang="0">
                  <a:pos x="2311" y="3613"/>
                </a:cxn>
                <a:cxn ang="0">
                  <a:pos x="2519" y="3634"/>
                </a:cxn>
                <a:cxn ang="0">
                  <a:pos x="2651" y="3631"/>
                </a:cxn>
                <a:cxn ang="0">
                  <a:pos x="3198" y="3353"/>
                </a:cxn>
                <a:cxn ang="0">
                  <a:pos x="3317" y="3158"/>
                </a:cxn>
                <a:cxn ang="0">
                  <a:pos x="3460" y="3013"/>
                </a:cxn>
                <a:cxn ang="0">
                  <a:pos x="3565" y="2842"/>
                </a:cxn>
                <a:cxn ang="0">
                  <a:pos x="3605" y="2732"/>
                </a:cxn>
                <a:cxn ang="0">
                  <a:pos x="3671" y="2622"/>
                </a:cxn>
                <a:cxn ang="0">
                  <a:pos x="3763" y="2395"/>
                </a:cxn>
                <a:cxn ang="0">
                  <a:pos x="3775" y="2313"/>
                </a:cxn>
                <a:cxn ang="0">
                  <a:pos x="3861" y="2073"/>
                </a:cxn>
                <a:cxn ang="0">
                  <a:pos x="3851" y="1941"/>
                </a:cxn>
                <a:cxn ang="0">
                  <a:pos x="3816" y="1760"/>
                </a:cxn>
                <a:cxn ang="0">
                  <a:pos x="3309" y="844"/>
                </a:cxn>
                <a:cxn ang="0">
                  <a:pos x="3191" y="763"/>
                </a:cxn>
                <a:cxn ang="0">
                  <a:pos x="3008" y="605"/>
                </a:cxn>
                <a:cxn ang="0">
                  <a:pos x="2900" y="491"/>
                </a:cxn>
                <a:cxn ang="0">
                  <a:pos x="2825" y="419"/>
                </a:cxn>
                <a:cxn ang="0">
                  <a:pos x="2727" y="298"/>
                </a:cxn>
                <a:cxn ang="0">
                  <a:pos x="2655" y="257"/>
                </a:cxn>
                <a:cxn ang="0">
                  <a:pos x="2463" y="135"/>
                </a:cxn>
                <a:cxn ang="0">
                  <a:pos x="2306" y="59"/>
                </a:cxn>
                <a:cxn ang="0">
                  <a:pos x="2008" y="19"/>
                </a:cxn>
                <a:cxn ang="0">
                  <a:pos x="1772" y="55"/>
                </a:cxn>
                <a:cxn ang="0">
                  <a:pos x="1564" y="93"/>
                </a:cxn>
                <a:cxn ang="0">
                  <a:pos x="1157" y="150"/>
                </a:cxn>
              </a:cxnLst>
              <a:rect l="0" t="0" r="r" b="b"/>
              <a:pathLst>
                <a:path w="3861" h="3656">
                  <a:moveTo>
                    <a:pt x="432" y="435"/>
                  </a:moveTo>
                  <a:cubicBezTo>
                    <a:pt x="275" y="521"/>
                    <a:pt x="154" y="750"/>
                    <a:pt x="107" y="828"/>
                  </a:cubicBezTo>
                  <a:cubicBezTo>
                    <a:pt x="48" y="966"/>
                    <a:pt x="91" y="1173"/>
                    <a:pt x="78" y="1265"/>
                  </a:cubicBezTo>
                  <a:cubicBezTo>
                    <a:pt x="59" y="1305"/>
                    <a:pt x="46" y="1344"/>
                    <a:pt x="26" y="1381"/>
                  </a:cubicBezTo>
                  <a:cubicBezTo>
                    <a:pt x="28" y="1401"/>
                    <a:pt x="32" y="1422"/>
                    <a:pt x="29" y="1441"/>
                  </a:cubicBezTo>
                  <a:cubicBezTo>
                    <a:pt x="27" y="1457"/>
                    <a:pt x="12" y="1468"/>
                    <a:pt x="9" y="1483"/>
                  </a:cubicBezTo>
                  <a:cubicBezTo>
                    <a:pt x="6" y="1512"/>
                    <a:pt x="15" y="1544"/>
                    <a:pt x="12" y="1572"/>
                  </a:cubicBezTo>
                  <a:cubicBezTo>
                    <a:pt x="43" y="1700"/>
                    <a:pt x="23" y="1565"/>
                    <a:pt x="5" y="1668"/>
                  </a:cubicBezTo>
                  <a:cubicBezTo>
                    <a:pt x="3" y="1680"/>
                    <a:pt x="11" y="1696"/>
                    <a:pt x="12" y="1710"/>
                  </a:cubicBezTo>
                  <a:cubicBezTo>
                    <a:pt x="15" y="1774"/>
                    <a:pt x="19" y="1845"/>
                    <a:pt x="12" y="1907"/>
                  </a:cubicBezTo>
                  <a:cubicBezTo>
                    <a:pt x="43" y="2066"/>
                    <a:pt x="0" y="1818"/>
                    <a:pt x="16" y="1996"/>
                  </a:cubicBezTo>
                  <a:cubicBezTo>
                    <a:pt x="24" y="2075"/>
                    <a:pt x="60" y="2165"/>
                    <a:pt x="82" y="2241"/>
                  </a:cubicBezTo>
                  <a:cubicBezTo>
                    <a:pt x="177" y="2409"/>
                    <a:pt x="257" y="2585"/>
                    <a:pt x="352" y="2751"/>
                  </a:cubicBezTo>
                  <a:cubicBezTo>
                    <a:pt x="390" y="2815"/>
                    <a:pt x="447" y="2833"/>
                    <a:pt x="495" y="2881"/>
                  </a:cubicBezTo>
                  <a:cubicBezTo>
                    <a:pt x="593" y="2982"/>
                    <a:pt x="779" y="3068"/>
                    <a:pt x="905" y="3128"/>
                  </a:cubicBezTo>
                  <a:cubicBezTo>
                    <a:pt x="942" y="3168"/>
                    <a:pt x="1032" y="3220"/>
                    <a:pt x="1032" y="3220"/>
                  </a:cubicBezTo>
                  <a:cubicBezTo>
                    <a:pt x="1064" y="3259"/>
                    <a:pt x="1094" y="3259"/>
                    <a:pt x="1132" y="3293"/>
                  </a:cubicBezTo>
                  <a:cubicBezTo>
                    <a:pt x="1166" y="3322"/>
                    <a:pt x="1314" y="3415"/>
                    <a:pt x="1358" y="3429"/>
                  </a:cubicBezTo>
                  <a:cubicBezTo>
                    <a:pt x="1385" y="3436"/>
                    <a:pt x="1412" y="3431"/>
                    <a:pt x="1441" y="3434"/>
                  </a:cubicBezTo>
                  <a:cubicBezTo>
                    <a:pt x="1486" y="3456"/>
                    <a:pt x="1532" y="3460"/>
                    <a:pt x="1579" y="3474"/>
                  </a:cubicBezTo>
                  <a:cubicBezTo>
                    <a:pt x="1685" y="3507"/>
                    <a:pt x="1803" y="3535"/>
                    <a:pt x="1911" y="3529"/>
                  </a:cubicBezTo>
                  <a:cubicBezTo>
                    <a:pt x="1950" y="3558"/>
                    <a:pt x="2058" y="3579"/>
                    <a:pt x="2105" y="3572"/>
                  </a:cubicBezTo>
                  <a:cubicBezTo>
                    <a:pt x="2171" y="3605"/>
                    <a:pt x="2103" y="3578"/>
                    <a:pt x="2178" y="3583"/>
                  </a:cubicBezTo>
                  <a:cubicBezTo>
                    <a:pt x="2227" y="3587"/>
                    <a:pt x="2261" y="3616"/>
                    <a:pt x="2311" y="3613"/>
                  </a:cubicBezTo>
                  <a:cubicBezTo>
                    <a:pt x="2380" y="3652"/>
                    <a:pt x="2445" y="3644"/>
                    <a:pt x="2519" y="3634"/>
                  </a:cubicBezTo>
                  <a:cubicBezTo>
                    <a:pt x="2572" y="3656"/>
                    <a:pt x="2599" y="3643"/>
                    <a:pt x="2651" y="3631"/>
                  </a:cubicBezTo>
                  <a:cubicBezTo>
                    <a:pt x="2834" y="3539"/>
                    <a:pt x="3017" y="3449"/>
                    <a:pt x="3198" y="3353"/>
                  </a:cubicBezTo>
                  <a:cubicBezTo>
                    <a:pt x="3258" y="3322"/>
                    <a:pt x="3274" y="3214"/>
                    <a:pt x="3317" y="3158"/>
                  </a:cubicBezTo>
                  <a:cubicBezTo>
                    <a:pt x="3359" y="3107"/>
                    <a:pt x="3420" y="3068"/>
                    <a:pt x="3460" y="3013"/>
                  </a:cubicBezTo>
                  <a:cubicBezTo>
                    <a:pt x="3499" y="2956"/>
                    <a:pt x="3515" y="2895"/>
                    <a:pt x="3565" y="2842"/>
                  </a:cubicBezTo>
                  <a:cubicBezTo>
                    <a:pt x="3575" y="2794"/>
                    <a:pt x="3571" y="2766"/>
                    <a:pt x="3605" y="2732"/>
                  </a:cubicBezTo>
                  <a:cubicBezTo>
                    <a:pt x="3625" y="2690"/>
                    <a:pt x="3651" y="2663"/>
                    <a:pt x="3671" y="2622"/>
                  </a:cubicBezTo>
                  <a:cubicBezTo>
                    <a:pt x="3652" y="2494"/>
                    <a:pt x="3726" y="2493"/>
                    <a:pt x="3763" y="2395"/>
                  </a:cubicBezTo>
                  <a:cubicBezTo>
                    <a:pt x="3790" y="2323"/>
                    <a:pt x="3751" y="2399"/>
                    <a:pt x="3775" y="2313"/>
                  </a:cubicBezTo>
                  <a:cubicBezTo>
                    <a:pt x="3797" y="2231"/>
                    <a:pt x="3838" y="2155"/>
                    <a:pt x="3861" y="2073"/>
                  </a:cubicBezTo>
                  <a:cubicBezTo>
                    <a:pt x="3855" y="2028"/>
                    <a:pt x="3857" y="1986"/>
                    <a:pt x="3851" y="1941"/>
                  </a:cubicBezTo>
                  <a:cubicBezTo>
                    <a:pt x="3824" y="1865"/>
                    <a:pt x="3811" y="1833"/>
                    <a:pt x="3816" y="1760"/>
                  </a:cubicBezTo>
                  <a:cubicBezTo>
                    <a:pt x="3782" y="1616"/>
                    <a:pt x="3513" y="1040"/>
                    <a:pt x="3309" y="844"/>
                  </a:cubicBezTo>
                  <a:cubicBezTo>
                    <a:pt x="3275" y="809"/>
                    <a:pt x="3225" y="800"/>
                    <a:pt x="3191" y="763"/>
                  </a:cubicBezTo>
                  <a:cubicBezTo>
                    <a:pt x="3138" y="704"/>
                    <a:pt x="3073" y="649"/>
                    <a:pt x="3008" y="605"/>
                  </a:cubicBezTo>
                  <a:cubicBezTo>
                    <a:pt x="2972" y="558"/>
                    <a:pt x="2948" y="522"/>
                    <a:pt x="2900" y="491"/>
                  </a:cubicBezTo>
                  <a:cubicBezTo>
                    <a:pt x="2803" y="361"/>
                    <a:pt x="2929" y="518"/>
                    <a:pt x="2825" y="419"/>
                  </a:cubicBezTo>
                  <a:cubicBezTo>
                    <a:pt x="2789" y="385"/>
                    <a:pt x="2767" y="331"/>
                    <a:pt x="2727" y="298"/>
                  </a:cubicBezTo>
                  <a:cubicBezTo>
                    <a:pt x="2660" y="241"/>
                    <a:pt x="2717" y="296"/>
                    <a:pt x="2655" y="257"/>
                  </a:cubicBezTo>
                  <a:cubicBezTo>
                    <a:pt x="2590" y="218"/>
                    <a:pt x="2528" y="173"/>
                    <a:pt x="2463" y="135"/>
                  </a:cubicBezTo>
                  <a:cubicBezTo>
                    <a:pt x="2408" y="105"/>
                    <a:pt x="2366" y="71"/>
                    <a:pt x="2306" y="59"/>
                  </a:cubicBezTo>
                  <a:cubicBezTo>
                    <a:pt x="2241" y="12"/>
                    <a:pt x="2082" y="4"/>
                    <a:pt x="2008" y="19"/>
                  </a:cubicBezTo>
                  <a:cubicBezTo>
                    <a:pt x="1916" y="0"/>
                    <a:pt x="1861" y="28"/>
                    <a:pt x="1772" y="55"/>
                  </a:cubicBezTo>
                  <a:cubicBezTo>
                    <a:pt x="1704" y="76"/>
                    <a:pt x="1634" y="77"/>
                    <a:pt x="1564" y="93"/>
                  </a:cubicBezTo>
                  <a:cubicBezTo>
                    <a:pt x="1466" y="145"/>
                    <a:pt x="1257" y="102"/>
                    <a:pt x="1157" y="150"/>
                  </a:cubicBezTo>
                </a:path>
              </a:pathLst>
            </a:custGeom>
            <a:solidFill>
              <a:srgbClr val="339966">
                <a:alpha val="37000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n-AU" sz="4000"/>
              <a:t>Cytokinesis</a:t>
            </a:r>
          </a:p>
        </p:txBody>
      </p:sp>
      <p:sp>
        <p:nvSpPr>
          <p:cNvPr id="60520" name="Text Box 104"/>
          <p:cNvSpPr txBox="1">
            <a:spLocks noChangeArrowheads="1"/>
          </p:cNvSpPr>
          <p:nvPr/>
        </p:nvSpPr>
        <p:spPr bwMode="auto">
          <a:xfrm>
            <a:off x="395288" y="5373688"/>
            <a:ext cx="324801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Two daughter cells with exactly the same chromosomes as the original parent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04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86" grpId="0" animBg="1"/>
      <p:bldP spid="60486" grpId="1" animBg="1"/>
      <p:bldP spid="60487" grpId="0" animBg="1"/>
      <p:bldP spid="60487" grpId="1" animBg="1"/>
      <p:bldP spid="60488" grpId="0" animBg="1"/>
      <p:bldP spid="60488" grpId="1" animBg="1"/>
      <p:bldP spid="60489" grpId="0" animBg="1"/>
      <p:bldP spid="60489" grpId="1" animBg="1"/>
      <p:bldP spid="60490" grpId="0" animBg="1"/>
      <p:bldP spid="60491" grpId="0" animBg="1"/>
      <p:bldP spid="60422" grpId="0" animBg="1"/>
      <p:bldP spid="605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Division of the molecules and organelles of the cytoplasm</a:t>
            </a:r>
          </a:p>
          <a:p>
            <a:r>
              <a:rPr lang="en-AU" dirty="0" smtClean="0"/>
              <a:t>Separation of new nuclei, to form two new </a:t>
            </a:r>
            <a:r>
              <a:rPr lang="en-AU" i="1" dirty="0" smtClean="0"/>
              <a:t>identical</a:t>
            </a:r>
            <a:r>
              <a:rPr lang="en-AU" dirty="0" smtClean="0"/>
              <a:t> daughter cells</a:t>
            </a:r>
            <a:endParaRPr lang="en-AU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How do cells replicate? – </a:t>
            </a:r>
            <a:r>
              <a:rPr lang="en-AU" dirty="0" err="1" smtClean="0"/>
              <a:t>Cytokinesis</a:t>
            </a:r>
            <a:endParaRPr lang="en-AU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2143108" y="3651280"/>
          <a:ext cx="4572032" cy="2778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fg08_10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786578" y="4000504"/>
            <a:ext cx="2335336" cy="1752597"/>
          </a:xfrm>
          <a:prstGeom prst="rect">
            <a:avLst/>
          </a:prstGeom>
          <a:noFill/>
          <a:ln/>
        </p:spPr>
      </p:pic>
      <p:pic>
        <p:nvPicPr>
          <p:cNvPr id="7" name="Picture 9" descr="telophas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92142" y="4143380"/>
            <a:ext cx="1579528" cy="188732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642926"/>
            <a:ext cx="7498080" cy="1143000"/>
          </a:xfrm>
        </p:spPr>
        <p:txBody>
          <a:bodyPr/>
          <a:lstStyle/>
          <a:p>
            <a:r>
              <a:rPr lang="en-AU" dirty="0" smtClean="0"/>
              <a:t>Spot the stages ...</a:t>
            </a:r>
            <a:endParaRPr lang="en-AU" dirty="0"/>
          </a:p>
        </p:txBody>
      </p:sp>
      <p:pic>
        <p:nvPicPr>
          <p:cNvPr id="5" name="Picture 5" descr="interph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72074"/>
            <a:ext cx="1671657" cy="1671657"/>
          </a:xfrm>
          <a:prstGeom prst="rect">
            <a:avLst/>
          </a:prstGeom>
          <a:noFill/>
        </p:spPr>
      </p:pic>
      <p:pic>
        <p:nvPicPr>
          <p:cNvPr id="6" name="Picture 9" descr="bf-divis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5072074"/>
            <a:ext cx="1785918" cy="1672326"/>
          </a:xfrm>
          <a:prstGeom prst="rect">
            <a:avLst/>
          </a:prstGeom>
          <a:noFill/>
        </p:spPr>
      </p:pic>
      <p:pic>
        <p:nvPicPr>
          <p:cNvPr id="7" name="Picture 7" descr="metapha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428868"/>
            <a:ext cx="2276422" cy="1825930"/>
          </a:xfrm>
          <a:prstGeom prst="rect">
            <a:avLst/>
          </a:prstGeom>
          <a:noFill/>
        </p:spPr>
      </p:pic>
      <p:pic>
        <p:nvPicPr>
          <p:cNvPr id="8" name="Picture 11" descr="prophase_slid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428868"/>
            <a:ext cx="1285852" cy="1809714"/>
          </a:xfrm>
          <a:prstGeom prst="rect">
            <a:avLst/>
          </a:prstGeom>
          <a:noFill/>
        </p:spPr>
      </p:pic>
      <p:pic>
        <p:nvPicPr>
          <p:cNvPr id="24579" name="Picture 3" descr="C:\LectureNotes\Biology\1269973459_mitosis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14818"/>
            <a:ext cx="3500430" cy="857980"/>
          </a:xfrm>
          <a:prstGeom prst="rect">
            <a:avLst/>
          </a:prstGeom>
          <a:noFill/>
        </p:spPr>
      </p:pic>
      <p:pic>
        <p:nvPicPr>
          <p:cNvPr id="4" name="Picture 5" descr="fig12x9onion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36954" y="2428868"/>
            <a:ext cx="5707046" cy="42769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purposes of Cell Replication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4414" y="1214422"/>
            <a:ext cx="3136392" cy="3214710"/>
          </a:xfrm>
        </p:spPr>
        <p:txBody>
          <a:bodyPr>
            <a:normAutofit/>
          </a:bodyPr>
          <a:lstStyle/>
          <a:p>
            <a:r>
              <a:rPr lang="en-AU" dirty="0" smtClean="0"/>
              <a:t>Growth</a:t>
            </a:r>
          </a:p>
          <a:p>
            <a:pPr lvl="1"/>
            <a:r>
              <a:rPr lang="en-AU" sz="2000" dirty="0" smtClean="0"/>
              <a:t>Balance between cell replication and apoptosis (cell death) </a:t>
            </a:r>
          </a:p>
          <a:p>
            <a:pPr lvl="1"/>
            <a:r>
              <a:rPr lang="en-AU" sz="2000" dirty="0" smtClean="0"/>
              <a:t>Some cells become so specialised they no longer replicate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272"/>
            <a:ext cx="3333751" cy="250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5500694" y="1214422"/>
            <a:ext cx="3357586" cy="5429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Maintenance and Repair</a:t>
            </a:r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en-AU" dirty="0" smtClean="0"/>
              <a:t>Replacing damaged cells (normal functions or injury)</a:t>
            </a:r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en-AU" dirty="0"/>
              <a:t>Depends on </a:t>
            </a:r>
            <a:r>
              <a:rPr lang="en-AU" dirty="0" smtClean="0"/>
              <a:t>organism</a:t>
            </a:r>
            <a:endParaRPr lang="en-AU" dirty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en-AU" dirty="0" smtClean="0"/>
              <a:t>Starfish – can sometimes regenerate from a limb</a:t>
            </a:r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lang="en-AU" dirty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lang="en-AU" dirty="0" smtClean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lang="en-AU" dirty="0" smtClean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lang="en-AU" dirty="0" smtClean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r>
              <a:rPr lang="en-AU" dirty="0" smtClean="0"/>
              <a:t>Human – regenerate many tissue types but not all</a:t>
            </a:r>
            <a:endParaRPr lang="en-AU" dirty="0"/>
          </a:p>
          <a:p>
            <a:pPr marL="822960" lvl="1" indent="-283464"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</a:pPr>
            <a:endParaRPr kumimoji="0" lang="en-A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11" name="Picture 15" descr="C:\LectureNotes\Biology\1269952674_Picture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817675"/>
            <a:ext cx="1143008" cy="3897341"/>
          </a:xfrm>
          <a:prstGeom prst="rect">
            <a:avLst/>
          </a:prstGeom>
          <a:noFill/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214830"/>
            <a:ext cx="1455730" cy="100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6072198" y="5572140"/>
            <a:ext cx="2500330" cy="9286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Cell Replication</a:t>
            </a:r>
            <a:endParaRPr lang="en-AU" dirty="0"/>
          </a:p>
        </p:txBody>
      </p:sp>
      <p:sp>
        <p:nvSpPr>
          <p:cNvPr id="4" name="Chord 3"/>
          <p:cNvSpPr/>
          <p:nvPr/>
        </p:nvSpPr>
        <p:spPr>
          <a:xfrm rot="1276683">
            <a:off x="6355121" y="965188"/>
            <a:ext cx="3867028" cy="4643470"/>
          </a:xfrm>
          <a:prstGeom prst="chor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Oval 4"/>
          <p:cNvSpPr/>
          <p:nvPr/>
        </p:nvSpPr>
        <p:spPr>
          <a:xfrm>
            <a:off x="7429520" y="1928802"/>
            <a:ext cx="1214446" cy="142876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reeform 5"/>
          <p:cNvSpPr/>
          <p:nvPr/>
        </p:nvSpPr>
        <p:spPr>
          <a:xfrm>
            <a:off x="7634068" y="233523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reeform 7"/>
          <p:cNvSpPr/>
          <p:nvPr/>
        </p:nvSpPr>
        <p:spPr>
          <a:xfrm>
            <a:off x="7786468" y="2071678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Freeform 8"/>
          <p:cNvSpPr/>
          <p:nvPr/>
        </p:nvSpPr>
        <p:spPr>
          <a:xfrm rot="11710262">
            <a:off x="7786468" y="2715429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Freeform 9"/>
          <p:cNvSpPr/>
          <p:nvPr/>
        </p:nvSpPr>
        <p:spPr>
          <a:xfrm rot="15223252">
            <a:off x="8122309" y="248763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Freeform 10"/>
          <p:cNvSpPr/>
          <p:nvPr/>
        </p:nvSpPr>
        <p:spPr>
          <a:xfrm rot="3249696">
            <a:off x="8001024" y="2143925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Freeform 11"/>
          <p:cNvSpPr/>
          <p:nvPr/>
        </p:nvSpPr>
        <p:spPr>
          <a:xfrm>
            <a:off x="7786468" y="248763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Freeform 12"/>
          <p:cNvSpPr/>
          <p:nvPr/>
        </p:nvSpPr>
        <p:spPr>
          <a:xfrm rot="3962957">
            <a:off x="7531610" y="269344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Freeform 13"/>
          <p:cNvSpPr/>
          <p:nvPr/>
        </p:nvSpPr>
        <p:spPr>
          <a:xfrm rot="10070947">
            <a:off x="7858148" y="2929743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Freeform 14"/>
          <p:cNvSpPr/>
          <p:nvPr/>
        </p:nvSpPr>
        <p:spPr>
          <a:xfrm rot="10800000">
            <a:off x="7572396" y="2071678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extBox 15"/>
          <p:cNvSpPr txBox="1"/>
          <p:nvPr/>
        </p:nvSpPr>
        <p:spPr>
          <a:xfrm>
            <a:off x="7143768" y="984577"/>
            <a:ext cx="21431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Human Egg:</a:t>
            </a:r>
          </a:p>
          <a:p>
            <a:r>
              <a:rPr lang="en-AU" sz="2000" dirty="0" smtClean="0"/>
              <a:t>23 chromosomes</a:t>
            </a:r>
          </a:p>
          <a:p>
            <a:endParaRPr lang="en-A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1500166" y="1171502"/>
            <a:ext cx="36433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Getting your first chromosomes</a:t>
            </a:r>
            <a:endParaRPr lang="en-AU" sz="2000" dirty="0"/>
          </a:p>
        </p:txBody>
      </p:sp>
      <p:sp>
        <p:nvSpPr>
          <p:cNvPr id="19" name="Oval 18"/>
          <p:cNvSpPr/>
          <p:nvPr/>
        </p:nvSpPr>
        <p:spPr>
          <a:xfrm>
            <a:off x="-2214610" y="3857628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Arc 19"/>
          <p:cNvSpPr/>
          <p:nvPr/>
        </p:nvSpPr>
        <p:spPr>
          <a:xfrm rot="10542683">
            <a:off x="-1483845" y="4100799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1" name="Chord 20"/>
          <p:cNvSpPr/>
          <p:nvPr/>
        </p:nvSpPr>
        <p:spPr>
          <a:xfrm rot="4305283">
            <a:off x="-1370254" y="3935257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3" name="Freeform 22"/>
          <p:cNvSpPr/>
          <p:nvPr/>
        </p:nvSpPr>
        <p:spPr>
          <a:xfrm>
            <a:off x="-3929122" y="4000504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4" name="Oval 23"/>
          <p:cNvSpPr/>
          <p:nvPr/>
        </p:nvSpPr>
        <p:spPr>
          <a:xfrm>
            <a:off x="-1444312" y="2850244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Arc 24"/>
          <p:cNvSpPr/>
          <p:nvPr/>
        </p:nvSpPr>
        <p:spPr>
          <a:xfrm rot="10542683">
            <a:off x="-713547" y="3093415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6" name="Chord 25"/>
          <p:cNvSpPr/>
          <p:nvPr/>
        </p:nvSpPr>
        <p:spPr>
          <a:xfrm rot="4305283">
            <a:off x="-599956" y="2927873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Freeform 26"/>
          <p:cNvSpPr/>
          <p:nvPr/>
        </p:nvSpPr>
        <p:spPr>
          <a:xfrm>
            <a:off x="-3158824" y="2993120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8" name="Oval 27"/>
          <p:cNvSpPr/>
          <p:nvPr/>
        </p:nvSpPr>
        <p:spPr>
          <a:xfrm>
            <a:off x="-1428792" y="4010028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Arc 28"/>
          <p:cNvSpPr/>
          <p:nvPr/>
        </p:nvSpPr>
        <p:spPr>
          <a:xfrm rot="10542683">
            <a:off x="-698027" y="4253199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Chord 29"/>
          <p:cNvSpPr/>
          <p:nvPr/>
        </p:nvSpPr>
        <p:spPr>
          <a:xfrm rot="4305283">
            <a:off x="-584436" y="4087657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1" name="Freeform 30"/>
          <p:cNvSpPr/>
          <p:nvPr/>
        </p:nvSpPr>
        <p:spPr>
          <a:xfrm>
            <a:off x="-3143304" y="4152904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2" name="Oval 31"/>
          <p:cNvSpPr/>
          <p:nvPr/>
        </p:nvSpPr>
        <p:spPr>
          <a:xfrm>
            <a:off x="-1444312" y="3286124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Arc 32"/>
          <p:cNvSpPr/>
          <p:nvPr/>
        </p:nvSpPr>
        <p:spPr>
          <a:xfrm rot="10542683">
            <a:off x="-713547" y="3529295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Chord 33"/>
          <p:cNvSpPr/>
          <p:nvPr/>
        </p:nvSpPr>
        <p:spPr>
          <a:xfrm rot="4305283">
            <a:off x="-599956" y="3356501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Freeform 34"/>
          <p:cNvSpPr/>
          <p:nvPr/>
        </p:nvSpPr>
        <p:spPr>
          <a:xfrm>
            <a:off x="-3158824" y="3429000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6" name="Oval 35"/>
          <p:cNvSpPr/>
          <p:nvPr/>
        </p:nvSpPr>
        <p:spPr>
          <a:xfrm>
            <a:off x="-1785982" y="5804628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Arc 36"/>
          <p:cNvSpPr/>
          <p:nvPr/>
        </p:nvSpPr>
        <p:spPr>
          <a:xfrm rot="10542683">
            <a:off x="-1055217" y="6047799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Chord 37"/>
          <p:cNvSpPr/>
          <p:nvPr/>
        </p:nvSpPr>
        <p:spPr>
          <a:xfrm rot="4305283">
            <a:off x="-941626" y="5882257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Freeform 38"/>
          <p:cNvSpPr/>
          <p:nvPr/>
        </p:nvSpPr>
        <p:spPr>
          <a:xfrm>
            <a:off x="-3500494" y="5947504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0" name="Oval 39"/>
          <p:cNvSpPr/>
          <p:nvPr/>
        </p:nvSpPr>
        <p:spPr>
          <a:xfrm>
            <a:off x="-1285916" y="4590182"/>
            <a:ext cx="1143008" cy="64294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1" name="Arc 40"/>
          <p:cNvSpPr/>
          <p:nvPr/>
        </p:nvSpPr>
        <p:spPr>
          <a:xfrm rot="10542683">
            <a:off x="-555151" y="4833353"/>
            <a:ext cx="488274" cy="310510"/>
          </a:xfrm>
          <a:prstGeom prst="arc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2" name="Chord 41"/>
          <p:cNvSpPr/>
          <p:nvPr/>
        </p:nvSpPr>
        <p:spPr>
          <a:xfrm rot="4305283">
            <a:off x="-441560" y="4667811"/>
            <a:ext cx="164336" cy="209183"/>
          </a:xfrm>
          <a:prstGeom prst="chor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3" name="Freeform 42"/>
          <p:cNvSpPr/>
          <p:nvPr/>
        </p:nvSpPr>
        <p:spPr>
          <a:xfrm>
            <a:off x="-3000428" y="4733058"/>
            <a:ext cx="1800664" cy="553330"/>
          </a:xfrm>
          <a:custGeom>
            <a:avLst/>
            <a:gdLst>
              <a:gd name="connsiteX0" fmla="*/ 1746737 w 1800663"/>
              <a:gd name="connsiteY0" fmla="*/ 114886 h 565053"/>
              <a:gd name="connsiteX1" fmla="*/ 1606060 w 1800663"/>
              <a:gd name="connsiteY1" fmla="*/ 16412 h 565053"/>
              <a:gd name="connsiteX2" fmla="*/ 1437248 w 1800663"/>
              <a:gd name="connsiteY2" fmla="*/ 86751 h 565053"/>
              <a:gd name="connsiteX3" fmla="*/ 1155894 w 1800663"/>
              <a:gd name="connsiteY3" fmla="*/ 410308 h 565053"/>
              <a:gd name="connsiteX4" fmla="*/ 916744 w 1800663"/>
              <a:gd name="connsiteY4" fmla="*/ 480646 h 565053"/>
              <a:gd name="connsiteX5" fmla="*/ 719796 w 1800663"/>
              <a:gd name="connsiteY5" fmla="*/ 283698 h 565053"/>
              <a:gd name="connsiteX6" fmla="*/ 354036 w 1800663"/>
              <a:gd name="connsiteY6" fmla="*/ 199292 h 565053"/>
              <a:gd name="connsiteX7" fmla="*/ 199291 w 1800663"/>
              <a:gd name="connsiteY7" fmla="*/ 339969 h 565053"/>
              <a:gd name="connsiteX8" fmla="*/ 2344 w 1800663"/>
              <a:gd name="connsiteY8" fmla="*/ 283698 h 565053"/>
              <a:gd name="connsiteX9" fmla="*/ 185224 w 1800663"/>
              <a:gd name="connsiteY9" fmla="*/ 424375 h 565053"/>
              <a:gd name="connsiteX10" fmla="*/ 354036 w 1800663"/>
              <a:gd name="connsiteY10" fmla="*/ 227428 h 565053"/>
              <a:gd name="connsiteX11" fmla="*/ 663525 w 1800663"/>
              <a:gd name="connsiteY11" fmla="*/ 325902 h 565053"/>
              <a:gd name="connsiteX12" fmla="*/ 818270 w 1800663"/>
              <a:gd name="connsiteY12" fmla="*/ 494714 h 565053"/>
              <a:gd name="connsiteX13" fmla="*/ 1071488 w 1800663"/>
              <a:gd name="connsiteY13" fmla="*/ 550985 h 565053"/>
              <a:gd name="connsiteX14" fmla="*/ 1226233 w 1800663"/>
              <a:gd name="connsiteY14" fmla="*/ 410308 h 565053"/>
              <a:gd name="connsiteX15" fmla="*/ 1521654 w 1800663"/>
              <a:gd name="connsiteY15" fmla="*/ 30480 h 565053"/>
              <a:gd name="connsiteX16" fmla="*/ 1760805 w 1800663"/>
              <a:gd name="connsiteY16" fmla="*/ 227428 h 565053"/>
              <a:gd name="connsiteX17" fmla="*/ 1760805 w 1800663"/>
              <a:gd name="connsiteY17" fmla="*/ 171157 h 565053"/>
              <a:gd name="connsiteX18" fmla="*/ 1746737 w 1800663"/>
              <a:gd name="connsiteY18" fmla="*/ 114886 h 565053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15705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663525 w 1800664"/>
              <a:gd name="connsiteY11" fmla="*/ 314179 h 553330"/>
              <a:gd name="connsiteX12" fmla="*/ 818270 w 1800664"/>
              <a:gd name="connsiteY12" fmla="*/ 482991 h 553330"/>
              <a:gd name="connsiteX13" fmla="*/ 1071488 w 1800664"/>
              <a:gd name="connsiteY13" fmla="*/ 539262 h 553330"/>
              <a:gd name="connsiteX14" fmla="*/ 1226233 w 1800664"/>
              <a:gd name="connsiteY14" fmla="*/ 398585 h 553330"/>
              <a:gd name="connsiteX15" fmla="*/ 1521654 w 1800664"/>
              <a:gd name="connsiteY15" fmla="*/ 90171 h 553330"/>
              <a:gd name="connsiteX16" fmla="*/ 1760805 w 1800664"/>
              <a:gd name="connsiteY16" fmla="*/ 215705 h 553330"/>
              <a:gd name="connsiteX17" fmla="*/ 1760805 w 1800664"/>
              <a:gd name="connsiteY17" fmla="*/ 159434 h 553330"/>
              <a:gd name="connsiteX18" fmla="*/ 1746737 w 1800664"/>
              <a:gd name="connsiteY18" fmla="*/ 103163 h 553330"/>
              <a:gd name="connsiteX0" fmla="*/ 1746737 w 1800664"/>
              <a:gd name="connsiteY0" fmla="*/ 103163 h 553330"/>
              <a:gd name="connsiteX1" fmla="*/ 1606060 w 1800664"/>
              <a:gd name="connsiteY1" fmla="*/ 4689 h 553330"/>
              <a:gd name="connsiteX2" fmla="*/ 1437248 w 1800664"/>
              <a:gd name="connsiteY2" fmla="*/ 75028 h 553330"/>
              <a:gd name="connsiteX3" fmla="*/ 1155894 w 1800664"/>
              <a:gd name="connsiteY3" fmla="*/ 398585 h 553330"/>
              <a:gd name="connsiteX4" fmla="*/ 916744 w 1800664"/>
              <a:gd name="connsiteY4" fmla="*/ 468923 h 553330"/>
              <a:gd name="connsiteX5" fmla="*/ 719796 w 1800664"/>
              <a:gd name="connsiteY5" fmla="*/ 271975 h 553330"/>
              <a:gd name="connsiteX6" fmla="*/ 354036 w 1800664"/>
              <a:gd name="connsiteY6" fmla="*/ 187569 h 553330"/>
              <a:gd name="connsiteX7" fmla="*/ 199291 w 1800664"/>
              <a:gd name="connsiteY7" fmla="*/ 328246 h 553330"/>
              <a:gd name="connsiteX8" fmla="*/ 2344 w 1800664"/>
              <a:gd name="connsiteY8" fmla="*/ 271975 h 553330"/>
              <a:gd name="connsiteX9" fmla="*/ 185224 w 1800664"/>
              <a:gd name="connsiteY9" fmla="*/ 412652 h 553330"/>
              <a:gd name="connsiteX10" fmla="*/ 354036 w 1800664"/>
              <a:gd name="connsiteY10" fmla="*/ 287119 h 553330"/>
              <a:gd name="connsiteX11" fmla="*/ 359432 w 1800664"/>
              <a:gd name="connsiteY11" fmla="*/ 281721 h 553330"/>
              <a:gd name="connsiteX12" fmla="*/ 663525 w 1800664"/>
              <a:gd name="connsiteY12" fmla="*/ 314179 h 553330"/>
              <a:gd name="connsiteX13" fmla="*/ 818270 w 1800664"/>
              <a:gd name="connsiteY13" fmla="*/ 482991 h 553330"/>
              <a:gd name="connsiteX14" fmla="*/ 1071488 w 1800664"/>
              <a:gd name="connsiteY14" fmla="*/ 539262 h 553330"/>
              <a:gd name="connsiteX15" fmla="*/ 1226233 w 1800664"/>
              <a:gd name="connsiteY15" fmla="*/ 398585 h 553330"/>
              <a:gd name="connsiteX16" fmla="*/ 1521654 w 1800664"/>
              <a:gd name="connsiteY16" fmla="*/ 90171 h 553330"/>
              <a:gd name="connsiteX17" fmla="*/ 1760805 w 1800664"/>
              <a:gd name="connsiteY17" fmla="*/ 215705 h 553330"/>
              <a:gd name="connsiteX18" fmla="*/ 1760805 w 1800664"/>
              <a:gd name="connsiteY18" fmla="*/ 159434 h 553330"/>
              <a:gd name="connsiteX19" fmla="*/ 1746737 w 1800664"/>
              <a:gd name="connsiteY19" fmla="*/ 103163 h 55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00664" h="553330">
                <a:moveTo>
                  <a:pt x="1746737" y="103163"/>
                </a:moveTo>
                <a:cubicBezTo>
                  <a:pt x="1720946" y="77372"/>
                  <a:pt x="1657641" y="9378"/>
                  <a:pt x="1606060" y="4689"/>
                </a:cubicBezTo>
                <a:cubicBezTo>
                  <a:pt x="1554479" y="0"/>
                  <a:pt x="1512276" y="9379"/>
                  <a:pt x="1437248" y="75028"/>
                </a:cubicBezTo>
                <a:cubicBezTo>
                  <a:pt x="1362220" y="140677"/>
                  <a:pt x="1242645" y="332936"/>
                  <a:pt x="1155894" y="398585"/>
                </a:cubicBezTo>
                <a:cubicBezTo>
                  <a:pt x="1069143" y="464234"/>
                  <a:pt x="989427" y="490025"/>
                  <a:pt x="916744" y="468923"/>
                </a:cubicBezTo>
                <a:cubicBezTo>
                  <a:pt x="844061" y="447821"/>
                  <a:pt x="813581" y="318867"/>
                  <a:pt x="719796" y="271975"/>
                </a:cubicBezTo>
                <a:cubicBezTo>
                  <a:pt x="626011" y="225083"/>
                  <a:pt x="440787" y="178191"/>
                  <a:pt x="354036" y="187569"/>
                </a:cubicBezTo>
                <a:cubicBezTo>
                  <a:pt x="267285" y="196947"/>
                  <a:pt x="257906" y="314178"/>
                  <a:pt x="199291" y="328246"/>
                </a:cubicBezTo>
                <a:cubicBezTo>
                  <a:pt x="140676" y="342314"/>
                  <a:pt x="4689" y="257907"/>
                  <a:pt x="2344" y="271975"/>
                </a:cubicBezTo>
                <a:cubicBezTo>
                  <a:pt x="0" y="286043"/>
                  <a:pt x="126609" y="410128"/>
                  <a:pt x="185224" y="412652"/>
                </a:cubicBezTo>
                <a:cubicBezTo>
                  <a:pt x="243839" y="415176"/>
                  <a:pt x="325001" y="308941"/>
                  <a:pt x="354036" y="287119"/>
                </a:cubicBezTo>
                <a:cubicBezTo>
                  <a:pt x="383071" y="265297"/>
                  <a:pt x="307851" y="277211"/>
                  <a:pt x="359432" y="281721"/>
                </a:cubicBezTo>
                <a:cubicBezTo>
                  <a:pt x="411013" y="286231"/>
                  <a:pt x="587052" y="280634"/>
                  <a:pt x="663525" y="314179"/>
                </a:cubicBezTo>
                <a:cubicBezTo>
                  <a:pt x="739998" y="347724"/>
                  <a:pt x="750276" y="445477"/>
                  <a:pt x="818270" y="482991"/>
                </a:cubicBezTo>
                <a:cubicBezTo>
                  <a:pt x="886264" y="520505"/>
                  <a:pt x="1003494" y="553330"/>
                  <a:pt x="1071488" y="539262"/>
                </a:cubicBezTo>
                <a:cubicBezTo>
                  <a:pt x="1139482" y="525194"/>
                  <a:pt x="1151206" y="473433"/>
                  <a:pt x="1226233" y="398585"/>
                </a:cubicBezTo>
                <a:cubicBezTo>
                  <a:pt x="1301260" y="323737"/>
                  <a:pt x="1432559" y="120651"/>
                  <a:pt x="1521654" y="90171"/>
                </a:cubicBezTo>
                <a:cubicBezTo>
                  <a:pt x="1610749" y="59691"/>
                  <a:pt x="1720946" y="204161"/>
                  <a:pt x="1760805" y="215705"/>
                </a:cubicBezTo>
                <a:cubicBezTo>
                  <a:pt x="1800664" y="227249"/>
                  <a:pt x="1758460" y="175846"/>
                  <a:pt x="1760805" y="159434"/>
                </a:cubicBezTo>
                <a:cubicBezTo>
                  <a:pt x="1763150" y="143022"/>
                  <a:pt x="1772528" y="128954"/>
                  <a:pt x="1746737" y="10316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4" name="Rectangle 150"/>
          <p:cNvSpPr>
            <a:spLocks noChangeArrowheads="1"/>
          </p:cNvSpPr>
          <p:nvPr/>
        </p:nvSpPr>
        <p:spPr bwMode="auto">
          <a:xfrm>
            <a:off x="357158" y="6386476"/>
            <a:ext cx="84668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AU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The chromosomes you inherit from your </a:t>
            </a:r>
            <a:r>
              <a:rPr lang="en-A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parents determine </a:t>
            </a:r>
            <a:r>
              <a:rPr lang="en-AU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what you look </a:t>
            </a:r>
            <a:r>
              <a:rPr lang="en-A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like</a:t>
            </a:r>
            <a:endParaRPr lang="en-AU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72330" y="1000108"/>
            <a:ext cx="2143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Human Cell:</a:t>
            </a:r>
          </a:p>
          <a:p>
            <a:r>
              <a:rPr lang="en-AU" sz="2000" dirty="0" smtClean="0"/>
              <a:t> 46 chromosomes</a:t>
            </a:r>
            <a:endParaRPr lang="en-AU" sz="2000" dirty="0"/>
          </a:p>
        </p:txBody>
      </p:sp>
      <p:sp>
        <p:nvSpPr>
          <p:cNvPr id="46" name="Freeform 45"/>
          <p:cNvSpPr/>
          <p:nvPr/>
        </p:nvSpPr>
        <p:spPr>
          <a:xfrm rot="10070947">
            <a:off x="8032370" y="268508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8" name="Freeform 47"/>
          <p:cNvSpPr/>
          <p:nvPr/>
        </p:nvSpPr>
        <p:spPr>
          <a:xfrm rot="10070947">
            <a:off x="7890770" y="2185021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9" name="Freeform 48"/>
          <p:cNvSpPr/>
          <p:nvPr/>
        </p:nvSpPr>
        <p:spPr>
          <a:xfrm rot="10070947">
            <a:off x="7962208" y="2613649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0" name="Freeform 49"/>
          <p:cNvSpPr/>
          <p:nvPr/>
        </p:nvSpPr>
        <p:spPr>
          <a:xfrm rot="10070947">
            <a:off x="7533580" y="2470773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1" name="Freeform 50"/>
          <p:cNvSpPr/>
          <p:nvPr/>
        </p:nvSpPr>
        <p:spPr>
          <a:xfrm rot="6791409">
            <a:off x="7532567" y="2756525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Freeform 51"/>
          <p:cNvSpPr/>
          <p:nvPr/>
        </p:nvSpPr>
        <p:spPr>
          <a:xfrm rot="10070947">
            <a:off x="7747894" y="2887838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3" name="Freeform 52"/>
          <p:cNvSpPr/>
          <p:nvPr/>
        </p:nvSpPr>
        <p:spPr>
          <a:xfrm rot="10070947">
            <a:off x="8103808" y="2256459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4" name="Freeform 53"/>
          <p:cNvSpPr/>
          <p:nvPr/>
        </p:nvSpPr>
        <p:spPr>
          <a:xfrm rot="265732">
            <a:off x="7514068" y="2413371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5" name="Freeform 54"/>
          <p:cNvSpPr/>
          <p:nvPr/>
        </p:nvSpPr>
        <p:spPr>
          <a:xfrm rot="10070947">
            <a:off x="7676456" y="2256459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6" name="Freeform 55"/>
          <p:cNvSpPr/>
          <p:nvPr/>
        </p:nvSpPr>
        <p:spPr>
          <a:xfrm rot="10070947">
            <a:off x="7819332" y="2042145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7" name="Freeform 56"/>
          <p:cNvSpPr/>
          <p:nvPr/>
        </p:nvSpPr>
        <p:spPr>
          <a:xfrm rot="15701727">
            <a:off x="8146663" y="2327897"/>
            <a:ext cx="436098" cy="356381"/>
          </a:xfrm>
          <a:custGeom>
            <a:avLst/>
            <a:gdLst>
              <a:gd name="connsiteX0" fmla="*/ 370449 w 436098"/>
              <a:gd name="connsiteY0" fmla="*/ 281354 h 356381"/>
              <a:gd name="connsiteX1" fmla="*/ 398584 w 436098"/>
              <a:gd name="connsiteY1" fmla="*/ 42203 h 356381"/>
              <a:gd name="connsiteX2" fmla="*/ 145366 w 436098"/>
              <a:gd name="connsiteY2" fmla="*/ 28135 h 356381"/>
              <a:gd name="connsiteX3" fmla="*/ 159434 w 436098"/>
              <a:gd name="connsiteY3" fmla="*/ 182880 h 356381"/>
              <a:gd name="connsiteX4" fmla="*/ 342314 w 436098"/>
              <a:gd name="connsiteY4" fmla="*/ 196948 h 356381"/>
              <a:gd name="connsiteX5" fmla="*/ 145366 w 436098"/>
              <a:gd name="connsiteY5" fmla="*/ 351692 h 356381"/>
              <a:gd name="connsiteX6" fmla="*/ 4689 w 436098"/>
              <a:gd name="connsiteY6" fmla="*/ 225083 h 356381"/>
              <a:gd name="connsiteX7" fmla="*/ 117230 w 436098"/>
              <a:gd name="connsiteY7" fmla="*/ 182880 h 356381"/>
              <a:gd name="connsiteX8" fmla="*/ 103163 w 436098"/>
              <a:gd name="connsiteY8" fmla="*/ 253218 h 356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6098" h="356381">
                <a:moveTo>
                  <a:pt x="370449" y="281354"/>
                </a:moveTo>
                <a:cubicBezTo>
                  <a:pt x="403273" y="182880"/>
                  <a:pt x="436098" y="84406"/>
                  <a:pt x="398584" y="42203"/>
                </a:cubicBezTo>
                <a:cubicBezTo>
                  <a:pt x="361070" y="0"/>
                  <a:pt x="185224" y="4689"/>
                  <a:pt x="145366" y="28135"/>
                </a:cubicBezTo>
                <a:cubicBezTo>
                  <a:pt x="105508" y="51581"/>
                  <a:pt x="126609" y="154745"/>
                  <a:pt x="159434" y="182880"/>
                </a:cubicBezTo>
                <a:cubicBezTo>
                  <a:pt x="192259" y="211015"/>
                  <a:pt x="344659" y="168813"/>
                  <a:pt x="342314" y="196948"/>
                </a:cubicBezTo>
                <a:cubicBezTo>
                  <a:pt x="339969" y="225083"/>
                  <a:pt x="201637" y="347003"/>
                  <a:pt x="145366" y="351692"/>
                </a:cubicBezTo>
                <a:cubicBezTo>
                  <a:pt x="89095" y="356381"/>
                  <a:pt x="9378" y="253218"/>
                  <a:pt x="4689" y="225083"/>
                </a:cubicBezTo>
                <a:cubicBezTo>
                  <a:pt x="0" y="196948"/>
                  <a:pt x="100818" y="178191"/>
                  <a:pt x="117230" y="182880"/>
                </a:cubicBezTo>
                <a:cubicBezTo>
                  <a:pt x="133642" y="187569"/>
                  <a:pt x="118402" y="220393"/>
                  <a:pt x="103163" y="253218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8" name="TextBox 57"/>
          <p:cNvSpPr txBox="1"/>
          <p:nvPr/>
        </p:nvSpPr>
        <p:spPr>
          <a:xfrm>
            <a:off x="6643702" y="2385948"/>
            <a:ext cx="1000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23</a:t>
            </a:r>
            <a:endParaRPr lang="en-A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C 0.04341 -0.03426 0.08716 -0.06852 0.13629 -0.0632 C 0.18577 -0.05787 0.24723 0.02801 0.29671 0.03148 C 0.34636 0.03495 0.38646 -0.03866 0.43334 -0.04213 C 0.48021 -0.0456 0.52952 0.00509 0.57761 0.01042 C 0.6257 0.01574 0.68073 0.00509 0.72223 -0.01065 C 0.76355 -0.02639 0.80504 -0.07176 0.82639 -0.0838 C 0.84775 -0.09607 0.84636 -0.0838 0.85052 -0.0838 " pathEditMode="relative" rAng="0" ptsTypes="aaaaaa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-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C 0.04341 -0.03426 0.08698 -0.06852 0.13629 -0.06319 C 0.18577 -0.05787 0.24723 0.02801 0.29671 0.03148 C 0.34636 0.03495 0.38646 -0.03866 0.43334 -0.04213 C 0.48021 -0.0456 0.52952 0.00509 0.57761 0.01042 C 0.6257 0.01574 0.68073 0.00509 0.72223 -0.01065 C 0.76355 -0.02639 0.80504 -0.07176 0.82639 -0.0838 C 0.84775 -0.09606 0.84636 -0.0838 0.85053 -0.0838 " pathEditMode="relative" rAng="0" ptsTypes="aaaaaaaA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-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C 0.04341 -0.03426 0.08698 -0.06852 0.13629 -0.06319 C 0.18577 -0.05787 0.24723 0.02801 0.2967 0.03148 C 0.34636 0.03495 0.38646 -0.03866 0.43334 -0.04213 C 0.48021 -0.0456 0.52952 0.00509 0.57761 0.01042 C 0.6257 0.01574 0.68073 0.00509 0.72223 -0.01065 C 0.76354 -0.02639 0.80504 -0.07176 0.82639 -0.0838 C 0.84775 -0.09607 0.84636 -0.0838 0.85052 -0.0838 " pathEditMode="relative" rAng="0" ptsTypes="aaaaaaaA">
                                      <p:cBhvr>
                                        <p:cTn id="1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-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7 C 0.0434 -0.03426 0.08715 -0.06852 0.13646 -0.06319 C 0.18594 -0.05787 0.24722 0.02801 0.2967 0.03148 C 0.34636 0.03495 0.38646 -0.03866 0.43333 -0.04213 C 0.48021 -0.0456 0.52952 0.00509 0.57761 0.01042 C 0.6257 0.01574 0.68073 0.00509 0.72222 -0.01065 C 0.76354 -0.02639 0.80504 -0.07176 0.82639 -0.0838 C 0.84774 -0.09606 0.84636 -0.0838 0.85052 -0.0838 " pathEditMode="relative" rAng="0" ptsTypes="aaaaaaaA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-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-0.01248 0.02188 -0.02127 0.03472 -0.0245 C 0.05278 -0.04299 0.07483 -0.03421 0.09583 -0.0245 C 0.10764 -0.00924 0.09983 -0.01872 0.12049 0.00254 C 0.12726 0.00948 0.13195 0.02011 0.13872 0.02705 C 0.14479 0.03329 0.15104 0.03953 0.15712 0.046 C 0.17083 0.06057 0.16285 0.05502 0.17951 0.06241 C 0.18368 0.06426 0.19184 0.06773 0.19184 0.06773 C 0.20885 0.06681 0.22604 0.06819 0.24288 0.06519 C 0.24635 0.0645 0.26181 0.05109 0.26528 0.04878 C 0.27726 0.04069 0.28698 0.03144 0.29792 0.02173 C 0.30781 0.01295 0.31806 0.00208 0.32865 -0.00555 C 0.33403 -0.00948 0.34479 -0.01641 0.34479 -0.01641 C 0.34705 -0.01918 0.34879 -0.02219 0.35104 -0.0245 C 0.35486 -0.02843 0.3632 -0.03537 0.3632 -0.03537 C 0.38021 -0.03444 0.3974 -0.03606 0.41424 -0.03282 C 0.42031 -0.03167 0.43056 -0.02196 0.43056 -0.02196 C 0.44635 -0.00092 0.42656 -0.02543 0.44497 -0.00832 C 0.45417 0.00023 0.45903 0.01156 0.46945 0.01618 C 0.47413 0.02081 0.47899 0.0252 0.48368 0.02982 C 0.48646 0.0326 0.49184 0.03791 0.49184 0.03791 C 0.50764 0.03421 0.51649 0.02427 0.53056 0.01618 C 0.55174 0.00393 0.52535 0.02427 0.54688 0.00809 C 0.55382 0.00301 0.55799 -0.00693 0.56528 -0.01109 C 0.5684 -0.01294 0.58438 -0.01618 0.58576 -0.01641 C 0.60556 -0.01364 0.62587 -0.00878 0.6408 0.01087 C 0.64809 0.02057 0.65781 0.03791 0.66945 0.03791 " pathEditMode="relative" ptsTypes="ffffffffffffffffffffffffffA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-0.01248 0.02188 -0.02127 0.03472 -0.0245 C 0.05278 -0.04299 0.07483 -0.03421 0.09583 -0.0245 C 0.10764 -0.00924 0.09983 -0.01872 0.12049 0.00254 C 0.12726 0.00948 0.13195 0.02011 0.13872 0.02705 C 0.14479 0.03329 0.15104 0.03953 0.15712 0.046 C 0.17083 0.06057 0.16285 0.05502 0.17951 0.06241 C 0.18368 0.06426 0.19184 0.06773 0.19184 0.06773 C 0.20885 0.06681 0.22604 0.06819 0.24288 0.06519 C 0.24635 0.0645 0.26181 0.05109 0.26528 0.04878 C 0.27726 0.04069 0.28698 0.03144 0.29792 0.02173 C 0.30781 0.01295 0.31806 0.00208 0.32865 -0.00555 C 0.33403 -0.00948 0.34479 -0.01641 0.34479 -0.01641 C 0.34705 -0.01918 0.34879 -0.02219 0.35104 -0.0245 C 0.35486 -0.02843 0.3632 -0.03537 0.3632 -0.03537 C 0.38021 -0.03444 0.3974 -0.03606 0.41424 -0.03282 C 0.42031 -0.03167 0.43056 -0.02196 0.43056 -0.02196 C 0.44635 -0.00092 0.42656 -0.02543 0.44497 -0.00832 C 0.45417 0.00023 0.45903 0.01156 0.46945 0.01618 C 0.47413 0.02081 0.47899 0.0252 0.48368 0.02982 C 0.48646 0.0326 0.49184 0.03791 0.49184 0.03791 C 0.50764 0.03421 0.51649 0.02427 0.53056 0.01618 C 0.55174 0.00393 0.52535 0.02427 0.54688 0.00809 C 0.55382 0.00301 0.55799 -0.00693 0.56528 -0.01109 C 0.5684 -0.01294 0.58438 -0.01618 0.58576 -0.01641 C 0.60556 -0.01364 0.62587 -0.00878 0.6408 0.01087 C 0.64809 0.02057 0.65781 0.03791 0.66945 0.03791 " pathEditMode="relative" ptsTypes="ffffffffffffffffffffffffffA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-0.01248 0.02188 -0.02127 0.03472 -0.0245 C 0.05278 -0.04299 0.07483 -0.03421 0.09583 -0.0245 C 0.10764 -0.00924 0.09983 -0.01872 0.12049 0.00254 C 0.12726 0.00948 0.13195 0.02011 0.13872 0.02705 C 0.14479 0.03329 0.15104 0.03953 0.15712 0.046 C 0.17083 0.06057 0.16285 0.05502 0.17951 0.06241 C 0.18368 0.06426 0.19184 0.06773 0.19184 0.06773 C 0.20885 0.06681 0.22604 0.06819 0.24288 0.06519 C 0.24635 0.0645 0.26181 0.05109 0.26528 0.04878 C 0.27726 0.04069 0.28698 0.03144 0.29792 0.02173 C 0.30781 0.01295 0.31806 0.00208 0.32865 -0.00555 C 0.33403 -0.00948 0.34479 -0.01641 0.34479 -0.01641 C 0.34705 -0.01918 0.34879 -0.02219 0.35104 -0.0245 C 0.35486 -0.02843 0.3632 -0.03537 0.3632 -0.03537 C 0.38021 -0.03444 0.3974 -0.03606 0.41424 -0.03282 C 0.42031 -0.03167 0.43056 -0.02196 0.43056 -0.02196 C 0.44635 -0.00092 0.42656 -0.02543 0.44497 -0.00832 C 0.45417 0.00023 0.45903 0.01156 0.46945 0.01618 C 0.47413 0.02081 0.47899 0.0252 0.48368 0.02982 C 0.48646 0.0326 0.49184 0.03791 0.49184 0.03791 C 0.50764 0.03421 0.51649 0.02427 0.53056 0.01618 C 0.55174 0.00393 0.52535 0.02427 0.54688 0.00809 C 0.55382 0.00301 0.55799 -0.00693 0.56528 -0.01109 C 0.5684 -0.01294 0.58438 -0.01618 0.58576 -0.01641 C 0.60556 -0.01364 0.62587 -0.00878 0.6408 0.01087 C 0.64809 0.02057 0.65781 0.03791 0.66945 0.03791 " pathEditMode="relative" ptsTypes="ffffffffffffffffffffffffff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03 -0.01248 0.02188 -0.02127 0.03472 -0.0245 C 0.05278 -0.04299 0.07483 -0.03421 0.09583 -0.0245 C 0.10764 -0.00924 0.09983 -0.01872 0.12049 0.00254 C 0.12726 0.00948 0.13195 0.02011 0.13872 0.02705 C 0.14479 0.03329 0.15104 0.03953 0.15712 0.046 C 0.17083 0.06057 0.16285 0.05502 0.17951 0.06241 C 0.18368 0.06426 0.19184 0.06773 0.19184 0.06773 C 0.20885 0.06681 0.22604 0.06819 0.24288 0.06519 C 0.24635 0.0645 0.26181 0.05109 0.26528 0.04878 C 0.27726 0.04069 0.28698 0.03144 0.29792 0.02173 C 0.30781 0.01295 0.31806 0.00208 0.32865 -0.00555 C 0.33403 -0.00948 0.34479 -0.01641 0.34479 -0.01641 C 0.34705 -0.01918 0.34879 -0.02219 0.35104 -0.0245 C 0.35486 -0.02843 0.3632 -0.03537 0.3632 -0.03537 C 0.38021 -0.03444 0.3974 -0.03606 0.41424 -0.03282 C 0.42031 -0.03167 0.43056 -0.02196 0.43056 -0.02196 C 0.44635 -0.00092 0.42656 -0.02543 0.44497 -0.00832 C 0.45417 0.00023 0.45903 0.01156 0.46945 0.01618 C 0.47413 0.02081 0.47899 0.0252 0.48368 0.02982 C 0.48646 0.0326 0.49184 0.03791 0.49184 0.03791 C 0.50764 0.03421 0.51649 0.02427 0.53056 0.01618 C 0.55174 0.00393 0.52535 0.02427 0.54688 0.00809 C 0.55382 0.00301 0.55799 -0.00693 0.56528 -0.01109 C 0.5684 -0.01294 0.58438 -0.01618 0.58576 -0.01641 C 0.60556 -0.01364 0.62587 -0.00878 0.6408 0.01087 C 0.64809 0.02057 0.65781 0.03791 0.66945 0.03791 " pathEditMode="relative" ptsTypes="ffffffffffffffffffffffffffA">
                                      <p:cBhvr>
                                        <p:cTn id="2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86 0.00416 0.00902 0.00994 0.01423 0.01341 C 0.01805 0.01595 0.02656 0.01895 0.02656 0.01895 C 0.0375 0.0171 0.04861 0.01687 0.0592 0.01341 C 0.06458 0.01156 0.06823 0.00485 0.07343 0.00254 C 0.07934 -0.00902 0.08437 -0.00809 0.09184 -0.01641 C 0.10434 -0.03052 0.11857 -0.04924 0.13472 -0.05432 C 0.1401 -0.0534 0.14583 -0.05363 0.15104 -0.05178 C 0.15364 -0.05086 0.15503 -0.04762 0.15729 -0.04623 C 0.16545 -0.04069 0.175 -0.03653 0.18368 -0.0326 C 0.18889 -0.03028 0.19253 -0.02312 0.19791 -0.02173 C 0.20607 -0.01965 0.21441 -0.02011 0.22257 -0.01919 C 0.23403 -0.02011 0.24566 -0.01965 0.25712 -0.02173 C 0.2651 -0.02335 0.27222 -0.03491 0.28159 -0.03814 C 0.28628 -0.04277 0.29149 -0.0467 0.296 -0.05178 C 0.29826 -0.05432 0.29965 -0.05779 0.30208 -0.05987 C 0.30521 -0.06242 0.3092 -0.06288 0.31232 -0.06519 C 0.32951 -0.0779 0.31146 -0.07074 0.32864 -0.07605 C 0.33819 -0.08484 0.34028 -0.08923 0.35712 -0.07883 C 0.36875 -0.07166 0.36267 -0.0638 0.36736 -0.05432 C 0.37031 -0.04855 0.37413 -0.04346 0.3776 -0.03814 C 0.39132 -0.01641 0.40833 -0.00948 0.42864 -0.00555 C 0.43611 -0.00694 0.44479 -0.00532 0.45104 -0.01087 C 0.46232 -0.02104 0.45173 -0.01757 0.46337 -0.02451 C 0.46736 -0.02682 0.47153 -0.0282 0.47552 -0.03005 C 0.4776 -0.03098 0.48159 -0.0326 0.48159 -0.0326 C 0.50295 -0.03098 0.51788 -0.03398 0.53472 -0.01919 C 0.54271 -0.00324 0.55225 0.00092 0.56528 0.00531 C 0.57604 0.01479 0.56909 0.01086 0.58784 0.01086 " pathEditMode="relative" ptsTypes="ffffffffffffffffffffffffffff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86 0.00416 0.00902 0.00994 0.01423 0.01341 C 0.01805 0.01595 0.02656 0.01895 0.02656 0.01895 C 0.0375 0.0171 0.04861 0.01687 0.0592 0.01341 C 0.06458 0.01156 0.06823 0.00485 0.07343 0.00254 C 0.07934 -0.00902 0.08437 -0.00809 0.09184 -0.01641 C 0.10434 -0.03052 0.11857 -0.04924 0.13472 -0.05432 C 0.1401 -0.0534 0.14583 -0.05363 0.15104 -0.05178 C 0.15364 -0.05086 0.15503 -0.04762 0.15729 -0.04623 C 0.16545 -0.04069 0.175 -0.03653 0.18368 -0.0326 C 0.18889 -0.03028 0.19253 -0.02312 0.19791 -0.02173 C 0.20607 -0.01965 0.21441 -0.02011 0.22257 -0.01919 C 0.23403 -0.02011 0.24566 -0.01965 0.25712 -0.02173 C 0.2651 -0.02335 0.27222 -0.03491 0.28159 -0.03814 C 0.28628 -0.04277 0.29149 -0.0467 0.296 -0.05178 C 0.29826 -0.05432 0.29965 -0.05779 0.30208 -0.05987 C 0.30521 -0.06242 0.3092 -0.06288 0.31232 -0.06519 C 0.32951 -0.0779 0.31146 -0.07074 0.32864 -0.07605 C 0.33819 -0.08484 0.34028 -0.08923 0.35712 -0.07883 C 0.36875 -0.07166 0.36267 -0.0638 0.36736 -0.05432 C 0.37031 -0.04855 0.37413 -0.04346 0.3776 -0.03814 C 0.39132 -0.01641 0.40833 -0.00948 0.42864 -0.00555 C 0.43611 -0.00694 0.44479 -0.00532 0.45104 -0.01087 C 0.46232 -0.02104 0.45173 -0.01757 0.46337 -0.02451 C 0.46736 -0.02682 0.47153 -0.0282 0.47552 -0.03005 C 0.4776 -0.03098 0.48159 -0.0326 0.48159 -0.0326 C 0.50295 -0.03098 0.51788 -0.03398 0.53472 -0.01919 C 0.54271 -0.00324 0.55225 0.00092 0.56528 0.00531 C 0.57604 0.01479 0.56909 0.01086 0.58784 0.01086 " pathEditMode="relative" ptsTypes="ffffffffffffffffffffffffffffA">
                                      <p:cBhvr>
                                        <p:cTn id="2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86 0.00416 0.00902 0.00994 0.01423 0.01341 C 0.01805 0.01595 0.02656 0.01895 0.02656 0.01895 C 0.0375 0.0171 0.04861 0.01687 0.0592 0.01341 C 0.06458 0.01156 0.06823 0.00485 0.07343 0.00254 C 0.07934 -0.00902 0.08437 -0.00809 0.09184 -0.01641 C 0.10434 -0.03052 0.11857 -0.04924 0.13472 -0.05432 C 0.1401 -0.0534 0.14583 -0.05363 0.15104 -0.05178 C 0.15364 -0.05086 0.15503 -0.04762 0.15729 -0.04623 C 0.16545 -0.04069 0.175 -0.03653 0.18368 -0.0326 C 0.18889 -0.03028 0.19253 -0.02312 0.19791 -0.02173 C 0.20607 -0.01965 0.21441 -0.02011 0.22257 -0.01919 C 0.23403 -0.02011 0.24566 -0.01965 0.25712 -0.02173 C 0.2651 -0.02335 0.27222 -0.03491 0.28159 -0.03814 C 0.28628 -0.04277 0.29149 -0.0467 0.296 -0.05178 C 0.29826 -0.05432 0.29965 -0.05779 0.30208 -0.05987 C 0.30521 -0.06242 0.3092 -0.06288 0.31232 -0.06519 C 0.32951 -0.0779 0.31146 -0.07074 0.32864 -0.07605 C 0.33819 -0.08484 0.34028 -0.08923 0.35712 -0.07883 C 0.36875 -0.07166 0.36267 -0.0638 0.36736 -0.05432 C 0.37031 -0.04855 0.37413 -0.04346 0.3776 -0.03814 C 0.39132 -0.01641 0.40833 -0.00948 0.42864 -0.00555 C 0.43611 -0.00694 0.44479 -0.00532 0.45104 -0.01087 C 0.46232 -0.02104 0.45173 -0.01757 0.46337 -0.02451 C 0.46736 -0.02682 0.47153 -0.0282 0.47552 -0.03005 C 0.4776 -0.03098 0.48159 -0.0326 0.48159 -0.0326 C 0.50295 -0.03098 0.51788 -0.03398 0.53472 -0.01919 C 0.54271 -0.00324 0.55225 0.00092 0.56528 0.00531 C 0.57604 0.01479 0.56909 0.01086 0.58784 0.01086 " pathEditMode="relative" ptsTypes="ffffffffffffffffffffffffffff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486 0.00416 0.00902 0.00994 0.01423 0.01341 C 0.01805 0.01595 0.02656 0.01895 0.02656 0.01895 C 0.0375 0.0171 0.04861 0.01687 0.0592 0.01341 C 0.06458 0.01156 0.06823 0.00485 0.07343 0.00254 C 0.07934 -0.00902 0.08437 -0.00809 0.09184 -0.01641 C 0.10434 -0.03052 0.11857 -0.04924 0.13472 -0.05432 C 0.1401 -0.0534 0.14583 -0.05363 0.15104 -0.05178 C 0.15364 -0.05086 0.15503 -0.04762 0.15729 -0.04623 C 0.16545 -0.04069 0.175 -0.03653 0.18368 -0.0326 C 0.18889 -0.03028 0.19253 -0.02312 0.19791 -0.02173 C 0.20607 -0.01965 0.21441 -0.02011 0.22257 -0.01919 C 0.23403 -0.02011 0.24566 -0.01965 0.25712 -0.02173 C 0.2651 -0.02335 0.27222 -0.03491 0.28159 -0.03814 C 0.28628 -0.04277 0.29149 -0.0467 0.296 -0.05178 C 0.29826 -0.05432 0.29965 -0.05779 0.30208 -0.05987 C 0.30521 -0.06242 0.3092 -0.06288 0.31232 -0.06519 C 0.32951 -0.0779 0.31146 -0.07074 0.32864 -0.07605 C 0.33819 -0.08484 0.34028 -0.08923 0.35712 -0.07883 C 0.36875 -0.07166 0.36267 -0.0638 0.36736 -0.05432 C 0.37031 -0.04855 0.37413 -0.04346 0.3776 -0.03814 C 0.39132 -0.01641 0.40833 -0.00948 0.42864 -0.00555 C 0.43611 -0.00694 0.44479 -0.00532 0.45104 -0.01087 C 0.46232 -0.02104 0.45173 -0.01757 0.46337 -0.02451 C 0.46736 -0.02682 0.47153 -0.0282 0.47552 -0.03005 C 0.4776 -0.03098 0.48159 -0.0326 0.48159 -0.0326 C 0.50295 -0.03098 0.51788 -0.03398 0.53472 -0.01919 C 0.54271 -0.00324 0.55225 0.00092 0.56528 0.00531 C 0.57604 0.01479 0.56909 0.01086 0.58784 0.01086 " pathEditMode="relative" ptsTypes="ffffffffffffffffffffffffffffA"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24 -0.00185 0.02066 -0.00278 0.03073 -0.00555 C 0.04027 -0.0081 0.04045 -0.0178 0.04896 -0.02173 C 0.05885 -0.03167 0.06493 -0.04508 0.07552 -0.05433 C 0.08663 -0.0749 0.08941 -0.08184 0.10816 -0.08692 C 0.1533 -0.08392 0.14114 -0.09108 0.16528 -0.06519 C 0.17639 -0.03607 0.16093 -0.07259 0.1776 -0.04624 C 0.17899 -0.04416 0.17864 -0.04069 0.17968 -0.03815 C 0.18142 -0.03352 0.1835 -0.0289 0.18576 -0.02451 C 0.19409 -0.00763 0.18889 -0.01942 0.19791 -0.00555 C 0.20017 -0.00209 0.20156 0.00231 0.20416 0.00531 C 0.20781 0.0097 0.21632 0.01618 0.21632 0.01618 C 0.23194 0.01525 0.24791 0.01687 0.26337 0.01363 C 0.26632 0.01294 0.26753 0.00832 0.26944 0.00531 C 0.27378 -0.00162 0.2776 -0.00902 0.28159 -0.01642 C 0.28906 -0.03006 0.29514 -0.04554 0.30416 -0.0571 C 0.30955 -0.07976 0.32066 -0.07259 0.3368 -0.07074 C 0.34375 -0.05826 0.35503 -0.05109 0.36128 -0.03815 C 0.36267 -0.03537 0.36337 -0.0319 0.36528 -0.02982 C 0.37291 -0.02173 0.38212 -0.01619 0.38975 -0.0081 C 0.39618 -0.00139 0.40139 0.00739 0.40816 0.01363 C 0.41371 0.01872 0.43593 0.02288 0.44288 0.0245 C 0.45642 0.02172 0.47118 0.02404 0.48368 0.01618 C 0.49861 0.00693 0.51302 -0.02959 0.52048 -0.04901 C 0.52118 -0.07074 0.51076 -0.09917 0.52257 -0.1142 C 0.54878 -0.14749 0.5776 -0.09802 0.59791 -0.08692 C 0.6 -0.08415 0.60225 -0.08184 0.60416 -0.07883 C 0.60573 -0.07629 0.60642 -0.07305 0.60816 -0.07074 C 0.61371 -0.06334 0.62222 -0.06265 0.62864 -0.0571 C 0.6335 -0.05294 0.63784 -0.04762 0.64288 -0.04346 C 0.64826 -0.03884 0.65312 -0.0326 0.6592 -0.02982 C 0.66528 -0.02705 0.6776 -0.02173 0.6776 -0.02173 C 0.6993 -0.02358 0.72118 -0.02405 0.74288 -0.02728 C 0.74531 -0.02774 0.74687 -0.03121 0.74896 -0.0326 C 0.76093 -0.04046 0.771 -0.04901 0.78159 -0.05988 C 0.79045 -0.08299 0.78038 -0.06103 0.79184 -0.07606 C 0.79357 -0.07837 0.79427 -0.08184 0.796 -0.08415 C 0.80521 -0.0964 0.82343 -0.09617 0.83472 -0.09779 C 0.8368 -0.09871 0.83889 -0.09917 0.8408 -0.10056 C 0.84305 -0.10218 0.84705 -0.10611 0.84705 -0.10611 " pathEditMode="relative" ptsTypes="fffffffffffffffffffffffffffffffffffffffA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24 -0.00185 0.02066 -0.00278 0.03073 -0.00555 C 0.04027 -0.0081 0.04045 -0.0178 0.04896 -0.02173 C 0.05885 -0.03167 0.06493 -0.04508 0.07552 -0.05433 C 0.08663 -0.0749 0.08941 -0.08184 0.10816 -0.08692 C 0.1533 -0.08392 0.14114 -0.09108 0.16528 -0.06519 C 0.17639 -0.03607 0.16093 -0.07259 0.1776 -0.04624 C 0.17899 -0.04416 0.17864 -0.04069 0.17968 -0.03815 C 0.18142 -0.03352 0.1835 -0.0289 0.18576 -0.02451 C 0.19409 -0.00763 0.18889 -0.01942 0.19791 -0.00555 C 0.20017 -0.00209 0.20156 0.00231 0.20416 0.00531 C 0.20781 0.0097 0.21632 0.01618 0.21632 0.01618 C 0.23194 0.01525 0.24791 0.01687 0.26337 0.01363 C 0.26632 0.01294 0.26753 0.00832 0.26944 0.00531 C 0.27378 -0.00162 0.2776 -0.00902 0.28159 -0.01642 C 0.28906 -0.03006 0.29514 -0.04554 0.30416 -0.0571 C 0.30955 -0.07976 0.32066 -0.07259 0.3368 -0.07074 C 0.34375 -0.05826 0.35503 -0.05109 0.36128 -0.03815 C 0.36267 -0.03537 0.36337 -0.0319 0.36528 -0.02982 C 0.37291 -0.02173 0.38212 -0.01619 0.38975 -0.0081 C 0.39618 -0.00139 0.40139 0.00739 0.40816 0.01363 C 0.41371 0.01872 0.43593 0.02288 0.44288 0.0245 C 0.45642 0.02172 0.47118 0.02404 0.48368 0.01618 C 0.49861 0.00693 0.51302 -0.02959 0.52048 -0.04901 C 0.52118 -0.07074 0.51076 -0.09917 0.52257 -0.1142 C 0.54878 -0.14749 0.5776 -0.09802 0.59791 -0.08692 C 0.6 -0.08415 0.60225 -0.08184 0.60416 -0.07883 C 0.60573 -0.07629 0.60642 -0.07305 0.60816 -0.07074 C 0.61371 -0.06334 0.62222 -0.06265 0.62864 -0.0571 C 0.6335 -0.05294 0.63784 -0.04762 0.64288 -0.04346 C 0.64826 -0.03884 0.65312 -0.0326 0.6592 -0.02982 C 0.66528 -0.02705 0.6776 -0.02173 0.6776 -0.02173 C 0.6993 -0.02358 0.72118 -0.02405 0.74288 -0.02728 C 0.74531 -0.02774 0.74687 -0.03121 0.74896 -0.0326 C 0.76093 -0.04046 0.771 -0.04901 0.78159 -0.05988 C 0.79045 -0.08299 0.78038 -0.06103 0.79184 -0.07606 C 0.79357 -0.07837 0.79427 -0.08184 0.796 -0.08415 C 0.80521 -0.0964 0.82343 -0.09617 0.83472 -0.09779 C 0.8368 -0.09871 0.83889 -0.09917 0.8408 -0.10056 C 0.84305 -0.10218 0.84705 -0.10611 0.84705 -0.10611 " pathEditMode="relative" ptsTypes="fffffffffffffffffffffffffffffffffffffffA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24 -0.00185 0.02066 -0.00278 0.03073 -0.00555 C 0.04027 -0.0081 0.04045 -0.0178 0.04896 -0.02173 C 0.05885 -0.03167 0.06493 -0.04508 0.07552 -0.05433 C 0.08663 -0.0749 0.08941 -0.08184 0.10816 -0.08692 C 0.1533 -0.08392 0.14114 -0.09108 0.16528 -0.06519 C 0.17639 -0.03607 0.16093 -0.07259 0.1776 -0.04624 C 0.17899 -0.04416 0.17864 -0.04069 0.17968 -0.03815 C 0.18142 -0.03352 0.1835 -0.0289 0.18576 -0.02451 C 0.19409 -0.00763 0.18889 -0.01942 0.19791 -0.00555 C 0.20017 -0.00209 0.20156 0.00231 0.20416 0.00531 C 0.20781 0.0097 0.21632 0.01618 0.21632 0.01618 C 0.23194 0.01525 0.24791 0.01687 0.26337 0.01363 C 0.26632 0.01294 0.26753 0.00832 0.26944 0.00531 C 0.27378 -0.00162 0.2776 -0.00902 0.28159 -0.01642 C 0.28906 -0.03006 0.29514 -0.04554 0.30416 -0.0571 C 0.30955 -0.07976 0.32066 -0.07259 0.3368 -0.07074 C 0.34375 -0.05826 0.35503 -0.05109 0.36128 -0.03815 C 0.36267 -0.03537 0.36337 -0.0319 0.36528 -0.02982 C 0.37291 -0.02173 0.38212 -0.01619 0.38975 -0.0081 C 0.39618 -0.00139 0.40139 0.00739 0.40816 0.01363 C 0.41371 0.01872 0.43593 0.02288 0.44288 0.0245 C 0.45642 0.02172 0.47118 0.02404 0.48368 0.01618 C 0.49861 0.00693 0.51302 -0.02959 0.52048 -0.04901 C 0.52118 -0.07074 0.51076 -0.09917 0.52257 -0.1142 C 0.54878 -0.14749 0.5776 -0.09802 0.59791 -0.08692 C 0.6 -0.08415 0.60225 -0.08184 0.60416 -0.07883 C 0.60573 -0.07629 0.60642 -0.07305 0.60816 -0.07074 C 0.61371 -0.06334 0.62222 -0.06265 0.62864 -0.0571 C 0.6335 -0.05294 0.63784 -0.04762 0.64288 -0.04346 C 0.64826 -0.03884 0.65312 -0.0326 0.6592 -0.02982 C 0.66528 -0.02705 0.6776 -0.02173 0.6776 -0.02173 C 0.6993 -0.02358 0.72118 -0.02405 0.74288 -0.02728 C 0.74531 -0.02774 0.74687 -0.03121 0.74896 -0.0326 C 0.76093 -0.04046 0.771 -0.04901 0.78159 -0.05988 C 0.79045 -0.08299 0.78038 -0.06103 0.79184 -0.07606 C 0.79357 -0.07837 0.79427 -0.08184 0.796 -0.08415 C 0.80521 -0.0964 0.82343 -0.09617 0.83472 -0.09779 C 0.8368 -0.09871 0.83889 -0.09917 0.8408 -0.10056 C 0.84305 -0.10218 0.84705 -0.10611 0.84705 -0.10611 " pathEditMode="relative" ptsTypes="fffffffffffffffffffffffffffffffffffffffA">
                                      <p:cBhvr>
                                        <p:cTn id="3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024 -0.00185 0.02066 -0.00278 0.03073 -0.00555 C 0.04027 -0.0081 0.04045 -0.0178 0.04896 -0.02173 C 0.05885 -0.03167 0.06493 -0.04508 0.07552 -0.05433 C 0.08663 -0.0749 0.08941 -0.08184 0.10816 -0.08692 C 0.1533 -0.08392 0.14114 -0.09108 0.16528 -0.06519 C 0.17639 -0.03607 0.16093 -0.07259 0.1776 -0.04624 C 0.17899 -0.04416 0.17864 -0.04069 0.17968 -0.03815 C 0.18142 -0.03352 0.1835 -0.0289 0.18576 -0.02451 C 0.19409 -0.00763 0.18889 -0.01942 0.19791 -0.00555 C 0.20017 -0.00209 0.20156 0.00231 0.20416 0.00531 C 0.20781 0.0097 0.21632 0.01618 0.21632 0.01618 C 0.23194 0.01525 0.24791 0.01687 0.26337 0.01363 C 0.26632 0.01294 0.26753 0.00832 0.26944 0.00531 C 0.27378 -0.00162 0.2776 -0.00902 0.28159 -0.01642 C 0.28906 -0.03006 0.29514 -0.04554 0.30416 -0.0571 C 0.30955 -0.07976 0.32066 -0.07259 0.3368 -0.07074 C 0.34375 -0.05826 0.35503 -0.05109 0.36128 -0.03815 C 0.36267 -0.03537 0.36337 -0.0319 0.36528 -0.02982 C 0.37291 -0.02173 0.38212 -0.01619 0.38975 -0.0081 C 0.39618 -0.00139 0.40139 0.00739 0.40816 0.01363 C 0.41371 0.01872 0.43593 0.02288 0.44288 0.0245 C 0.45642 0.02172 0.47118 0.02404 0.48368 0.01618 C 0.49861 0.00693 0.51302 -0.02959 0.52048 -0.04901 C 0.52118 -0.07074 0.51076 -0.09917 0.52257 -0.1142 C 0.54878 -0.14749 0.5776 -0.09802 0.59791 -0.08692 C 0.6 -0.08415 0.60225 -0.08184 0.60416 -0.07883 C 0.60573 -0.07629 0.60642 -0.07305 0.60816 -0.07074 C 0.61371 -0.06334 0.62222 -0.06265 0.62864 -0.0571 C 0.6335 -0.05294 0.63784 -0.04762 0.64288 -0.04346 C 0.64826 -0.03884 0.65312 -0.0326 0.6592 -0.02982 C 0.66528 -0.02705 0.6776 -0.02173 0.6776 -0.02173 C 0.6993 -0.02358 0.72118 -0.02405 0.74288 -0.02728 C 0.74531 -0.02774 0.74687 -0.03121 0.74896 -0.0326 C 0.76093 -0.04046 0.771 -0.04901 0.78159 -0.05988 C 0.79045 -0.08299 0.78038 -0.06103 0.79184 -0.07606 C 0.79357 -0.07837 0.79427 -0.08184 0.796 -0.08415 C 0.80521 -0.0964 0.82343 -0.09617 0.83472 -0.09779 C 0.8368 -0.09871 0.83889 -0.09917 0.8408 -0.10056 C 0.84305 -0.10218 0.84705 -0.10611 0.84705 -0.10611 " pathEditMode="relative" ptsTypes="fffffffffffffffffffffffffffffffffffffffA">
                                      <p:cBhvr>
                                        <p:cTn id="3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63 0.02266 -0.004 -0.00555 0.01024 0.01341 C 0.01892 0.02497 0.0092 0.01919 0.02048 0.02982 C 0.0309 0.03976 0.04514 0.04323 0.05711 0.046 C 0.06475 0.04785 0.07222 0.05178 0.07968 0.05433 C 0.09739 0.0534 0.1151 0.05525 0.13264 0.05155 C 0.1375 0.05063 0.1408 0.04439 0.14496 0.04069 C 0.14705 0.03884 0.15104 0.03514 0.15104 0.03514 C 0.16232 0.01318 0.18038 0.01064 0.196 -0.00277 C 0.22708 -0.00138 0.24461 -0.00601 0.26944 0.00532 C 0.28385 0.02474 0.27847 0.02104 0.296 0.02705 C 0.31701 0.02612 0.33819 0.02589 0.3592 0.02427 C 0.36475 0.02381 0.37847 0.01179 0.37968 0.01087 C 0.38385 0.0074 0.39184 0 0.39184 0 C 0.40104 -0.01826 0.38975 0.00023 0.40416 -0.01086 C 0.40677 -0.01271 0.40798 -0.01664 0.41024 -0.01918 C 0.4125 -0.02173 0.42604 -0.0312 0.42864 -0.03259 C 0.43385 -0.03513 0.44496 -0.03814 0.44496 -0.03814 C 0.45711 -0.03721 0.46944 -0.03698 0.48159 -0.03536 C 0.48437 -0.03513 0.4875 -0.03467 0.48975 -0.03259 C 0.49514 -0.02751 0.50416 -0.0141 0.50816 -0.00555 C 0.50972 -0.00208 0.51024 0.00255 0.51232 0.00532 C 0.52309 0.01965 0.5368 0.02497 0.55104 0.02982 C 0.56979 0.0252 0.57586 0.02474 0.58975 0.01087 C 0.59409 0.00208 0.60052 -0.00439 0.60416 -0.01364 C 0.61007 -0.02912 0.61389 -0.04554 0.62448 -0.05709 C 0.63316 -0.06657 0.62899 -0.05802 0.6368 -0.07073 C 0.63836 -0.07328 0.63871 -0.07721 0.6408 -0.07882 C 0.64444 -0.08183 0.65312 -0.08437 0.65312 -0.08437 C 0.67413 -0.0816 0.67343 -0.09061 0.67343 -0.07882 " pathEditMode="relative" ptsTypes="fffffffffffffffffffffffffffffA">
                                      <p:cBhvr>
                                        <p:cTn id="3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63 0.02266 -0.004 -0.00555 0.01024 0.01341 C 0.01892 0.02497 0.0092 0.01919 0.02048 0.02982 C 0.0309 0.03976 0.04514 0.04323 0.05711 0.046 C 0.06475 0.04785 0.07222 0.05178 0.07968 0.05433 C 0.09739 0.0534 0.1151 0.05525 0.13264 0.05155 C 0.1375 0.05063 0.1408 0.04439 0.14496 0.04069 C 0.14705 0.03884 0.15104 0.03514 0.15104 0.03514 C 0.16232 0.01318 0.18038 0.01064 0.196 -0.00277 C 0.22708 -0.00138 0.24461 -0.00601 0.26944 0.00532 C 0.28385 0.02474 0.27847 0.02104 0.296 0.02705 C 0.31701 0.02612 0.33819 0.02589 0.3592 0.02427 C 0.36475 0.02381 0.37847 0.01179 0.37968 0.01087 C 0.38385 0.0074 0.39184 0 0.39184 0 C 0.40104 -0.01826 0.38975 0.00023 0.40416 -0.01086 C 0.40677 -0.01271 0.40798 -0.01664 0.41024 -0.01918 C 0.4125 -0.02173 0.42604 -0.0312 0.42864 -0.03259 C 0.43385 -0.03513 0.44496 -0.03814 0.44496 -0.03814 C 0.45711 -0.03721 0.46944 -0.03698 0.48159 -0.03536 C 0.48437 -0.03513 0.4875 -0.03467 0.48975 -0.03259 C 0.49514 -0.02751 0.50416 -0.0141 0.50816 -0.00555 C 0.50972 -0.00208 0.51024 0.00255 0.51232 0.00532 C 0.52309 0.01965 0.5368 0.02497 0.55104 0.02982 C 0.56979 0.0252 0.57586 0.02474 0.58975 0.01087 C 0.59409 0.00208 0.60052 -0.00439 0.60416 -0.01364 C 0.61007 -0.02912 0.61389 -0.04554 0.62448 -0.05709 C 0.63316 -0.06657 0.62899 -0.05802 0.6368 -0.07073 C 0.63836 -0.07328 0.63871 -0.07721 0.6408 -0.07882 C 0.64444 -0.08183 0.65312 -0.08437 0.65312 -0.08437 C 0.67413 -0.0816 0.67343 -0.09061 0.67343 -0.07882 " pathEditMode="relative" ptsTypes="fffffffffffffffffffffffffffffA">
                                      <p:cBhvr>
                                        <p:cTn id="4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63 0.02266 -0.004 -0.00555 0.01024 0.01341 C 0.01892 0.02497 0.0092 0.01919 0.02048 0.02982 C 0.0309 0.03976 0.04514 0.04323 0.05711 0.046 C 0.06475 0.04785 0.07222 0.05178 0.07968 0.05433 C 0.09739 0.0534 0.1151 0.05525 0.13264 0.05155 C 0.1375 0.05063 0.1408 0.04439 0.14496 0.04069 C 0.14705 0.03884 0.15104 0.03514 0.15104 0.03514 C 0.16232 0.01318 0.18038 0.01064 0.196 -0.00277 C 0.22708 -0.00138 0.24461 -0.00601 0.26944 0.00532 C 0.28385 0.02474 0.27847 0.02104 0.296 0.02705 C 0.31701 0.02612 0.33819 0.02589 0.3592 0.02427 C 0.36475 0.02381 0.37847 0.01179 0.37968 0.01087 C 0.38385 0.0074 0.39184 0 0.39184 0 C 0.40104 -0.01826 0.38975 0.00023 0.40416 -0.01086 C 0.40677 -0.01271 0.40798 -0.01664 0.41024 -0.01918 C 0.4125 -0.02173 0.42604 -0.0312 0.42864 -0.03259 C 0.43385 -0.03513 0.44496 -0.03814 0.44496 -0.03814 C 0.45711 -0.03721 0.46944 -0.03698 0.48159 -0.03536 C 0.48437 -0.03513 0.4875 -0.03467 0.48975 -0.03259 C 0.49514 -0.02751 0.50416 -0.0141 0.50816 -0.00555 C 0.50972 -0.00208 0.51024 0.00255 0.51232 0.00532 C 0.52309 0.01965 0.5368 0.02497 0.55104 0.02982 C 0.56979 0.0252 0.57586 0.02474 0.58975 0.01087 C 0.59409 0.00208 0.60052 -0.00439 0.60416 -0.01364 C 0.61007 -0.02912 0.61389 -0.04554 0.62448 -0.05709 C 0.63316 -0.06657 0.62899 -0.05802 0.6368 -0.07073 C 0.63836 -0.07328 0.63871 -0.07721 0.6408 -0.07882 C 0.64444 -0.08183 0.65312 -0.08437 0.65312 -0.08437 C 0.67413 -0.0816 0.67343 -0.09061 0.67343 -0.07882 " pathEditMode="relative" ptsTypes="fffffffffffffffffffffffffffffA">
                                      <p:cBhvr>
                                        <p:cTn id="4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63 0.02266 -0.004 -0.00555 0.01024 0.01341 C 0.01892 0.02497 0.0092 0.01919 0.02048 0.02982 C 0.0309 0.03976 0.04514 0.04323 0.05711 0.046 C 0.06475 0.04785 0.07222 0.05178 0.07968 0.05433 C 0.09739 0.0534 0.1151 0.05525 0.13264 0.05155 C 0.1375 0.05063 0.1408 0.04439 0.14496 0.04069 C 0.14705 0.03884 0.15104 0.03514 0.15104 0.03514 C 0.16232 0.01318 0.18038 0.01064 0.196 -0.00277 C 0.22708 -0.00138 0.24461 -0.00601 0.26944 0.00532 C 0.28385 0.02474 0.27847 0.02104 0.296 0.02705 C 0.31701 0.02612 0.33819 0.02589 0.3592 0.02427 C 0.36475 0.02381 0.37847 0.01179 0.37968 0.01087 C 0.38385 0.0074 0.39184 0 0.39184 0 C 0.40104 -0.01826 0.38975 0.00023 0.40416 -0.01086 C 0.40677 -0.01271 0.40798 -0.01664 0.41024 -0.01918 C 0.4125 -0.02173 0.42604 -0.0312 0.42864 -0.03259 C 0.43385 -0.03513 0.44496 -0.03814 0.44496 -0.03814 C 0.45711 -0.03721 0.46944 -0.03698 0.48159 -0.03536 C 0.48437 -0.03513 0.4875 -0.03467 0.48975 -0.03259 C 0.49514 -0.02751 0.50416 -0.0141 0.50816 -0.00555 C 0.50972 -0.00208 0.51024 0.00255 0.51232 0.00532 C 0.52309 0.01965 0.5368 0.02497 0.55104 0.02982 C 0.56979 0.0252 0.57586 0.02474 0.58975 0.01087 C 0.59409 0.00208 0.60052 -0.00439 0.60416 -0.01364 C 0.61007 -0.02912 0.61389 -0.04554 0.62448 -0.05709 C 0.63316 -0.06657 0.62899 -0.05802 0.6368 -0.07073 C 0.63836 -0.07328 0.63871 -0.07721 0.6408 -0.07882 C 0.64444 -0.08183 0.65312 -0.08437 0.65312 -0.08437 C 0.67413 -0.0816 0.67343 -0.09061 0.67343 -0.07882 " pathEditMode="relative" ptsTypes="fffffffffffffffffffffffffffffA">
                                      <p:cBhvr>
                                        <p:cTn id="4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19" grpId="0" animBg="1"/>
      <p:bldP spid="20" grpId="0" animBg="1"/>
      <p:bldP spid="21" grpId="0" animBg="1"/>
      <p:bldP spid="23" grpId="0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  <p:bldP spid="5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AAFE1A-AA6D-49D2-BADC-7CE7087CC9AE}" type="slidenum">
              <a:rPr lang="en-AU"/>
              <a:pPr/>
              <a:t>5</a:t>
            </a:fld>
            <a:endParaRPr lang="en-AU"/>
          </a:p>
        </p:txBody>
      </p:sp>
      <p:pic>
        <p:nvPicPr>
          <p:cNvPr id="99330" name="Picture 2" descr="A human embryo at five to six weeks of development. (Reproduced by permission of Photo Researchers, Inc.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773238"/>
            <a:ext cx="4035425" cy="5184775"/>
          </a:xfrm>
          <a:prstGeom prst="rect">
            <a:avLst/>
          </a:prstGeom>
          <a:noFill/>
          <a:ln w="9525">
            <a:pattFill prst="weave">
              <a:fgClr>
                <a:srgbClr val="996633"/>
              </a:fgClr>
              <a:bgClr>
                <a:srgbClr val="800000"/>
              </a:bgClr>
            </a:pattFill>
            <a:miter lim="800000"/>
            <a:headEnd/>
            <a:tailEnd/>
          </a:ln>
        </p:spPr>
      </p:pic>
      <p:sp>
        <p:nvSpPr>
          <p:cNvPr id="99331" name="Freeform 3"/>
          <p:cNvSpPr>
            <a:spLocks/>
          </p:cNvSpPr>
          <p:nvPr/>
        </p:nvSpPr>
        <p:spPr bwMode="auto">
          <a:xfrm>
            <a:off x="-612775" y="-2474913"/>
            <a:ext cx="650875" cy="1928813"/>
          </a:xfrm>
          <a:custGeom>
            <a:avLst/>
            <a:gdLst/>
            <a:ahLst/>
            <a:cxnLst>
              <a:cxn ang="0">
                <a:pos x="407" y="1183"/>
              </a:cxn>
              <a:cxn ang="0">
                <a:pos x="321" y="1076"/>
              </a:cxn>
              <a:cxn ang="0">
                <a:pos x="245" y="971"/>
              </a:cxn>
              <a:cxn ang="0">
                <a:pos x="188" y="840"/>
              </a:cxn>
              <a:cxn ang="0">
                <a:pos x="149" y="585"/>
              </a:cxn>
              <a:cxn ang="0">
                <a:pos x="168" y="347"/>
              </a:cxn>
              <a:cxn ang="0">
                <a:pos x="120" y="176"/>
              </a:cxn>
              <a:cxn ang="0">
                <a:pos x="3" y="5"/>
              </a:cxn>
              <a:cxn ang="0">
                <a:pos x="101" y="209"/>
              </a:cxn>
              <a:cxn ang="0">
                <a:pos x="126" y="356"/>
              </a:cxn>
              <a:cxn ang="0">
                <a:pos x="104" y="582"/>
              </a:cxn>
              <a:cxn ang="0">
                <a:pos x="140" y="852"/>
              </a:cxn>
              <a:cxn ang="0">
                <a:pos x="222" y="1038"/>
              </a:cxn>
              <a:cxn ang="0">
                <a:pos x="351" y="1191"/>
              </a:cxn>
              <a:cxn ang="0">
                <a:pos x="407" y="1183"/>
              </a:cxn>
            </a:cxnLst>
            <a:rect l="0" t="0" r="r" b="b"/>
            <a:pathLst>
              <a:path w="410" h="1215">
                <a:moveTo>
                  <a:pt x="407" y="1183"/>
                </a:moveTo>
                <a:cubicBezTo>
                  <a:pt x="402" y="1164"/>
                  <a:pt x="348" y="1111"/>
                  <a:pt x="321" y="1076"/>
                </a:cubicBezTo>
                <a:cubicBezTo>
                  <a:pt x="294" y="1041"/>
                  <a:pt x="267" y="1010"/>
                  <a:pt x="245" y="971"/>
                </a:cubicBezTo>
                <a:cubicBezTo>
                  <a:pt x="223" y="932"/>
                  <a:pt x="204" y="904"/>
                  <a:pt x="188" y="840"/>
                </a:cubicBezTo>
                <a:cubicBezTo>
                  <a:pt x="172" y="776"/>
                  <a:pt x="152" y="667"/>
                  <a:pt x="149" y="585"/>
                </a:cubicBezTo>
                <a:cubicBezTo>
                  <a:pt x="146" y="503"/>
                  <a:pt x="173" y="415"/>
                  <a:pt x="168" y="347"/>
                </a:cubicBezTo>
                <a:cubicBezTo>
                  <a:pt x="163" y="279"/>
                  <a:pt x="147" y="233"/>
                  <a:pt x="120" y="176"/>
                </a:cubicBezTo>
                <a:cubicBezTo>
                  <a:pt x="93" y="119"/>
                  <a:pt x="6" y="0"/>
                  <a:pt x="3" y="5"/>
                </a:cubicBezTo>
                <a:cubicBezTo>
                  <a:pt x="0" y="10"/>
                  <a:pt x="81" y="150"/>
                  <a:pt x="101" y="209"/>
                </a:cubicBezTo>
                <a:cubicBezTo>
                  <a:pt x="121" y="268"/>
                  <a:pt x="126" y="294"/>
                  <a:pt x="126" y="356"/>
                </a:cubicBezTo>
                <a:cubicBezTo>
                  <a:pt x="126" y="418"/>
                  <a:pt x="102" y="499"/>
                  <a:pt x="104" y="582"/>
                </a:cubicBezTo>
                <a:cubicBezTo>
                  <a:pt x="106" y="665"/>
                  <a:pt x="120" y="776"/>
                  <a:pt x="140" y="852"/>
                </a:cubicBezTo>
                <a:cubicBezTo>
                  <a:pt x="160" y="928"/>
                  <a:pt x="187" y="982"/>
                  <a:pt x="222" y="1038"/>
                </a:cubicBezTo>
                <a:cubicBezTo>
                  <a:pt x="257" y="1094"/>
                  <a:pt x="320" y="1167"/>
                  <a:pt x="351" y="1191"/>
                </a:cubicBezTo>
                <a:cubicBezTo>
                  <a:pt x="382" y="1215"/>
                  <a:pt x="410" y="1205"/>
                  <a:pt x="407" y="1183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50000">
                <a:srgbClr val="FF9900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933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557374" y="0"/>
            <a:ext cx="8229600" cy="765175"/>
          </a:xfrm>
        </p:spPr>
        <p:txBody>
          <a:bodyPr/>
          <a:lstStyle/>
          <a:p>
            <a:r>
              <a:rPr lang="en-AU" dirty="0"/>
              <a:t>Growth - From one cell to you!</a:t>
            </a:r>
          </a:p>
        </p:txBody>
      </p:sp>
      <p:sp>
        <p:nvSpPr>
          <p:cNvPr id="99333" name="Oval 5"/>
          <p:cNvSpPr>
            <a:spLocks noChangeArrowheads="1"/>
          </p:cNvSpPr>
          <p:nvPr/>
        </p:nvSpPr>
        <p:spPr bwMode="auto">
          <a:xfrm>
            <a:off x="3779838" y="2060575"/>
            <a:ext cx="1728787" cy="1728788"/>
          </a:xfrm>
          <a:prstGeom prst="ellipse">
            <a:avLst/>
          </a:prstGeom>
          <a:gradFill rotWithShape="1">
            <a:gsLst>
              <a:gs pos="0">
                <a:srgbClr val="660033"/>
              </a:gs>
              <a:gs pos="100000">
                <a:srgbClr val="66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08400" y="1989138"/>
            <a:ext cx="1836738" cy="1895475"/>
            <a:chOff x="2608" y="3113"/>
            <a:chExt cx="1157" cy="1194"/>
          </a:xfrm>
        </p:grpSpPr>
        <p:sp>
          <p:nvSpPr>
            <p:cNvPr id="99335" name="Freeform 7"/>
            <p:cNvSpPr>
              <a:spLocks/>
            </p:cNvSpPr>
            <p:nvPr/>
          </p:nvSpPr>
          <p:spPr bwMode="auto">
            <a:xfrm>
              <a:off x="2608" y="3113"/>
              <a:ext cx="627" cy="1163"/>
            </a:xfrm>
            <a:custGeom>
              <a:avLst/>
              <a:gdLst/>
              <a:ahLst/>
              <a:cxnLst>
                <a:cxn ang="0">
                  <a:pos x="574" y="581"/>
                </a:cxn>
                <a:cxn ang="0">
                  <a:pos x="574" y="83"/>
                </a:cxn>
                <a:cxn ang="0">
                  <a:pos x="256" y="83"/>
                </a:cxn>
                <a:cxn ang="0">
                  <a:pos x="30" y="400"/>
                </a:cxn>
                <a:cxn ang="0">
                  <a:pos x="75" y="854"/>
                </a:cxn>
                <a:cxn ang="0">
                  <a:pos x="302" y="1080"/>
                </a:cxn>
                <a:cxn ang="0">
                  <a:pos x="529" y="1080"/>
                </a:cxn>
                <a:cxn ang="0">
                  <a:pos x="574" y="581"/>
                </a:cxn>
              </a:cxnLst>
              <a:rect l="0" t="0" r="r" b="b"/>
              <a:pathLst>
                <a:path w="627" h="1163">
                  <a:moveTo>
                    <a:pt x="574" y="581"/>
                  </a:moveTo>
                  <a:cubicBezTo>
                    <a:pt x="581" y="415"/>
                    <a:pt x="627" y="166"/>
                    <a:pt x="574" y="83"/>
                  </a:cubicBezTo>
                  <a:cubicBezTo>
                    <a:pt x="521" y="0"/>
                    <a:pt x="347" y="30"/>
                    <a:pt x="256" y="83"/>
                  </a:cubicBezTo>
                  <a:cubicBezTo>
                    <a:pt x="165" y="136"/>
                    <a:pt x="60" y="272"/>
                    <a:pt x="30" y="400"/>
                  </a:cubicBezTo>
                  <a:cubicBezTo>
                    <a:pt x="0" y="528"/>
                    <a:pt x="30" y="741"/>
                    <a:pt x="75" y="854"/>
                  </a:cubicBezTo>
                  <a:cubicBezTo>
                    <a:pt x="120" y="967"/>
                    <a:pt x="226" y="1042"/>
                    <a:pt x="302" y="1080"/>
                  </a:cubicBezTo>
                  <a:cubicBezTo>
                    <a:pt x="378" y="1118"/>
                    <a:pt x="484" y="1163"/>
                    <a:pt x="529" y="1080"/>
                  </a:cubicBezTo>
                  <a:cubicBezTo>
                    <a:pt x="574" y="997"/>
                    <a:pt x="567" y="747"/>
                    <a:pt x="574" y="581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777777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9336" name="Oval 8"/>
            <p:cNvSpPr>
              <a:spLocks noChangeArrowheads="1"/>
            </p:cNvSpPr>
            <p:nvPr/>
          </p:nvSpPr>
          <p:spPr bwMode="auto">
            <a:xfrm>
              <a:off x="2925" y="3294"/>
              <a:ext cx="182" cy="318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9337" name="Freeform 9"/>
            <p:cNvSpPr>
              <a:spLocks/>
            </p:cNvSpPr>
            <p:nvPr/>
          </p:nvSpPr>
          <p:spPr bwMode="auto">
            <a:xfrm rot="10800000">
              <a:off x="3138" y="3144"/>
              <a:ext cx="627" cy="1163"/>
            </a:xfrm>
            <a:custGeom>
              <a:avLst/>
              <a:gdLst/>
              <a:ahLst/>
              <a:cxnLst>
                <a:cxn ang="0">
                  <a:pos x="574" y="581"/>
                </a:cxn>
                <a:cxn ang="0">
                  <a:pos x="574" y="83"/>
                </a:cxn>
                <a:cxn ang="0">
                  <a:pos x="256" y="83"/>
                </a:cxn>
                <a:cxn ang="0">
                  <a:pos x="30" y="400"/>
                </a:cxn>
                <a:cxn ang="0">
                  <a:pos x="75" y="854"/>
                </a:cxn>
                <a:cxn ang="0">
                  <a:pos x="302" y="1080"/>
                </a:cxn>
                <a:cxn ang="0">
                  <a:pos x="529" y="1080"/>
                </a:cxn>
                <a:cxn ang="0">
                  <a:pos x="574" y="581"/>
                </a:cxn>
              </a:cxnLst>
              <a:rect l="0" t="0" r="r" b="b"/>
              <a:pathLst>
                <a:path w="627" h="1163">
                  <a:moveTo>
                    <a:pt x="574" y="581"/>
                  </a:moveTo>
                  <a:cubicBezTo>
                    <a:pt x="581" y="415"/>
                    <a:pt x="627" y="166"/>
                    <a:pt x="574" y="83"/>
                  </a:cubicBezTo>
                  <a:cubicBezTo>
                    <a:pt x="521" y="0"/>
                    <a:pt x="347" y="30"/>
                    <a:pt x="256" y="83"/>
                  </a:cubicBezTo>
                  <a:cubicBezTo>
                    <a:pt x="165" y="136"/>
                    <a:pt x="60" y="272"/>
                    <a:pt x="30" y="400"/>
                  </a:cubicBezTo>
                  <a:cubicBezTo>
                    <a:pt x="0" y="528"/>
                    <a:pt x="30" y="741"/>
                    <a:pt x="75" y="854"/>
                  </a:cubicBezTo>
                  <a:cubicBezTo>
                    <a:pt x="120" y="967"/>
                    <a:pt x="226" y="1042"/>
                    <a:pt x="302" y="1080"/>
                  </a:cubicBezTo>
                  <a:cubicBezTo>
                    <a:pt x="378" y="1118"/>
                    <a:pt x="484" y="1163"/>
                    <a:pt x="529" y="1080"/>
                  </a:cubicBezTo>
                  <a:cubicBezTo>
                    <a:pt x="574" y="997"/>
                    <a:pt x="567" y="747"/>
                    <a:pt x="574" y="581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777777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AU"/>
            </a:p>
          </p:txBody>
        </p:sp>
        <p:sp>
          <p:nvSpPr>
            <p:cNvPr id="99338" name="Oval 10"/>
            <p:cNvSpPr>
              <a:spLocks noChangeArrowheads="1"/>
            </p:cNvSpPr>
            <p:nvPr/>
          </p:nvSpPr>
          <p:spPr bwMode="auto">
            <a:xfrm>
              <a:off x="3379" y="3657"/>
              <a:ext cx="182" cy="318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3708400" y="1989138"/>
            <a:ext cx="1701800" cy="1830387"/>
            <a:chOff x="3650" y="2704"/>
            <a:chExt cx="1072" cy="1153"/>
          </a:xfrm>
        </p:grpSpPr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3650" y="2704"/>
              <a:ext cx="609" cy="1091"/>
              <a:chOff x="3650" y="2704"/>
              <a:chExt cx="609" cy="1091"/>
            </a:xfrm>
          </p:grpSpPr>
          <p:sp>
            <p:nvSpPr>
              <p:cNvPr id="99341" name="Freeform 13"/>
              <p:cNvSpPr>
                <a:spLocks/>
              </p:cNvSpPr>
              <p:nvPr/>
            </p:nvSpPr>
            <p:spPr bwMode="auto">
              <a:xfrm>
                <a:off x="3696" y="2704"/>
                <a:ext cx="563" cy="585"/>
              </a:xfrm>
              <a:custGeom>
                <a:avLst/>
                <a:gdLst/>
                <a:ahLst/>
                <a:cxnLst>
                  <a:cxn ang="0">
                    <a:pos x="560" y="108"/>
                  </a:cxn>
                  <a:cxn ang="0">
                    <a:pos x="447" y="0"/>
                  </a:cxn>
                  <a:cxn ang="0">
                    <a:pos x="152" y="108"/>
                  </a:cxn>
                  <a:cxn ang="0">
                    <a:pos x="34" y="278"/>
                  </a:cxn>
                  <a:cxn ang="0">
                    <a:pos x="0" y="461"/>
                  </a:cxn>
                  <a:cxn ang="0">
                    <a:pos x="16" y="516"/>
                  </a:cxn>
                  <a:cxn ang="0">
                    <a:pos x="542" y="562"/>
                  </a:cxn>
                  <a:cxn ang="0">
                    <a:pos x="560" y="380"/>
                  </a:cxn>
                  <a:cxn ang="0">
                    <a:pos x="560" y="108"/>
                  </a:cxn>
                </a:cxnLst>
                <a:rect l="0" t="0" r="r" b="b"/>
                <a:pathLst>
                  <a:path w="563" h="585">
                    <a:moveTo>
                      <a:pt x="560" y="108"/>
                    </a:moveTo>
                    <a:cubicBezTo>
                      <a:pt x="541" y="45"/>
                      <a:pt x="515" y="0"/>
                      <a:pt x="447" y="0"/>
                    </a:cubicBezTo>
                    <a:cubicBezTo>
                      <a:pt x="379" y="0"/>
                      <a:pt x="221" y="62"/>
                      <a:pt x="152" y="108"/>
                    </a:cubicBezTo>
                    <a:cubicBezTo>
                      <a:pt x="83" y="154"/>
                      <a:pt x="59" y="219"/>
                      <a:pt x="34" y="278"/>
                    </a:cubicBezTo>
                    <a:cubicBezTo>
                      <a:pt x="9" y="337"/>
                      <a:pt x="3" y="421"/>
                      <a:pt x="0" y="461"/>
                    </a:cubicBezTo>
                    <a:lnTo>
                      <a:pt x="16" y="516"/>
                    </a:lnTo>
                    <a:cubicBezTo>
                      <a:pt x="106" y="533"/>
                      <a:pt x="451" y="585"/>
                      <a:pt x="542" y="562"/>
                    </a:cubicBezTo>
                    <a:lnTo>
                      <a:pt x="560" y="380"/>
                    </a:lnTo>
                    <a:cubicBezTo>
                      <a:pt x="563" y="304"/>
                      <a:pt x="560" y="108"/>
                      <a:pt x="560" y="10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42" name="Freeform 14"/>
              <p:cNvSpPr>
                <a:spLocks/>
              </p:cNvSpPr>
              <p:nvPr/>
            </p:nvSpPr>
            <p:spPr bwMode="auto">
              <a:xfrm rot="11524622" flipH="1">
                <a:off x="3650" y="3210"/>
                <a:ext cx="544" cy="585"/>
              </a:xfrm>
              <a:custGeom>
                <a:avLst/>
                <a:gdLst/>
                <a:ahLst/>
                <a:cxnLst>
                  <a:cxn ang="0">
                    <a:pos x="560" y="108"/>
                  </a:cxn>
                  <a:cxn ang="0">
                    <a:pos x="447" y="0"/>
                  </a:cxn>
                  <a:cxn ang="0">
                    <a:pos x="152" y="108"/>
                  </a:cxn>
                  <a:cxn ang="0">
                    <a:pos x="34" y="278"/>
                  </a:cxn>
                  <a:cxn ang="0">
                    <a:pos x="0" y="461"/>
                  </a:cxn>
                  <a:cxn ang="0">
                    <a:pos x="16" y="516"/>
                  </a:cxn>
                  <a:cxn ang="0">
                    <a:pos x="542" y="562"/>
                  </a:cxn>
                  <a:cxn ang="0">
                    <a:pos x="560" y="380"/>
                  </a:cxn>
                  <a:cxn ang="0">
                    <a:pos x="560" y="108"/>
                  </a:cxn>
                </a:cxnLst>
                <a:rect l="0" t="0" r="r" b="b"/>
                <a:pathLst>
                  <a:path w="563" h="585">
                    <a:moveTo>
                      <a:pt x="560" y="108"/>
                    </a:moveTo>
                    <a:cubicBezTo>
                      <a:pt x="541" y="45"/>
                      <a:pt x="515" y="0"/>
                      <a:pt x="447" y="0"/>
                    </a:cubicBezTo>
                    <a:cubicBezTo>
                      <a:pt x="379" y="0"/>
                      <a:pt x="221" y="62"/>
                      <a:pt x="152" y="108"/>
                    </a:cubicBezTo>
                    <a:cubicBezTo>
                      <a:pt x="83" y="154"/>
                      <a:pt x="59" y="219"/>
                      <a:pt x="34" y="278"/>
                    </a:cubicBezTo>
                    <a:cubicBezTo>
                      <a:pt x="9" y="337"/>
                      <a:pt x="3" y="421"/>
                      <a:pt x="0" y="461"/>
                    </a:cubicBezTo>
                    <a:lnTo>
                      <a:pt x="16" y="516"/>
                    </a:lnTo>
                    <a:cubicBezTo>
                      <a:pt x="106" y="533"/>
                      <a:pt x="451" y="585"/>
                      <a:pt x="542" y="562"/>
                    </a:cubicBezTo>
                    <a:lnTo>
                      <a:pt x="560" y="380"/>
                    </a:lnTo>
                    <a:cubicBezTo>
                      <a:pt x="563" y="304"/>
                      <a:pt x="560" y="108"/>
                      <a:pt x="560" y="10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5" name="Group 15"/>
            <p:cNvGrpSpPr>
              <a:grpSpLocks/>
            </p:cNvGrpSpPr>
            <p:nvPr/>
          </p:nvGrpSpPr>
          <p:grpSpPr bwMode="auto">
            <a:xfrm rot="807050" flipH="1">
              <a:off x="4150" y="2766"/>
              <a:ext cx="572" cy="1091"/>
              <a:chOff x="3650" y="2704"/>
              <a:chExt cx="609" cy="1091"/>
            </a:xfrm>
          </p:grpSpPr>
          <p:sp>
            <p:nvSpPr>
              <p:cNvPr id="99344" name="Freeform 16"/>
              <p:cNvSpPr>
                <a:spLocks/>
              </p:cNvSpPr>
              <p:nvPr/>
            </p:nvSpPr>
            <p:spPr bwMode="auto">
              <a:xfrm>
                <a:off x="3696" y="2704"/>
                <a:ext cx="563" cy="585"/>
              </a:xfrm>
              <a:custGeom>
                <a:avLst/>
                <a:gdLst/>
                <a:ahLst/>
                <a:cxnLst>
                  <a:cxn ang="0">
                    <a:pos x="560" y="108"/>
                  </a:cxn>
                  <a:cxn ang="0">
                    <a:pos x="447" y="0"/>
                  </a:cxn>
                  <a:cxn ang="0">
                    <a:pos x="152" y="108"/>
                  </a:cxn>
                  <a:cxn ang="0">
                    <a:pos x="34" y="278"/>
                  </a:cxn>
                  <a:cxn ang="0">
                    <a:pos x="0" y="461"/>
                  </a:cxn>
                  <a:cxn ang="0">
                    <a:pos x="16" y="516"/>
                  </a:cxn>
                  <a:cxn ang="0">
                    <a:pos x="542" y="562"/>
                  </a:cxn>
                  <a:cxn ang="0">
                    <a:pos x="560" y="380"/>
                  </a:cxn>
                  <a:cxn ang="0">
                    <a:pos x="560" y="108"/>
                  </a:cxn>
                </a:cxnLst>
                <a:rect l="0" t="0" r="r" b="b"/>
                <a:pathLst>
                  <a:path w="563" h="585">
                    <a:moveTo>
                      <a:pt x="560" y="108"/>
                    </a:moveTo>
                    <a:cubicBezTo>
                      <a:pt x="541" y="45"/>
                      <a:pt x="515" y="0"/>
                      <a:pt x="447" y="0"/>
                    </a:cubicBezTo>
                    <a:cubicBezTo>
                      <a:pt x="379" y="0"/>
                      <a:pt x="221" y="62"/>
                      <a:pt x="152" y="108"/>
                    </a:cubicBezTo>
                    <a:cubicBezTo>
                      <a:pt x="83" y="154"/>
                      <a:pt x="59" y="219"/>
                      <a:pt x="34" y="278"/>
                    </a:cubicBezTo>
                    <a:cubicBezTo>
                      <a:pt x="9" y="337"/>
                      <a:pt x="3" y="421"/>
                      <a:pt x="0" y="461"/>
                    </a:cubicBezTo>
                    <a:lnTo>
                      <a:pt x="16" y="516"/>
                    </a:lnTo>
                    <a:cubicBezTo>
                      <a:pt x="106" y="533"/>
                      <a:pt x="451" y="585"/>
                      <a:pt x="542" y="562"/>
                    </a:cubicBezTo>
                    <a:lnTo>
                      <a:pt x="560" y="380"/>
                    </a:lnTo>
                    <a:cubicBezTo>
                      <a:pt x="563" y="304"/>
                      <a:pt x="560" y="108"/>
                      <a:pt x="560" y="10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45" name="Freeform 17"/>
              <p:cNvSpPr>
                <a:spLocks/>
              </p:cNvSpPr>
              <p:nvPr/>
            </p:nvSpPr>
            <p:spPr bwMode="auto">
              <a:xfrm rot="11524622" flipH="1">
                <a:off x="3650" y="3210"/>
                <a:ext cx="544" cy="585"/>
              </a:xfrm>
              <a:custGeom>
                <a:avLst/>
                <a:gdLst/>
                <a:ahLst/>
                <a:cxnLst>
                  <a:cxn ang="0">
                    <a:pos x="560" y="108"/>
                  </a:cxn>
                  <a:cxn ang="0">
                    <a:pos x="447" y="0"/>
                  </a:cxn>
                  <a:cxn ang="0">
                    <a:pos x="152" y="108"/>
                  </a:cxn>
                  <a:cxn ang="0">
                    <a:pos x="34" y="278"/>
                  </a:cxn>
                  <a:cxn ang="0">
                    <a:pos x="0" y="461"/>
                  </a:cxn>
                  <a:cxn ang="0">
                    <a:pos x="16" y="516"/>
                  </a:cxn>
                  <a:cxn ang="0">
                    <a:pos x="542" y="562"/>
                  </a:cxn>
                  <a:cxn ang="0">
                    <a:pos x="560" y="380"/>
                  </a:cxn>
                  <a:cxn ang="0">
                    <a:pos x="560" y="108"/>
                  </a:cxn>
                </a:cxnLst>
                <a:rect l="0" t="0" r="r" b="b"/>
                <a:pathLst>
                  <a:path w="563" h="585">
                    <a:moveTo>
                      <a:pt x="560" y="108"/>
                    </a:moveTo>
                    <a:cubicBezTo>
                      <a:pt x="541" y="45"/>
                      <a:pt x="515" y="0"/>
                      <a:pt x="447" y="0"/>
                    </a:cubicBezTo>
                    <a:cubicBezTo>
                      <a:pt x="379" y="0"/>
                      <a:pt x="221" y="62"/>
                      <a:pt x="152" y="108"/>
                    </a:cubicBezTo>
                    <a:cubicBezTo>
                      <a:pt x="83" y="154"/>
                      <a:pt x="59" y="219"/>
                      <a:pt x="34" y="278"/>
                    </a:cubicBezTo>
                    <a:cubicBezTo>
                      <a:pt x="9" y="337"/>
                      <a:pt x="3" y="421"/>
                      <a:pt x="0" y="461"/>
                    </a:cubicBezTo>
                    <a:lnTo>
                      <a:pt x="16" y="516"/>
                    </a:lnTo>
                    <a:cubicBezTo>
                      <a:pt x="106" y="533"/>
                      <a:pt x="451" y="585"/>
                      <a:pt x="542" y="562"/>
                    </a:cubicBezTo>
                    <a:lnTo>
                      <a:pt x="560" y="380"/>
                    </a:lnTo>
                    <a:cubicBezTo>
                      <a:pt x="563" y="304"/>
                      <a:pt x="560" y="108"/>
                      <a:pt x="560" y="10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99346" name="Oval 18"/>
            <p:cNvSpPr>
              <a:spLocks noChangeArrowheads="1"/>
            </p:cNvSpPr>
            <p:nvPr/>
          </p:nvSpPr>
          <p:spPr bwMode="auto">
            <a:xfrm>
              <a:off x="3969" y="2795"/>
              <a:ext cx="181" cy="317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9347" name="Oval 19"/>
            <p:cNvSpPr>
              <a:spLocks noChangeArrowheads="1"/>
            </p:cNvSpPr>
            <p:nvPr/>
          </p:nvSpPr>
          <p:spPr bwMode="auto">
            <a:xfrm>
              <a:off x="3878" y="3294"/>
              <a:ext cx="181" cy="317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9348" name="Oval 20"/>
            <p:cNvSpPr>
              <a:spLocks noChangeArrowheads="1"/>
            </p:cNvSpPr>
            <p:nvPr/>
          </p:nvSpPr>
          <p:spPr bwMode="auto">
            <a:xfrm>
              <a:off x="4241" y="3339"/>
              <a:ext cx="181" cy="317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99349" name="Oval 21"/>
            <p:cNvSpPr>
              <a:spLocks noChangeArrowheads="1"/>
            </p:cNvSpPr>
            <p:nvPr/>
          </p:nvSpPr>
          <p:spPr bwMode="auto">
            <a:xfrm>
              <a:off x="4422" y="2886"/>
              <a:ext cx="181" cy="317"/>
            </a:xfrm>
            <a:prstGeom prst="ellipse">
              <a:avLst/>
            </a:prstGeom>
            <a:gradFill rotWithShape="1">
              <a:gsLst>
                <a:gs pos="0">
                  <a:srgbClr val="660033"/>
                </a:gs>
                <a:gs pos="100000">
                  <a:srgbClr val="66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D4D4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AU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 rot="977995">
            <a:off x="3660775" y="1989138"/>
            <a:ext cx="1774825" cy="1830387"/>
            <a:chOff x="2426" y="2976"/>
            <a:chExt cx="1118" cy="1153"/>
          </a:xfrm>
        </p:grpSpPr>
        <p:grpSp>
          <p:nvGrpSpPr>
            <p:cNvPr id="7" name="Group 23"/>
            <p:cNvGrpSpPr>
              <a:grpSpLocks/>
            </p:cNvGrpSpPr>
            <p:nvPr/>
          </p:nvGrpSpPr>
          <p:grpSpPr bwMode="auto">
            <a:xfrm>
              <a:off x="2472" y="2976"/>
              <a:ext cx="1072" cy="1153"/>
              <a:chOff x="3650" y="2704"/>
              <a:chExt cx="1072" cy="1153"/>
            </a:xfrm>
          </p:grpSpPr>
          <p:grpSp>
            <p:nvGrpSpPr>
              <p:cNvPr id="8" name="Group 24"/>
              <p:cNvGrpSpPr>
                <a:grpSpLocks/>
              </p:cNvGrpSpPr>
              <p:nvPr/>
            </p:nvGrpSpPr>
            <p:grpSpPr bwMode="auto">
              <a:xfrm>
                <a:off x="3650" y="2704"/>
                <a:ext cx="609" cy="1091"/>
                <a:chOff x="3650" y="2704"/>
                <a:chExt cx="609" cy="1091"/>
              </a:xfrm>
            </p:grpSpPr>
            <p:sp>
              <p:nvSpPr>
                <p:cNvPr id="99353" name="Freeform 25"/>
                <p:cNvSpPr>
                  <a:spLocks/>
                </p:cNvSpPr>
                <p:nvPr/>
              </p:nvSpPr>
              <p:spPr bwMode="auto">
                <a:xfrm>
                  <a:off x="3696" y="2704"/>
                  <a:ext cx="563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99354" name="Freeform 26"/>
                <p:cNvSpPr>
                  <a:spLocks/>
                </p:cNvSpPr>
                <p:nvPr/>
              </p:nvSpPr>
              <p:spPr bwMode="auto">
                <a:xfrm rot="11524622" flipH="1">
                  <a:off x="3650" y="3210"/>
                  <a:ext cx="544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</p:grpSp>
          <p:grpSp>
            <p:nvGrpSpPr>
              <p:cNvPr id="9" name="Group 27"/>
              <p:cNvGrpSpPr>
                <a:grpSpLocks/>
              </p:cNvGrpSpPr>
              <p:nvPr/>
            </p:nvGrpSpPr>
            <p:grpSpPr bwMode="auto">
              <a:xfrm rot="807050" flipH="1">
                <a:off x="4150" y="2766"/>
                <a:ext cx="572" cy="1091"/>
                <a:chOff x="3650" y="2704"/>
                <a:chExt cx="609" cy="1091"/>
              </a:xfrm>
            </p:grpSpPr>
            <p:sp>
              <p:nvSpPr>
                <p:cNvPr id="99356" name="Freeform 28"/>
                <p:cNvSpPr>
                  <a:spLocks/>
                </p:cNvSpPr>
                <p:nvPr/>
              </p:nvSpPr>
              <p:spPr bwMode="auto">
                <a:xfrm>
                  <a:off x="3696" y="2704"/>
                  <a:ext cx="563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99357" name="Freeform 29"/>
                <p:cNvSpPr>
                  <a:spLocks/>
                </p:cNvSpPr>
                <p:nvPr/>
              </p:nvSpPr>
              <p:spPr bwMode="auto">
                <a:xfrm rot="11524622" flipH="1">
                  <a:off x="3650" y="3210"/>
                  <a:ext cx="544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/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</p:grpSp>
          <p:sp>
            <p:nvSpPr>
              <p:cNvPr id="99358" name="Oval 30"/>
              <p:cNvSpPr>
                <a:spLocks noChangeArrowheads="1"/>
              </p:cNvSpPr>
              <p:nvPr/>
            </p:nvSpPr>
            <p:spPr bwMode="auto">
              <a:xfrm>
                <a:off x="3969" y="2795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59" name="Oval 31"/>
              <p:cNvSpPr>
                <a:spLocks noChangeArrowheads="1"/>
              </p:cNvSpPr>
              <p:nvPr/>
            </p:nvSpPr>
            <p:spPr bwMode="auto">
              <a:xfrm>
                <a:off x="3878" y="3294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60" name="Oval 32"/>
              <p:cNvSpPr>
                <a:spLocks noChangeArrowheads="1"/>
              </p:cNvSpPr>
              <p:nvPr/>
            </p:nvSpPr>
            <p:spPr bwMode="auto">
              <a:xfrm>
                <a:off x="4241" y="3339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61" name="Oval 33"/>
              <p:cNvSpPr>
                <a:spLocks noChangeArrowheads="1"/>
              </p:cNvSpPr>
              <p:nvPr/>
            </p:nvSpPr>
            <p:spPr bwMode="auto">
              <a:xfrm>
                <a:off x="4422" y="2886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 rot="11056778">
              <a:off x="2426" y="2976"/>
              <a:ext cx="1072" cy="1153"/>
              <a:chOff x="3650" y="2704"/>
              <a:chExt cx="1072" cy="1153"/>
            </a:xfrm>
          </p:grpSpPr>
          <p:grpSp>
            <p:nvGrpSpPr>
              <p:cNvPr id="11" name="Group 35"/>
              <p:cNvGrpSpPr>
                <a:grpSpLocks/>
              </p:cNvGrpSpPr>
              <p:nvPr/>
            </p:nvGrpSpPr>
            <p:grpSpPr bwMode="auto">
              <a:xfrm>
                <a:off x="3650" y="2704"/>
                <a:ext cx="609" cy="1091"/>
                <a:chOff x="3650" y="2704"/>
                <a:chExt cx="609" cy="1091"/>
              </a:xfrm>
            </p:grpSpPr>
            <p:sp>
              <p:nvSpPr>
                <p:cNvPr id="99364" name="Freeform 36"/>
                <p:cNvSpPr>
                  <a:spLocks/>
                </p:cNvSpPr>
                <p:nvPr/>
              </p:nvSpPr>
              <p:spPr bwMode="auto">
                <a:xfrm>
                  <a:off x="3696" y="2704"/>
                  <a:ext cx="563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>
                        <a:alpha val="37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99365" name="Freeform 37"/>
                <p:cNvSpPr>
                  <a:spLocks/>
                </p:cNvSpPr>
                <p:nvPr/>
              </p:nvSpPr>
              <p:spPr bwMode="auto">
                <a:xfrm rot="11524622" flipH="1">
                  <a:off x="3650" y="3210"/>
                  <a:ext cx="544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>
                        <a:alpha val="37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</p:grpSp>
          <p:grpSp>
            <p:nvGrpSpPr>
              <p:cNvPr id="12" name="Group 38"/>
              <p:cNvGrpSpPr>
                <a:grpSpLocks/>
              </p:cNvGrpSpPr>
              <p:nvPr/>
            </p:nvGrpSpPr>
            <p:grpSpPr bwMode="auto">
              <a:xfrm rot="807050" flipH="1">
                <a:off x="4150" y="2766"/>
                <a:ext cx="572" cy="1091"/>
                <a:chOff x="3650" y="2704"/>
                <a:chExt cx="609" cy="1091"/>
              </a:xfrm>
            </p:grpSpPr>
            <p:sp>
              <p:nvSpPr>
                <p:cNvPr id="99367" name="Freeform 39"/>
                <p:cNvSpPr>
                  <a:spLocks/>
                </p:cNvSpPr>
                <p:nvPr/>
              </p:nvSpPr>
              <p:spPr bwMode="auto">
                <a:xfrm>
                  <a:off x="3696" y="2704"/>
                  <a:ext cx="563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>
                        <a:alpha val="37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99368" name="Freeform 40"/>
                <p:cNvSpPr>
                  <a:spLocks/>
                </p:cNvSpPr>
                <p:nvPr/>
              </p:nvSpPr>
              <p:spPr bwMode="auto">
                <a:xfrm rot="11524622" flipH="1">
                  <a:off x="3650" y="3210"/>
                  <a:ext cx="544" cy="585"/>
                </a:xfrm>
                <a:custGeom>
                  <a:avLst/>
                  <a:gdLst/>
                  <a:ahLst/>
                  <a:cxnLst>
                    <a:cxn ang="0">
                      <a:pos x="560" y="108"/>
                    </a:cxn>
                    <a:cxn ang="0">
                      <a:pos x="447" y="0"/>
                    </a:cxn>
                    <a:cxn ang="0">
                      <a:pos x="152" y="108"/>
                    </a:cxn>
                    <a:cxn ang="0">
                      <a:pos x="34" y="278"/>
                    </a:cxn>
                    <a:cxn ang="0">
                      <a:pos x="0" y="461"/>
                    </a:cxn>
                    <a:cxn ang="0">
                      <a:pos x="16" y="516"/>
                    </a:cxn>
                    <a:cxn ang="0">
                      <a:pos x="542" y="562"/>
                    </a:cxn>
                    <a:cxn ang="0">
                      <a:pos x="560" y="380"/>
                    </a:cxn>
                    <a:cxn ang="0">
                      <a:pos x="560" y="108"/>
                    </a:cxn>
                  </a:cxnLst>
                  <a:rect l="0" t="0" r="r" b="b"/>
                  <a:pathLst>
                    <a:path w="563" h="585">
                      <a:moveTo>
                        <a:pt x="560" y="108"/>
                      </a:moveTo>
                      <a:cubicBezTo>
                        <a:pt x="541" y="45"/>
                        <a:pt x="515" y="0"/>
                        <a:pt x="447" y="0"/>
                      </a:cubicBezTo>
                      <a:cubicBezTo>
                        <a:pt x="379" y="0"/>
                        <a:pt x="221" y="62"/>
                        <a:pt x="152" y="108"/>
                      </a:cubicBezTo>
                      <a:cubicBezTo>
                        <a:pt x="83" y="154"/>
                        <a:pt x="59" y="219"/>
                        <a:pt x="34" y="278"/>
                      </a:cubicBezTo>
                      <a:cubicBezTo>
                        <a:pt x="9" y="337"/>
                        <a:pt x="3" y="421"/>
                        <a:pt x="0" y="461"/>
                      </a:cubicBezTo>
                      <a:lnTo>
                        <a:pt x="16" y="516"/>
                      </a:lnTo>
                      <a:cubicBezTo>
                        <a:pt x="106" y="533"/>
                        <a:pt x="451" y="585"/>
                        <a:pt x="542" y="562"/>
                      </a:cubicBezTo>
                      <a:lnTo>
                        <a:pt x="560" y="380"/>
                      </a:lnTo>
                      <a:cubicBezTo>
                        <a:pt x="563" y="304"/>
                        <a:pt x="560" y="108"/>
                        <a:pt x="560" y="10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777777">
                        <a:alpha val="37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</p:grpSp>
          <p:sp>
            <p:nvSpPr>
              <p:cNvPr id="99369" name="Oval 41"/>
              <p:cNvSpPr>
                <a:spLocks noChangeArrowheads="1"/>
              </p:cNvSpPr>
              <p:nvPr/>
            </p:nvSpPr>
            <p:spPr bwMode="auto">
              <a:xfrm>
                <a:off x="3969" y="2795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70" name="Oval 42"/>
              <p:cNvSpPr>
                <a:spLocks noChangeArrowheads="1"/>
              </p:cNvSpPr>
              <p:nvPr/>
            </p:nvSpPr>
            <p:spPr bwMode="auto">
              <a:xfrm>
                <a:off x="3878" y="3294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71" name="Oval 43"/>
              <p:cNvSpPr>
                <a:spLocks noChangeArrowheads="1"/>
              </p:cNvSpPr>
              <p:nvPr/>
            </p:nvSpPr>
            <p:spPr bwMode="auto">
              <a:xfrm>
                <a:off x="4241" y="3339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  <p:sp>
            <p:nvSpPr>
              <p:cNvPr id="99372" name="Oval 44"/>
              <p:cNvSpPr>
                <a:spLocks noChangeArrowheads="1"/>
              </p:cNvSpPr>
              <p:nvPr/>
            </p:nvSpPr>
            <p:spPr bwMode="auto">
              <a:xfrm>
                <a:off x="4422" y="2886"/>
                <a:ext cx="181" cy="317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</p:grpSp>
      <p:grpSp>
        <p:nvGrpSpPr>
          <p:cNvPr id="13" name="Group 45"/>
          <p:cNvGrpSpPr>
            <a:grpSpLocks/>
          </p:cNvGrpSpPr>
          <p:nvPr/>
        </p:nvGrpSpPr>
        <p:grpSpPr bwMode="auto">
          <a:xfrm rot="2476783">
            <a:off x="3500438" y="1895475"/>
            <a:ext cx="2079625" cy="2184400"/>
            <a:chOff x="3107" y="2478"/>
            <a:chExt cx="1088" cy="1096"/>
          </a:xfrm>
        </p:grpSpPr>
        <p:grpSp>
          <p:nvGrpSpPr>
            <p:cNvPr id="14" name="Group 46"/>
            <p:cNvGrpSpPr>
              <a:grpSpLocks/>
            </p:cNvGrpSpPr>
            <p:nvPr/>
          </p:nvGrpSpPr>
          <p:grpSpPr bwMode="auto">
            <a:xfrm>
              <a:off x="3379" y="2840"/>
              <a:ext cx="432" cy="460"/>
              <a:chOff x="3969" y="2795"/>
              <a:chExt cx="432" cy="460"/>
            </a:xfrm>
          </p:grpSpPr>
          <p:sp>
            <p:nvSpPr>
              <p:cNvPr id="99375" name="Freeform 47"/>
              <p:cNvSpPr>
                <a:spLocks/>
              </p:cNvSpPr>
              <p:nvPr/>
            </p:nvSpPr>
            <p:spPr bwMode="auto">
              <a:xfrm>
                <a:off x="3969" y="2795"/>
                <a:ext cx="432" cy="460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76" name="Oval 48"/>
              <p:cNvSpPr>
                <a:spLocks noChangeArrowheads="1"/>
              </p:cNvSpPr>
              <p:nvPr/>
            </p:nvSpPr>
            <p:spPr bwMode="auto">
              <a:xfrm rot="13228506">
                <a:off x="4150" y="2795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5" name="Group 49"/>
            <p:cNvGrpSpPr>
              <a:grpSpLocks/>
            </p:cNvGrpSpPr>
            <p:nvPr/>
          </p:nvGrpSpPr>
          <p:grpSpPr bwMode="auto">
            <a:xfrm>
              <a:off x="3424" y="3022"/>
              <a:ext cx="408" cy="461"/>
              <a:chOff x="4014" y="3158"/>
              <a:chExt cx="408" cy="461"/>
            </a:xfrm>
          </p:grpSpPr>
          <p:sp>
            <p:nvSpPr>
              <p:cNvPr id="99378" name="Freeform 50"/>
              <p:cNvSpPr>
                <a:spLocks/>
              </p:cNvSpPr>
              <p:nvPr/>
            </p:nvSpPr>
            <p:spPr bwMode="auto">
              <a:xfrm>
                <a:off x="4014" y="3158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79" name="Oval 51"/>
              <p:cNvSpPr>
                <a:spLocks noChangeArrowheads="1"/>
              </p:cNvSpPr>
              <p:nvPr/>
            </p:nvSpPr>
            <p:spPr bwMode="auto">
              <a:xfrm rot="13228506">
                <a:off x="4150" y="3294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6" name="Group 52"/>
            <p:cNvGrpSpPr>
              <a:grpSpLocks/>
            </p:cNvGrpSpPr>
            <p:nvPr/>
          </p:nvGrpSpPr>
          <p:grpSpPr bwMode="auto">
            <a:xfrm>
              <a:off x="3243" y="2976"/>
              <a:ext cx="408" cy="461"/>
              <a:chOff x="3243" y="3113"/>
              <a:chExt cx="408" cy="461"/>
            </a:xfrm>
          </p:grpSpPr>
          <p:sp>
            <p:nvSpPr>
              <p:cNvPr id="99381" name="Freeform 53"/>
              <p:cNvSpPr>
                <a:spLocks/>
              </p:cNvSpPr>
              <p:nvPr/>
            </p:nvSpPr>
            <p:spPr bwMode="auto">
              <a:xfrm>
                <a:off x="3243" y="3113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82" name="Oval 54"/>
              <p:cNvSpPr>
                <a:spLocks noChangeArrowheads="1"/>
              </p:cNvSpPr>
              <p:nvPr/>
            </p:nvSpPr>
            <p:spPr bwMode="auto">
              <a:xfrm rot="13228506">
                <a:off x="3379" y="3249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7" name="Group 55"/>
            <p:cNvGrpSpPr>
              <a:grpSpLocks/>
            </p:cNvGrpSpPr>
            <p:nvPr/>
          </p:nvGrpSpPr>
          <p:grpSpPr bwMode="auto">
            <a:xfrm>
              <a:off x="3470" y="2568"/>
              <a:ext cx="408" cy="461"/>
              <a:chOff x="3470" y="2568"/>
              <a:chExt cx="408" cy="461"/>
            </a:xfrm>
          </p:grpSpPr>
          <p:sp>
            <p:nvSpPr>
              <p:cNvPr id="99384" name="Freeform 56"/>
              <p:cNvSpPr>
                <a:spLocks/>
              </p:cNvSpPr>
              <p:nvPr/>
            </p:nvSpPr>
            <p:spPr bwMode="auto">
              <a:xfrm>
                <a:off x="3470" y="2568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85" name="Oval 57"/>
              <p:cNvSpPr>
                <a:spLocks noChangeArrowheads="1"/>
              </p:cNvSpPr>
              <p:nvPr/>
            </p:nvSpPr>
            <p:spPr bwMode="auto">
              <a:xfrm rot="13228506">
                <a:off x="3606" y="2704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8" name="Group 58"/>
            <p:cNvGrpSpPr>
              <a:grpSpLocks/>
            </p:cNvGrpSpPr>
            <p:nvPr/>
          </p:nvGrpSpPr>
          <p:grpSpPr bwMode="auto">
            <a:xfrm>
              <a:off x="3107" y="2886"/>
              <a:ext cx="408" cy="461"/>
              <a:chOff x="2971" y="2833"/>
              <a:chExt cx="408" cy="461"/>
            </a:xfrm>
          </p:grpSpPr>
          <p:sp>
            <p:nvSpPr>
              <p:cNvPr id="99387" name="Freeform 59"/>
              <p:cNvSpPr>
                <a:spLocks/>
              </p:cNvSpPr>
              <p:nvPr/>
            </p:nvSpPr>
            <p:spPr bwMode="auto">
              <a:xfrm>
                <a:off x="2971" y="2833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88" name="Oval 60"/>
              <p:cNvSpPr>
                <a:spLocks noChangeArrowheads="1"/>
              </p:cNvSpPr>
              <p:nvPr/>
            </p:nvSpPr>
            <p:spPr bwMode="auto">
              <a:xfrm rot="13228506">
                <a:off x="3061" y="297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19" name="Group 61"/>
            <p:cNvGrpSpPr>
              <a:grpSpLocks/>
            </p:cNvGrpSpPr>
            <p:nvPr/>
          </p:nvGrpSpPr>
          <p:grpSpPr bwMode="auto">
            <a:xfrm rot="11085463">
              <a:off x="3424" y="2478"/>
              <a:ext cx="408" cy="461"/>
              <a:chOff x="3424" y="3430"/>
              <a:chExt cx="408" cy="461"/>
            </a:xfrm>
          </p:grpSpPr>
          <p:sp>
            <p:nvSpPr>
              <p:cNvPr id="99390" name="Freeform 62"/>
              <p:cNvSpPr>
                <a:spLocks/>
              </p:cNvSpPr>
              <p:nvPr/>
            </p:nvSpPr>
            <p:spPr bwMode="auto">
              <a:xfrm>
                <a:off x="3424" y="3430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91" name="Oval 63"/>
              <p:cNvSpPr>
                <a:spLocks noChangeArrowheads="1"/>
              </p:cNvSpPr>
              <p:nvPr/>
            </p:nvSpPr>
            <p:spPr bwMode="auto">
              <a:xfrm rot="13228506">
                <a:off x="3560" y="356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0" name="Group 64"/>
            <p:cNvGrpSpPr>
              <a:grpSpLocks/>
            </p:cNvGrpSpPr>
            <p:nvPr/>
          </p:nvGrpSpPr>
          <p:grpSpPr bwMode="auto">
            <a:xfrm>
              <a:off x="3606" y="2750"/>
              <a:ext cx="408" cy="461"/>
              <a:chOff x="3606" y="2931"/>
              <a:chExt cx="408" cy="461"/>
            </a:xfrm>
          </p:grpSpPr>
          <p:sp>
            <p:nvSpPr>
              <p:cNvPr id="99393" name="Freeform 65"/>
              <p:cNvSpPr>
                <a:spLocks/>
              </p:cNvSpPr>
              <p:nvPr/>
            </p:nvSpPr>
            <p:spPr bwMode="auto">
              <a:xfrm>
                <a:off x="3606" y="2931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94" name="Oval 66"/>
              <p:cNvSpPr>
                <a:spLocks noChangeArrowheads="1"/>
              </p:cNvSpPr>
              <p:nvPr/>
            </p:nvSpPr>
            <p:spPr bwMode="auto">
              <a:xfrm rot="13228506">
                <a:off x="3742" y="297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1" name="Group 67"/>
            <p:cNvGrpSpPr>
              <a:grpSpLocks/>
            </p:cNvGrpSpPr>
            <p:nvPr/>
          </p:nvGrpSpPr>
          <p:grpSpPr bwMode="auto">
            <a:xfrm>
              <a:off x="3198" y="2659"/>
              <a:ext cx="408" cy="461"/>
              <a:chOff x="3198" y="2750"/>
              <a:chExt cx="408" cy="461"/>
            </a:xfrm>
          </p:grpSpPr>
          <p:sp>
            <p:nvSpPr>
              <p:cNvPr id="99396" name="Freeform 68"/>
              <p:cNvSpPr>
                <a:spLocks/>
              </p:cNvSpPr>
              <p:nvPr/>
            </p:nvSpPr>
            <p:spPr bwMode="auto">
              <a:xfrm>
                <a:off x="3198" y="2750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397" name="Oval 69"/>
              <p:cNvSpPr>
                <a:spLocks noChangeArrowheads="1"/>
              </p:cNvSpPr>
              <p:nvPr/>
            </p:nvSpPr>
            <p:spPr bwMode="auto">
              <a:xfrm rot="13228506">
                <a:off x="3334" y="2750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2" name="Group 70"/>
            <p:cNvGrpSpPr>
              <a:grpSpLocks/>
            </p:cNvGrpSpPr>
            <p:nvPr/>
          </p:nvGrpSpPr>
          <p:grpSpPr bwMode="auto">
            <a:xfrm>
              <a:off x="3560" y="2886"/>
              <a:ext cx="432" cy="460"/>
              <a:chOff x="3969" y="2795"/>
              <a:chExt cx="432" cy="460"/>
            </a:xfrm>
          </p:grpSpPr>
          <p:sp>
            <p:nvSpPr>
              <p:cNvPr id="99399" name="Freeform 71"/>
              <p:cNvSpPr>
                <a:spLocks/>
              </p:cNvSpPr>
              <p:nvPr/>
            </p:nvSpPr>
            <p:spPr bwMode="auto">
              <a:xfrm>
                <a:off x="3969" y="2795"/>
                <a:ext cx="432" cy="460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00" name="Oval 72"/>
              <p:cNvSpPr>
                <a:spLocks noChangeArrowheads="1"/>
              </p:cNvSpPr>
              <p:nvPr/>
            </p:nvSpPr>
            <p:spPr bwMode="auto">
              <a:xfrm rot="13228506">
                <a:off x="4150" y="2795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3" name="Group 73"/>
            <p:cNvGrpSpPr>
              <a:grpSpLocks/>
            </p:cNvGrpSpPr>
            <p:nvPr/>
          </p:nvGrpSpPr>
          <p:grpSpPr bwMode="auto">
            <a:xfrm rot="2289434">
              <a:off x="3515" y="3113"/>
              <a:ext cx="408" cy="461"/>
              <a:chOff x="3243" y="3113"/>
              <a:chExt cx="408" cy="461"/>
            </a:xfrm>
          </p:grpSpPr>
          <p:sp>
            <p:nvSpPr>
              <p:cNvPr id="99402" name="Freeform 74"/>
              <p:cNvSpPr>
                <a:spLocks/>
              </p:cNvSpPr>
              <p:nvPr/>
            </p:nvSpPr>
            <p:spPr bwMode="auto">
              <a:xfrm>
                <a:off x="3243" y="3113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03" name="Oval 75"/>
              <p:cNvSpPr>
                <a:spLocks noChangeArrowheads="1"/>
              </p:cNvSpPr>
              <p:nvPr/>
            </p:nvSpPr>
            <p:spPr bwMode="auto">
              <a:xfrm rot="13228506">
                <a:off x="3379" y="3249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4" name="Group 76"/>
            <p:cNvGrpSpPr>
              <a:grpSpLocks/>
            </p:cNvGrpSpPr>
            <p:nvPr/>
          </p:nvGrpSpPr>
          <p:grpSpPr bwMode="auto">
            <a:xfrm>
              <a:off x="3651" y="2614"/>
              <a:ext cx="408" cy="461"/>
              <a:chOff x="3470" y="2568"/>
              <a:chExt cx="408" cy="461"/>
            </a:xfrm>
          </p:grpSpPr>
          <p:sp>
            <p:nvSpPr>
              <p:cNvPr id="99405" name="Freeform 77"/>
              <p:cNvSpPr>
                <a:spLocks/>
              </p:cNvSpPr>
              <p:nvPr/>
            </p:nvSpPr>
            <p:spPr bwMode="auto">
              <a:xfrm>
                <a:off x="3470" y="2568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06" name="Oval 78"/>
              <p:cNvSpPr>
                <a:spLocks noChangeArrowheads="1"/>
              </p:cNvSpPr>
              <p:nvPr/>
            </p:nvSpPr>
            <p:spPr bwMode="auto">
              <a:xfrm rot="13228506">
                <a:off x="3606" y="2704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5" name="Group 79"/>
            <p:cNvGrpSpPr>
              <a:grpSpLocks/>
            </p:cNvGrpSpPr>
            <p:nvPr/>
          </p:nvGrpSpPr>
          <p:grpSpPr bwMode="auto">
            <a:xfrm rot="9239472">
              <a:off x="3243" y="3022"/>
              <a:ext cx="408" cy="461"/>
              <a:chOff x="2971" y="2833"/>
              <a:chExt cx="408" cy="461"/>
            </a:xfrm>
          </p:grpSpPr>
          <p:sp>
            <p:nvSpPr>
              <p:cNvPr id="99408" name="Freeform 80"/>
              <p:cNvSpPr>
                <a:spLocks/>
              </p:cNvSpPr>
              <p:nvPr/>
            </p:nvSpPr>
            <p:spPr bwMode="auto">
              <a:xfrm>
                <a:off x="2971" y="2833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09" name="Oval 81"/>
              <p:cNvSpPr>
                <a:spLocks noChangeArrowheads="1"/>
              </p:cNvSpPr>
              <p:nvPr/>
            </p:nvSpPr>
            <p:spPr bwMode="auto">
              <a:xfrm rot="13228506">
                <a:off x="3061" y="297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6" name="Group 82"/>
            <p:cNvGrpSpPr>
              <a:grpSpLocks/>
            </p:cNvGrpSpPr>
            <p:nvPr/>
          </p:nvGrpSpPr>
          <p:grpSpPr bwMode="auto">
            <a:xfrm>
              <a:off x="3560" y="2523"/>
              <a:ext cx="408" cy="461"/>
              <a:chOff x="3424" y="3430"/>
              <a:chExt cx="408" cy="461"/>
            </a:xfrm>
          </p:grpSpPr>
          <p:sp>
            <p:nvSpPr>
              <p:cNvPr id="99411" name="Freeform 83"/>
              <p:cNvSpPr>
                <a:spLocks/>
              </p:cNvSpPr>
              <p:nvPr/>
            </p:nvSpPr>
            <p:spPr bwMode="auto">
              <a:xfrm>
                <a:off x="3424" y="3430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12" name="Oval 84"/>
              <p:cNvSpPr>
                <a:spLocks noChangeArrowheads="1"/>
              </p:cNvSpPr>
              <p:nvPr/>
            </p:nvSpPr>
            <p:spPr bwMode="auto">
              <a:xfrm rot="13228506">
                <a:off x="3560" y="356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7" name="Group 85"/>
            <p:cNvGrpSpPr>
              <a:grpSpLocks/>
            </p:cNvGrpSpPr>
            <p:nvPr/>
          </p:nvGrpSpPr>
          <p:grpSpPr bwMode="auto">
            <a:xfrm>
              <a:off x="3470" y="2840"/>
              <a:ext cx="408" cy="461"/>
              <a:chOff x="3198" y="2750"/>
              <a:chExt cx="408" cy="461"/>
            </a:xfrm>
          </p:grpSpPr>
          <p:sp>
            <p:nvSpPr>
              <p:cNvPr id="99414" name="Freeform 86"/>
              <p:cNvSpPr>
                <a:spLocks/>
              </p:cNvSpPr>
              <p:nvPr/>
            </p:nvSpPr>
            <p:spPr bwMode="auto">
              <a:xfrm>
                <a:off x="3198" y="2750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15" name="Oval 87"/>
              <p:cNvSpPr>
                <a:spLocks noChangeArrowheads="1"/>
              </p:cNvSpPr>
              <p:nvPr/>
            </p:nvSpPr>
            <p:spPr bwMode="auto">
              <a:xfrm rot="13228506">
                <a:off x="3334" y="2750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8" name="Group 88"/>
            <p:cNvGrpSpPr>
              <a:grpSpLocks/>
            </p:cNvGrpSpPr>
            <p:nvPr/>
          </p:nvGrpSpPr>
          <p:grpSpPr bwMode="auto">
            <a:xfrm rot="-2120186">
              <a:off x="3787" y="2659"/>
              <a:ext cx="408" cy="461"/>
              <a:chOff x="3606" y="2931"/>
              <a:chExt cx="408" cy="461"/>
            </a:xfrm>
          </p:grpSpPr>
          <p:sp>
            <p:nvSpPr>
              <p:cNvPr id="99417" name="Freeform 89"/>
              <p:cNvSpPr>
                <a:spLocks/>
              </p:cNvSpPr>
              <p:nvPr/>
            </p:nvSpPr>
            <p:spPr bwMode="auto">
              <a:xfrm>
                <a:off x="3606" y="2931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18" name="Oval 90"/>
              <p:cNvSpPr>
                <a:spLocks noChangeArrowheads="1"/>
              </p:cNvSpPr>
              <p:nvPr/>
            </p:nvSpPr>
            <p:spPr bwMode="auto">
              <a:xfrm rot="13228506">
                <a:off x="3742" y="2976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  <p:grpSp>
          <p:nvGrpSpPr>
            <p:cNvPr id="29" name="Group 91"/>
            <p:cNvGrpSpPr>
              <a:grpSpLocks/>
            </p:cNvGrpSpPr>
            <p:nvPr/>
          </p:nvGrpSpPr>
          <p:grpSpPr bwMode="auto">
            <a:xfrm rot="-10074070">
              <a:off x="3696" y="2931"/>
              <a:ext cx="408" cy="461"/>
              <a:chOff x="4014" y="3158"/>
              <a:chExt cx="408" cy="461"/>
            </a:xfrm>
          </p:grpSpPr>
          <p:sp>
            <p:nvSpPr>
              <p:cNvPr id="99420" name="Freeform 92"/>
              <p:cNvSpPr>
                <a:spLocks/>
              </p:cNvSpPr>
              <p:nvPr/>
            </p:nvSpPr>
            <p:spPr bwMode="auto">
              <a:xfrm>
                <a:off x="4014" y="3158"/>
                <a:ext cx="408" cy="461"/>
              </a:xfrm>
              <a:custGeom>
                <a:avLst/>
                <a:gdLst/>
                <a:ahLst/>
                <a:cxnLst>
                  <a:cxn ang="0">
                    <a:pos x="11" y="338"/>
                  </a:cxn>
                  <a:cxn ang="0">
                    <a:pos x="123" y="454"/>
                  </a:cxn>
                  <a:cxn ang="0">
                    <a:pos x="351" y="378"/>
                  </a:cxn>
                  <a:cxn ang="0">
                    <a:pos x="487" y="230"/>
                  </a:cxn>
                  <a:cxn ang="0">
                    <a:pos x="503" y="78"/>
                  </a:cxn>
                  <a:cxn ang="0">
                    <a:pos x="431" y="10"/>
                  </a:cxn>
                  <a:cxn ang="0">
                    <a:pos x="247" y="18"/>
                  </a:cxn>
                  <a:cxn ang="0">
                    <a:pos x="135" y="86"/>
                  </a:cxn>
                  <a:cxn ang="0">
                    <a:pos x="59" y="150"/>
                  </a:cxn>
                  <a:cxn ang="0">
                    <a:pos x="11" y="338"/>
                  </a:cxn>
                </a:cxnLst>
                <a:rect l="0" t="0" r="r" b="b"/>
                <a:pathLst>
                  <a:path w="512" h="461">
                    <a:moveTo>
                      <a:pt x="11" y="338"/>
                    </a:moveTo>
                    <a:cubicBezTo>
                      <a:pt x="22" y="389"/>
                      <a:pt x="66" y="447"/>
                      <a:pt x="123" y="454"/>
                    </a:cubicBezTo>
                    <a:cubicBezTo>
                      <a:pt x="180" y="461"/>
                      <a:pt x="290" y="415"/>
                      <a:pt x="351" y="378"/>
                    </a:cubicBezTo>
                    <a:cubicBezTo>
                      <a:pt x="412" y="341"/>
                      <a:pt x="462" y="280"/>
                      <a:pt x="487" y="230"/>
                    </a:cubicBezTo>
                    <a:cubicBezTo>
                      <a:pt x="512" y="180"/>
                      <a:pt x="512" y="115"/>
                      <a:pt x="503" y="78"/>
                    </a:cubicBezTo>
                    <a:lnTo>
                      <a:pt x="431" y="10"/>
                    </a:lnTo>
                    <a:cubicBezTo>
                      <a:pt x="388" y="0"/>
                      <a:pt x="296" y="5"/>
                      <a:pt x="247" y="18"/>
                    </a:cubicBezTo>
                    <a:lnTo>
                      <a:pt x="135" y="86"/>
                    </a:lnTo>
                    <a:lnTo>
                      <a:pt x="59" y="150"/>
                    </a:lnTo>
                    <a:cubicBezTo>
                      <a:pt x="38" y="192"/>
                      <a:pt x="0" y="287"/>
                      <a:pt x="11" y="3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421" name="Oval 93"/>
              <p:cNvSpPr>
                <a:spLocks noChangeArrowheads="1"/>
              </p:cNvSpPr>
              <p:nvPr/>
            </p:nvSpPr>
            <p:spPr bwMode="auto">
              <a:xfrm rot="13228506">
                <a:off x="4150" y="3294"/>
                <a:ext cx="135" cy="272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</p:grpSp>
      <p:sp>
        <p:nvSpPr>
          <p:cNvPr id="99422" name="Freeform 94"/>
          <p:cNvSpPr>
            <a:spLocks/>
          </p:cNvSpPr>
          <p:nvPr/>
        </p:nvSpPr>
        <p:spPr bwMode="auto">
          <a:xfrm>
            <a:off x="-152400" y="-779463"/>
            <a:ext cx="711200" cy="722313"/>
          </a:xfrm>
          <a:custGeom>
            <a:avLst/>
            <a:gdLst/>
            <a:ahLst/>
            <a:cxnLst>
              <a:cxn ang="0">
                <a:pos x="60" y="278"/>
              </a:cxn>
              <a:cxn ang="0">
                <a:pos x="267" y="435"/>
              </a:cxn>
              <a:cxn ang="0">
                <a:pos x="388" y="434"/>
              </a:cxn>
              <a:cxn ang="0">
                <a:pos x="405" y="253"/>
              </a:cxn>
              <a:cxn ang="0">
                <a:pos x="198" y="29"/>
              </a:cxn>
              <a:cxn ang="0">
                <a:pos x="132" y="8"/>
              </a:cxn>
              <a:cxn ang="0">
                <a:pos x="79" y="100"/>
              </a:cxn>
              <a:cxn ang="0">
                <a:pos x="3" y="152"/>
              </a:cxn>
              <a:cxn ang="0">
                <a:pos x="60" y="278"/>
              </a:cxn>
            </a:cxnLst>
            <a:rect l="0" t="0" r="r" b="b"/>
            <a:pathLst>
              <a:path w="448" h="455">
                <a:moveTo>
                  <a:pt x="60" y="278"/>
                </a:moveTo>
                <a:cubicBezTo>
                  <a:pt x="125" y="335"/>
                  <a:pt x="194" y="389"/>
                  <a:pt x="267" y="435"/>
                </a:cubicBezTo>
                <a:cubicBezTo>
                  <a:pt x="309" y="435"/>
                  <a:pt x="352" y="455"/>
                  <a:pt x="388" y="434"/>
                </a:cubicBezTo>
                <a:cubicBezTo>
                  <a:pt x="448" y="400"/>
                  <a:pt x="414" y="294"/>
                  <a:pt x="405" y="253"/>
                </a:cubicBezTo>
                <a:cubicBezTo>
                  <a:pt x="337" y="160"/>
                  <a:pt x="281" y="103"/>
                  <a:pt x="198" y="29"/>
                </a:cubicBezTo>
                <a:cubicBezTo>
                  <a:pt x="178" y="30"/>
                  <a:pt x="151" y="0"/>
                  <a:pt x="132" y="8"/>
                </a:cubicBezTo>
                <a:cubicBezTo>
                  <a:pt x="115" y="16"/>
                  <a:pt x="93" y="89"/>
                  <a:pt x="79" y="100"/>
                </a:cubicBezTo>
                <a:cubicBezTo>
                  <a:pt x="69" y="119"/>
                  <a:pt x="6" y="122"/>
                  <a:pt x="3" y="152"/>
                </a:cubicBezTo>
                <a:cubicBezTo>
                  <a:pt x="0" y="182"/>
                  <a:pt x="16" y="231"/>
                  <a:pt x="60" y="278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AU"/>
          </a:p>
        </p:txBody>
      </p:sp>
      <p:sp>
        <p:nvSpPr>
          <p:cNvPr id="99423" name="Oval 95"/>
          <p:cNvSpPr>
            <a:spLocks noChangeArrowheads="1"/>
          </p:cNvSpPr>
          <p:nvPr/>
        </p:nvSpPr>
        <p:spPr bwMode="auto">
          <a:xfrm>
            <a:off x="3424238" y="1901825"/>
            <a:ext cx="2232025" cy="2090738"/>
          </a:xfrm>
          <a:prstGeom prst="ellipse">
            <a:avLst/>
          </a:prstGeom>
          <a:gradFill rotWithShape="1">
            <a:gsLst>
              <a:gs pos="0">
                <a:srgbClr val="777777">
                  <a:alpha val="33000"/>
                </a:srgbClr>
              </a:gs>
              <a:gs pos="100000">
                <a:srgbClr val="C0C0C0">
                  <a:alpha val="53999"/>
                </a:srgbClr>
              </a:gs>
            </a:gsLst>
            <a:path path="shape">
              <a:fillToRect l="50000" t="50000" r="50000" b="50000"/>
            </a:path>
          </a:gradFill>
          <a:ln w="50800">
            <a:solidFill>
              <a:srgbClr val="99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pic>
        <p:nvPicPr>
          <p:cNvPr id="99424" name="Picture 96" descr="300px-Tubal_Pregnancy_with_embry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9063" y="1931988"/>
            <a:ext cx="4289425" cy="4926012"/>
          </a:xfrm>
          <a:prstGeom prst="rect">
            <a:avLst/>
          </a:prstGeom>
          <a:noFill/>
        </p:spPr>
      </p:pic>
      <p:sp>
        <p:nvSpPr>
          <p:cNvPr id="99425" name="Oval 97"/>
          <p:cNvSpPr>
            <a:spLocks noChangeArrowheads="1"/>
          </p:cNvSpPr>
          <p:nvPr/>
        </p:nvSpPr>
        <p:spPr bwMode="auto">
          <a:xfrm rot="5111418">
            <a:off x="1883569" y="1718469"/>
            <a:ext cx="5930900" cy="5154612"/>
          </a:xfrm>
          <a:prstGeom prst="ellipse">
            <a:avLst/>
          </a:prstGeom>
          <a:noFill/>
          <a:ln w="1270000">
            <a:pattFill prst="weave">
              <a:fgClr>
                <a:srgbClr val="996633"/>
              </a:fgClr>
              <a:bgClr>
                <a:srgbClr val="800000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AU"/>
          </a:p>
        </p:txBody>
      </p:sp>
      <p:grpSp>
        <p:nvGrpSpPr>
          <p:cNvPr id="30" name="Group 98"/>
          <p:cNvGrpSpPr>
            <a:grpSpLocks/>
          </p:cNvGrpSpPr>
          <p:nvPr/>
        </p:nvGrpSpPr>
        <p:grpSpPr bwMode="auto">
          <a:xfrm rot="5770465">
            <a:off x="3276600" y="1773238"/>
            <a:ext cx="2559050" cy="2305050"/>
            <a:chOff x="431" y="2341"/>
            <a:chExt cx="1612" cy="1452"/>
          </a:xfrm>
        </p:grpSpPr>
        <p:grpSp>
          <p:nvGrpSpPr>
            <p:cNvPr id="31" name="Group 99"/>
            <p:cNvGrpSpPr>
              <a:grpSpLocks/>
            </p:cNvGrpSpPr>
            <p:nvPr/>
          </p:nvGrpSpPr>
          <p:grpSpPr bwMode="auto">
            <a:xfrm>
              <a:off x="431" y="2341"/>
              <a:ext cx="1612" cy="1452"/>
              <a:chOff x="431" y="2341"/>
              <a:chExt cx="1612" cy="1452"/>
            </a:xfrm>
          </p:grpSpPr>
          <p:grpSp>
            <p:nvGrpSpPr>
              <p:cNvPr id="99362" name="Group 100"/>
              <p:cNvGrpSpPr>
                <a:grpSpLocks/>
              </p:cNvGrpSpPr>
              <p:nvPr/>
            </p:nvGrpSpPr>
            <p:grpSpPr bwMode="auto">
              <a:xfrm>
                <a:off x="544" y="2471"/>
                <a:ext cx="1342" cy="1202"/>
                <a:chOff x="544" y="2471"/>
                <a:chExt cx="1342" cy="1202"/>
              </a:xfrm>
            </p:grpSpPr>
            <p:sp>
              <p:nvSpPr>
                <p:cNvPr id="99429" name="Freeform 101"/>
                <p:cNvSpPr>
                  <a:spLocks/>
                </p:cNvSpPr>
                <p:nvPr/>
              </p:nvSpPr>
              <p:spPr bwMode="auto">
                <a:xfrm>
                  <a:off x="1263" y="3241"/>
                  <a:ext cx="218" cy="299"/>
                </a:xfrm>
                <a:custGeom>
                  <a:avLst/>
                  <a:gdLst/>
                  <a:ahLst/>
                  <a:cxnLst>
                    <a:cxn ang="0">
                      <a:pos x="115" y="67"/>
                    </a:cxn>
                    <a:cxn ang="0">
                      <a:pos x="47" y="61"/>
                    </a:cxn>
                    <a:cxn ang="0">
                      <a:pos x="17" y="35"/>
                    </a:cxn>
                    <a:cxn ang="0">
                      <a:pos x="1" y="55"/>
                    </a:cxn>
                    <a:cxn ang="0">
                      <a:pos x="25" y="149"/>
                    </a:cxn>
                    <a:cxn ang="0">
                      <a:pos x="15" y="181"/>
                    </a:cxn>
                    <a:cxn ang="0">
                      <a:pos x="69" y="275"/>
                    </a:cxn>
                    <a:cxn ang="0">
                      <a:pos x="193" y="259"/>
                    </a:cxn>
                    <a:cxn ang="0">
                      <a:pos x="217" y="37"/>
                    </a:cxn>
                    <a:cxn ang="0">
                      <a:pos x="195" y="39"/>
                    </a:cxn>
                    <a:cxn ang="0">
                      <a:pos x="165" y="59"/>
                    </a:cxn>
                    <a:cxn ang="0">
                      <a:pos x="115" y="67"/>
                    </a:cxn>
                  </a:cxnLst>
                  <a:rect l="0" t="0" r="r" b="b"/>
                  <a:pathLst>
                    <a:path w="218" h="299">
                      <a:moveTo>
                        <a:pt x="115" y="67"/>
                      </a:moveTo>
                      <a:cubicBezTo>
                        <a:pt x="96" y="68"/>
                        <a:pt x="63" y="66"/>
                        <a:pt x="47" y="61"/>
                      </a:cubicBezTo>
                      <a:cubicBezTo>
                        <a:pt x="31" y="56"/>
                        <a:pt x="25" y="36"/>
                        <a:pt x="17" y="35"/>
                      </a:cubicBezTo>
                      <a:cubicBezTo>
                        <a:pt x="9" y="34"/>
                        <a:pt x="0" y="36"/>
                        <a:pt x="1" y="55"/>
                      </a:cubicBezTo>
                      <a:cubicBezTo>
                        <a:pt x="2" y="74"/>
                        <a:pt x="23" y="128"/>
                        <a:pt x="25" y="149"/>
                      </a:cubicBezTo>
                      <a:lnTo>
                        <a:pt x="15" y="181"/>
                      </a:lnTo>
                      <a:lnTo>
                        <a:pt x="69" y="275"/>
                      </a:lnTo>
                      <a:cubicBezTo>
                        <a:pt x="99" y="288"/>
                        <a:pt x="168" y="299"/>
                        <a:pt x="193" y="259"/>
                      </a:cubicBezTo>
                      <a:cubicBezTo>
                        <a:pt x="218" y="219"/>
                        <a:pt x="217" y="74"/>
                        <a:pt x="217" y="37"/>
                      </a:cubicBezTo>
                      <a:cubicBezTo>
                        <a:pt x="217" y="0"/>
                        <a:pt x="204" y="35"/>
                        <a:pt x="195" y="39"/>
                      </a:cubicBezTo>
                      <a:cubicBezTo>
                        <a:pt x="186" y="43"/>
                        <a:pt x="178" y="54"/>
                        <a:pt x="165" y="59"/>
                      </a:cubicBezTo>
                      <a:cubicBezTo>
                        <a:pt x="152" y="64"/>
                        <a:pt x="125" y="65"/>
                        <a:pt x="115" y="67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996633"/>
                    </a:gs>
                    <a:gs pos="100000">
                      <a:srgbClr val="FF9999">
                        <a:alpha val="37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AU"/>
                </a:p>
              </p:txBody>
            </p:sp>
            <p:sp>
              <p:nvSpPr>
                <p:cNvPr id="99430" name="Oval 102"/>
                <p:cNvSpPr>
                  <a:spLocks noChangeArrowheads="1"/>
                </p:cNvSpPr>
                <p:nvPr/>
              </p:nvSpPr>
              <p:spPr bwMode="auto">
                <a:xfrm rot="33031904">
                  <a:off x="1338" y="3339"/>
                  <a:ext cx="106" cy="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60033"/>
                    </a:gs>
                    <a:gs pos="100000">
                      <a:srgbClr val="660066">
                        <a:alpha val="3700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rgbClr val="4D4D4D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AU"/>
                </a:p>
              </p:txBody>
            </p:sp>
            <p:grpSp>
              <p:nvGrpSpPr>
                <p:cNvPr id="99363" name="Group 103"/>
                <p:cNvGrpSpPr>
                  <a:grpSpLocks/>
                </p:cNvGrpSpPr>
                <p:nvPr/>
              </p:nvGrpSpPr>
              <p:grpSpPr bwMode="auto">
                <a:xfrm>
                  <a:off x="544" y="2471"/>
                  <a:ext cx="1342" cy="1202"/>
                  <a:chOff x="544" y="2471"/>
                  <a:chExt cx="1342" cy="1202"/>
                </a:xfrm>
              </p:grpSpPr>
              <p:sp>
                <p:nvSpPr>
                  <p:cNvPr id="99432" name="Freeform 104"/>
                  <p:cNvSpPr>
                    <a:spLocks/>
                  </p:cNvSpPr>
                  <p:nvPr/>
                </p:nvSpPr>
                <p:spPr bwMode="auto">
                  <a:xfrm>
                    <a:off x="793" y="2704"/>
                    <a:ext cx="296" cy="202"/>
                  </a:xfrm>
                  <a:custGeom>
                    <a:avLst/>
                    <a:gdLst/>
                    <a:ahLst/>
                    <a:cxnLst>
                      <a:cxn ang="0">
                        <a:pos x="191" y="17"/>
                      </a:cxn>
                      <a:cxn ang="0">
                        <a:pos x="33" y="33"/>
                      </a:cxn>
                      <a:cxn ang="0">
                        <a:pos x="23" y="165"/>
                      </a:cxn>
                      <a:cxn ang="0">
                        <a:pos x="171" y="197"/>
                      </a:cxn>
                      <a:cxn ang="0">
                        <a:pos x="293" y="135"/>
                      </a:cxn>
                      <a:cxn ang="0">
                        <a:pos x="191" y="17"/>
                      </a:cxn>
                    </a:cxnLst>
                    <a:rect l="0" t="0" r="r" b="b"/>
                    <a:pathLst>
                      <a:path w="296" h="202">
                        <a:moveTo>
                          <a:pt x="191" y="17"/>
                        </a:moveTo>
                        <a:cubicBezTo>
                          <a:pt x="148" y="0"/>
                          <a:pt x="61" y="8"/>
                          <a:pt x="33" y="33"/>
                        </a:cubicBezTo>
                        <a:cubicBezTo>
                          <a:pt x="5" y="58"/>
                          <a:pt x="0" y="138"/>
                          <a:pt x="23" y="165"/>
                        </a:cubicBezTo>
                        <a:cubicBezTo>
                          <a:pt x="46" y="192"/>
                          <a:pt x="126" y="202"/>
                          <a:pt x="171" y="197"/>
                        </a:cubicBezTo>
                        <a:cubicBezTo>
                          <a:pt x="216" y="192"/>
                          <a:pt x="290" y="165"/>
                          <a:pt x="293" y="135"/>
                        </a:cubicBezTo>
                        <a:cubicBezTo>
                          <a:pt x="296" y="105"/>
                          <a:pt x="234" y="34"/>
                          <a:pt x="191" y="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3" name="Freeform 105"/>
                  <p:cNvSpPr>
                    <a:spLocks/>
                  </p:cNvSpPr>
                  <p:nvPr/>
                </p:nvSpPr>
                <p:spPr bwMode="auto">
                  <a:xfrm>
                    <a:off x="935" y="2823"/>
                    <a:ext cx="227" cy="258"/>
                  </a:xfrm>
                  <a:custGeom>
                    <a:avLst/>
                    <a:gdLst/>
                    <a:ahLst/>
                    <a:cxnLst>
                      <a:cxn ang="0">
                        <a:pos x="173" y="19"/>
                      </a:cxn>
                      <a:cxn ang="0">
                        <a:pos x="133" y="37"/>
                      </a:cxn>
                      <a:cxn ang="0">
                        <a:pos x="95" y="61"/>
                      </a:cxn>
                      <a:cxn ang="0">
                        <a:pos x="13" y="89"/>
                      </a:cxn>
                      <a:cxn ang="0">
                        <a:pos x="17" y="182"/>
                      </a:cxn>
                      <a:cxn ang="0">
                        <a:pos x="115" y="253"/>
                      </a:cxn>
                      <a:cxn ang="0">
                        <a:pos x="217" y="153"/>
                      </a:cxn>
                      <a:cxn ang="0">
                        <a:pos x="173" y="19"/>
                      </a:cxn>
                    </a:cxnLst>
                    <a:rect l="0" t="0" r="r" b="b"/>
                    <a:pathLst>
                      <a:path w="227" h="258">
                        <a:moveTo>
                          <a:pt x="173" y="19"/>
                        </a:moveTo>
                        <a:cubicBezTo>
                          <a:pt x="159" y="0"/>
                          <a:pt x="146" y="30"/>
                          <a:pt x="133" y="37"/>
                        </a:cubicBezTo>
                        <a:cubicBezTo>
                          <a:pt x="120" y="44"/>
                          <a:pt x="115" y="52"/>
                          <a:pt x="95" y="61"/>
                        </a:cubicBezTo>
                        <a:cubicBezTo>
                          <a:pt x="75" y="70"/>
                          <a:pt x="26" y="69"/>
                          <a:pt x="13" y="89"/>
                        </a:cubicBezTo>
                        <a:cubicBezTo>
                          <a:pt x="0" y="109"/>
                          <a:pt x="0" y="155"/>
                          <a:pt x="17" y="182"/>
                        </a:cubicBezTo>
                        <a:cubicBezTo>
                          <a:pt x="34" y="209"/>
                          <a:pt x="82" y="258"/>
                          <a:pt x="115" y="253"/>
                        </a:cubicBezTo>
                        <a:cubicBezTo>
                          <a:pt x="148" y="248"/>
                          <a:pt x="207" y="192"/>
                          <a:pt x="217" y="153"/>
                        </a:cubicBezTo>
                        <a:cubicBezTo>
                          <a:pt x="227" y="114"/>
                          <a:pt x="187" y="39"/>
                          <a:pt x="173" y="19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4" name="Freeform 106"/>
                  <p:cNvSpPr>
                    <a:spLocks/>
                  </p:cNvSpPr>
                  <p:nvPr/>
                </p:nvSpPr>
                <p:spPr bwMode="auto">
                  <a:xfrm>
                    <a:off x="956" y="2561"/>
                    <a:ext cx="239" cy="301"/>
                  </a:xfrm>
                  <a:custGeom>
                    <a:avLst/>
                    <a:gdLst/>
                    <a:ahLst/>
                    <a:cxnLst>
                      <a:cxn ang="0">
                        <a:pos x="192" y="26"/>
                      </a:cxn>
                      <a:cxn ang="0">
                        <a:pos x="150" y="5"/>
                      </a:cxn>
                      <a:cxn ang="0">
                        <a:pos x="72" y="35"/>
                      </a:cxn>
                      <a:cxn ang="0">
                        <a:pos x="0" y="135"/>
                      </a:cxn>
                      <a:cxn ang="0">
                        <a:pos x="70" y="185"/>
                      </a:cxn>
                      <a:cxn ang="0">
                        <a:pos x="172" y="297"/>
                      </a:cxn>
                      <a:cxn ang="0">
                        <a:pos x="236" y="160"/>
                      </a:cxn>
                      <a:cxn ang="0">
                        <a:pos x="192" y="26"/>
                      </a:cxn>
                    </a:cxnLst>
                    <a:rect l="0" t="0" r="r" b="b"/>
                    <a:pathLst>
                      <a:path w="239" h="301">
                        <a:moveTo>
                          <a:pt x="192" y="26"/>
                        </a:moveTo>
                        <a:cubicBezTo>
                          <a:pt x="178" y="0"/>
                          <a:pt x="170" y="3"/>
                          <a:pt x="150" y="5"/>
                        </a:cubicBezTo>
                        <a:cubicBezTo>
                          <a:pt x="130" y="7"/>
                          <a:pt x="97" y="13"/>
                          <a:pt x="72" y="35"/>
                        </a:cubicBezTo>
                        <a:cubicBezTo>
                          <a:pt x="47" y="57"/>
                          <a:pt x="0" y="110"/>
                          <a:pt x="0" y="135"/>
                        </a:cubicBezTo>
                        <a:cubicBezTo>
                          <a:pt x="0" y="160"/>
                          <a:pt x="41" y="158"/>
                          <a:pt x="70" y="185"/>
                        </a:cubicBezTo>
                        <a:cubicBezTo>
                          <a:pt x="99" y="212"/>
                          <a:pt x="144" y="301"/>
                          <a:pt x="172" y="297"/>
                        </a:cubicBezTo>
                        <a:cubicBezTo>
                          <a:pt x="200" y="293"/>
                          <a:pt x="233" y="205"/>
                          <a:pt x="236" y="160"/>
                        </a:cubicBezTo>
                        <a:cubicBezTo>
                          <a:pt x="239" y="115"/>
                          <a:pt x="206" y="46"/>
                          <a:pt x="192" y="2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5" name="Freeform 107"/>
                  <p:cNvSpPr>
                    <a:spLocks/>
                  </p:cNvSpPr>
                  <p:nvPr/>
                </p:nvSpPr>
                <p:spPr bwMode="auto">
                  <a:xfrm>
                    <a:off x="1125" y="2736"/>
                    <a:ext cx="243" cy="321"/>
                  </a:xfrm>
                  <a:custGeom>
                    <a:avLst/>
                    <a:gdLst/>
                    <a:ahLst/>
                    <a:cxnLst>
                      <a:cxn ang="0">
                        <a:pos x="229" y="58"/>
                      </a:cxn>
                      <a:cxn ang="0">
                        <a:pos x="136" y="19"/>
                      </a:cxn>
                      <a:cxn ang="0">
                        <a:pos x="67" y="12"/>
                      </a:cxn>
                      <a:cxn ang="0">
                        <a:pos x="37" y="88"/>
                      </a:cxn>
                      <a:cxn ang="0">
                        <a:pos x="3" y="128"/>
                      </a:cxn>
                      <a:cxn ang="0">
                        <a:pos x="19" y="174"/>
                      </a:cxn>
                      <a:cxn ang="0">
                        <a:pos x="25" y="210"/>
                      </a:cxn>
                      <a:cxn ang="0">
                        <a:pos x="35" y="236"/>
                      </a:cxn>
                      <a:cxn ang="0">
                        <a:pos x="158" y="311"/>
                      </a:cxn>
                      <a:cxn ang="0">
                        <a:pos x="222" y="174"/>
                      </a:cxn>
                      <a:cxn ang="0">
                        <a:pos x="229" y="58"/>
                      </a:cxn>
                    </a:cxnLst>
                    <a:rect l="0" t="0" r="r" b="b"/>
                    <a:pathLst>
                      <a:path w="243" h="321">
                        <a:moveTo>
                          <a:pt x="229" y="58"/>
                        </a:moveTo>
                        <a:cubicBezTo>
                          <a:pt x="215" y="32"/>
                          <a:pt x="163" y="27"/>
                          <a:pt x="136" y="19"/>
                        </a:cubicBezTo>
                        <a:cubicBezTo>
                          <a:pt x="109" y="11"/>
                          <a:pt x="83" y="0"/>
                          <a:pt x="67" y="12"/>
                        </a:cubicBezTo>
                        <a:cubicBezTo>
                          <a:pt x="51" y="24"/>
                          <a:pt x="48" y="69"/>
                          <a:pt x="37" y="88"/>
                        </a:cubicBezTo>
                        <a:cubicBezTo>
                          <a:pt x="26" y="107"/>
                          <a:pt x="6" y="114"/>
                          <a:pt x="3" y="128"/>
                        </a:cubicBezTo>
                        <a:cubicBezTo>
                          <a:pt x="0" y="142"/>
                          <a:pt x="15" y="160"/>
                          <a:pt x="19" y="174"/>
                        </a:cubicBezTo>
                        <a:cubicBezTo>
                          <a:pt x="23" y="188"/>
                          <a:pt x="22" y="200"/>
                          <a:pt x="25" y="210"/>
                        </a:cubicBezTo>
                        <a:cubicBezTo>
                          <a:pt x="28" y="220"/>
                          <a:pt x="13" y="219"/>
                          <a:pt x="35" y="236"/>
                        </a:cubicBezTo>
                        <a:cubicBezTo>
                          <a:pt x="57" y="253"/>
                          <a:pt x="127" y="321"/>
                          <a:pt x="158" y="311"/>
                        </a:cubicBezTo>
                        <a:cubicBezTo>
                          <a:pt x="189" y="301"/>
                          <a:pt x="210" y="216"/>
                          <a:pt x="222" y="174"/>
                        </a:cubicBezTo>
                        <a:cubicBezTo>
                          <a:pt x="234" y="132"/>
                          <a:pt x="243" y="84"/>
                          <a:pt x="229" y="5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6" name="Freeform 108"/>
                  <p:cNvSpPr>
                    <a:spLocks/>
                  </p:cNvSpPr>
                  <p:nvPr/>
                </p:nvSpPr>
                <p:spPr bwMode="auto">
                  <a:xfrm>
                    <a:off x="1136" y="2531"/>
                    <a:ext cx="297" cy="248"/>
                  </a:xfrm>
                  <a:custGeom>
                    <a:avLst/>
                    <a:gdLst/>
                    <a:ahLst/>
                    <a:cxnLst>
                      <a:cxn ang="0">
                        <a:pos x="258" y="59"/>
                      </a:cxn>
                      <a:cxn ang="0">
                        <a:pos x="202" y="11"/>
                      </a:cxn>
                      <a:cxn ang="0">
                        <a:pos x="133" y="4"/>
                      </a:cxn>
                      <a:cxn ang="0">
                        <a:pos x="16" y="35"/>
                      </a:cxn>
                      <a:cxn ang="0">
                        <a:pos x="38" y="101"/>
                      </a:cxn>
                      <a:cxn ang="0">
                        <a:pos x="62" y="203"/>
                      </a:cxn>
                      <a:cxn ang="0">
                        <a:pos x="126" y="219"/>
                      </a:cxn>
                      <a:cxn ang="0">
                        <a:pos x="206" y="239"/>
                      </a:cxn>
                      <a:cxn ang="0">
                        <a:pos x="288" y="166"/>
                      </a:cxn>
                      <a:cxn ang="0">
                        <a:pos x="258" y="59"/>
                      </a:cxn>
                    </a:cxnLst>
                    <a:rect l="0" t="0" r="r" b="b"/>
                    <a:pathLst>
                      <a:path w="297" h="248">
                        <a:moveTo>
                          <a:pt x="258" y="59"/>
                        </a:moveTo>
                        <a:cubicBezTo>
                          <a:pt x="244" y="33"/>
                          <a:pt x="223" y="20"/>
                          <a:pt x="202" y="11"/>
                        </a:cubicBezTo>
                        <a:cubicBezTo>
                          <a:pt x="181" y="2"/>
                          <a:pt x="164" y="0"/>
                          <a:pt x="133" y="4"/>
                        </a:cubicBezTo>
                        <a:cubicBezTo>
                          <a:pt x="102" y="8"/>
                          <a:pt x="32" y="19"/>
                          <a:pt x="16" y="35"/>
                        </a:cubicBezTo>
                        <a:cubicBezTo>
                          <a:pt x="0" y="51"/>
                          <a:pt x="30" y="73"/>
                          <a:pt x="38" y="101"/>
                        </a:cubicBezTo>
                        <a:cubicBezTo>
                          <a:pt x="46" y="129"/>
                          <a:pt x="47" y="183"/>
                          <a:pt x="62" y="203"/>
                        </a:cubicBezTo>
                        <a:cubicBezTo>
                          <a:pt x="77" y="223"/>
                          <a:pt x="102" y="213"/>
                          <a:pt x="126" y="219"/>
                        </a:cubicBezTo>
                        <a:cubicBezTo>
                          <a:pt x="150" y="225"/>
                          <a:pt x="179" y="248"/>
                          <a:pt x="206" y="239"/>
                        </a:cubicBezTo>
                        <a:cubicBezTo>
                          <a:pt x="233" y="230"/>
                          <a:pt x="279" y="196"/>
                          <a:pt x="288" y="166"/>
                        </a:cubicBezTo>
                        <a:cubicBezTo>
                          <a:pt x="297" y="136"/>
                          <a:pt x="272" y="85"/>
                          <a:pt x="258" y="59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7" name="Freeform 109"/>
                  <p:cNvSpPr>
                    <a:spLocks/>
                  </p:cNvSpPr>
                  <p:nvPr/>
                </p:nvSpPr>
                <p:spPr bwMode="auto">
                  <a:xfrm>
                    <a:off x="653" y="2860"/>
                    <a:ext cx="371" cy="270"/>
                  </a:xfrm>
                  <a:custGeom>
                    <a:avLst/>
                    <a:gdLst/>
                    <a:ahLst/>
                    <a:cxnLst>
                      <a:cxn ang="0">
                        <a:pos x="299" y="46"/>
                      </a:cxn>
                      <a:cxn ang="0">
                        <a:pos x="209" y="34"/>
                      </a:cxn>
                      <a:cxn ang="0">
                        <a:pos x="143" y="4"/>
                      </a:cxn>
                      <a:cxn ang="0">
                        <a:pos x="20" y="61"/>
                      </a:cxn>
                      <a:cxn ang="0">
                        <a:pos x="23" y="164"/>
                      </a:cxn>
                      <a:cxn ang="0">
                        <a:pos x="66" y="229"/>
                      </a:cxn>
                      <a:cxn ang="0">
                        <a:pos x="130" y="245"/>
                      </a:cxn>
                      <a:cxn ang="0">
                        <a:pos x="210" y="265"/>
                      </a:cxn>
                      <a:cxn ang="0">
                        <a:pos x="353" y="214"/>
                      </a:cxn>
                      <a:cxn ang="0">
                        <a:pos x="319" y="178"/>
                      </a:cxn>
                      <a:cxn ang="0">
                        <a:pos x="295" y="136"/>
                      </a:cxn>
                      <a:cxn ang="0">
                        <a:pos x="285" y="98"/>
                      </a:cxn>
                      <a:cxn ang="0">
                        <a:pos x="289" y="68"/>
                      </a:cxn>
                      <a:cxn ang="0">
                        <a:pos x="299" y="46"/>
                      </a:cxn>
                    </a:cxnLst>
                    <a:rect l="0" t="0" r="r" b="b"/>
                    <a:pathLst>
                      <a:path w="371" h="270">
                        <a:moveTo>
                          <a:pt x="299" y="46"/>
                        </a:moveTo>
                        <a:cubicBezTo>
                          <a:pt x="286" y="40"/>
                          <a:pt x="235" y="41"/>
                          <a:pt x="209" y="34"/>
                        </a:cubicBezTo>
                        <a:cubicBezTo>
                          <a:pt x="183" y="27"/>
                          <a:pt x="174" y="0"/>
                          <a:pt x="143" y="4"/>
                        </a:cubicBezTo>
                        <a:cubicBezTo>
                          <a:pt x="112" y="8"/>
                          <a:pt x="40" y="34"/>
                          <a:pt x="20" y="61"/>
                        </a:cubicBezTo>
                        <a:cubicBezTo>
                          <a:pt x="0" y="88"/>
                          <a:pt x="15" y="136"/>
                          <a:pt x="23" y="164"/>
                        </a:cubicBezTo>
                        <a:cubicBezTo>
                          <a:pt x="31" y="192"/>
                          <a:pt x="48" y="215"/>
                          <a:pt x="66" y="229"/>
                        </a:cubicBezTo>
                        <a:cubicBezTo>
                          <a:pt x="84" y="243"/>
                          <a:pt x="106" y="239"/>
                          <a:pt x="130" y="245"/>
                        </a:cubicBezTo>
                        <a:cubicBezTo>
                          <a:pt x="154" y="251"/>
                          <a:pt x="173" y="270"/>
                          <a:pt x="210" y="265"/>
                        </a:cubicBezTo>
                        <a:cubicBezTo>
                          <a:pt x="247" y="260"/>
                          <a:pt x="335" y="228"/>
                          <a:pt x="353" y="214"/>
                        </a:cubicBezTo>
                        <a:cubicBezTo>
                          <a:pt x="371" y="200"/>
                          <a:pt x="329" y="191"/>
                          <a:pt x="319" y="178"/>
                        </a:cubicBezTo>
                        <a:cubicBezTo>
                          <a:pt x="309" y="165"/>
                          <a:pt x="301" y="149"/>
                          <a:pt x="295" y="136"/>
                        </a:cubicBezTo>
                        <a:cubicBezTo>
                          <a:pt x="289" y="123"/>
                          <a:pt x="286" y="109"/>
                          <a:pt x="285" y="98"/>
                        </a:cubicBezTo>
                        <a:cubicBezTo>
                          <a:pt x="284" y="87"/>
                          <a:pt x="287" y="77"/>
                          <a:pt x="289" y="68"/>
                        </a:cubicBezTo>
                        <a:cubicBezTo>
                          <a:pt x="291" y="59"/>
                          <a:pt x="297" y="51"/>
                          <a:pt x="299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8" name="Freeform 110"/>
                  <p:cNvSpPr>
                    <a:spLocks/>
                  </p:cNvSpPr>
                  <p:nvPr/>
                </p:nvSpPr>
                <p:spPr bwMode="auto">
                  <a:xfrm>
                    <a:off x="1049" y="2974"/>
                    <a:ext cx="241" cy="337"/>
                  </a:xfrm>
                  <a:custGeom>
                    <a:avLst/>
                    <a:gdLst/>
                    <a:ahLst/>
                    <a:cxnLst>
                      <a:cxn ang="0">
                        <a:pos x="226" y="82"/>
                      </a:cxn>
                      <a:cxn ang="0">
                        <a:pos x="107" y="0"/>
                      </a:cxn>
                      <a:cxn ang="0">
                        <a:pos x="91" y="28"/>
                      </a:cxn>
                      <a:cxn ang="0">
                        <a:pos x="73" y="54"/>
                      </a:cxn>
                      <a:cxn ang="0">
                        <a:pos x="5" y="112"/>
                      </a:cxn>
                      <a:cxn ang="0">
                        <a:pos x="40" y="212"/>
                      </a:cxn>
                      <a:cxn ang="0">
                        <a:pos x="83" y="277"/>
                      </a:cxn>
                      <a:cxn ang="0">
                        <a:pos x="147" y="293"/>
                      </a:cxn>
                      <a:cxn ang="0">
                        <a:pos x="227" y="313"/>
                      </a:cxn>
                      <a:cxn ang="0">
                        <a:pos x="233" y="148"/>
                      </a:cxn>
                      <a:cxn ang="0">
                        <a:pos x="226" y="82"/>
                      </a:cxn>
                    </a:cxnLst>
                    <a:rect l="0" t="0" r="r" b="b"/>
                    <a:pathLst>
                      <a:path w="241" h="337">
                        <a:moveTo>
                          <a:pt x="226" y="82"/>
                        </a:moveTo>
                        <a:cubicBezTo>
                          <a:pt x="182" y="38"/>
                          <a:pt x="129" y="9"/>
                          <a:pt x="107" y="0"/>
                        </a:cubicBezTo>
                        <a:lnTo>
                          <a:pt x="91" y="28"/>
                        </a:lnTo>
                        <a:cubicBezTo>
                          <a:pt x="85" y="37"/>
                          <a:pt x="87" y="40"/>
                          <a:pt x="73" y="54"/>
                        </a:cubicBezTo>
                        <a:cubicBezTo>
                          <a:pt x="59" y="68"/>
                          <a:pt x="10" y="86"/>
                          <a:pt x="5" y="112"/>
                        </a:cubicBezTo>
                        <a:cubicBezTo>
                          <a:pt x="0" y="138"/>
                          <a:pt x="27" y="184"/>
                          <a:pt x="40" y="212"/>
                        </a:cubicBezTo>
                        <a:cubicBezTo>
                          <a:pt x="53" y="240"/>
                          <a:pt x="65" y="263"/>
                          <a:pt x="83" y="277"/>
                        </a:cubicBezTo>
                        <a:cubicBezTo>
                          <a:pt x="101" y="291"/>
                          <a:pt x="123" y="287"/>
                          <a:pt x="147" y="293"/>
                        </a:cubicBezTo>
                        <a:cubicBezTo>
                          <a:pt x="171" y="299"/>
                          <a:pt x="213" y="337"/>
                          <a:pt x="227" y="313"/>
                        </a:cubicBezTo>
                        <a:cubicBezTo>
                          <a:pt x="241" y="289"/>
                          <a:pt x="233" y="186"/>
                          <a:pt x="233" y="148"/>
                        </a:cubicBezTo>
                        <a:cubicBezTo>
                          <a:pt x="233" y="110"/>
                          <a:pt x="227" y="96"/>
                          <a:pt x="226" y="82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39" name="Freeform 111"/>
                  <p:cNvSpPr>
                    <a:spLocks/>
                  </p:cNvSpPr>
                  <p:nvPr/>
                </p:nvSpPr>
                <p:spPr bwMode="auto">
                  <a:xfrm>
                    <a:off x="828" y="3070"/>
                    <a:ext cx="312" cy="316"/>
                  </a:xfrm>
                  <a:custGeom>
                    <a:avLst/>
                    <a:gdLst/>
                    <a:ahLst/>
                    <a:cxnLst>
                      <a:cxn ang="0">
                        <a:pos x="228" y="16"/>
                      </a:cxn>
                      <a:cxn ang="0">
                        <a:pos x="188" y="4"/>
                      </a:cxn>
                      <a:cxn ang="0">
                        <a:pos x="88" y="42"/>
                      </a:cxn>
                      <a:cxn ang="0">
                        <a:pos x="12" y="60"/>
                      </a:cxn>
                      <a:cxn ang="0">
                        <a:pos x="14" y="125"/>
                      </a:cxn>
                      <a:cxn ang="0">
                        <a:pos x="46" y="233"/>
                      </a:cxn>
                      <a:cxn ang="0">
                        <a:pos x="169" y="308"/>
                      </a:cxn>
                      <a:cxn ang="0">
                        <a:pos x="294" y="186"/>
                      </a:cxn>
                      <a:cxn ang="0">
                        <a:pos x="280" y="150"/>
                      </a:cxn>
                      <a:cxn ang="0">
                        <a:pos x="250" y="94"/>
                      </a:cxn>
                      <a:cxn ang="0">
                        <a:pos x="228" y="16"/>
                      </a:cxn>
                    </a:cxnLst>
                    <a:rect l="0" t="0" r="r" b="b"/>
                    <a:pathLst>
                      <a:path w="312" h="316">
                        <a:moveTo>
                          <a:pt x="228" y="16"/>
                        </a:moveTo>
                        <a:cubicBezTo>
                          <a:pt x="213" y="0"/>
                          <a:pt x="211" y="0"/>
                          <a:pt x="188" y="4"/>
                        </a:cubicBezTo>
                        <a:cubicBezTo>
                          <a:pt x="165" y="8"/>
                          <a:pt x="117" y="33"/>
                          <a:pt x="88" y="42"/>
                        </a:cubicBezTo>
                        <a:cubicBezTo>
                          <a:pt x="59" y="51"/>
                          <a:pt x="24" y="46"/>
                          <a:pt x="12" y="60"/>
                        </a:cubicBezTo>
                        <a:cubicBezTo>
                          <a:pt x="0" y="74"/>
                          <a:pt x="8" y="96"/>
                          <a:pt x="14" y="125"/>
                        </a:cubicBezTo>
                        <a:cubicBezTo>
                          <a:pt x="20" y="154"/>
                          <a:pt x="20" y="203"/>
                          <a:pt x="46" y="233"/>
                        </a:cubicBezTo>
                        <a:cubicBezTo>
                          <a:pt x="72" y="263"/>
                          <a:pt x="128" y="316"/>
                          <a:pt x="169" y="308"/>
                        </a:cubicBezTo>
                        <a:cubicBezTo>
                          <a:pt x="210" y="300"/>
                          <a:pt x="276" y="212"/>
                          <a:pt x="294" y="186"/>
                        </a:cubicBezTo>
                        <a:cubicBezTo>
                          <a:pt x="312" y="160"/>
                          <a:pt x="287" y="165"/>
                          <a:pt x="280" y="150"/>
                        </a:cubicBezTo>
                        <a:cubicBezTo>
                          <a:pt x="273" y="135"/>
                          <a:pt x="259" y="116"/>
                          <a:pt x="250" y="94"/>
                        </a:cubicBezTo>
                        <a:cubicBezTo>
                          <a:pt x="241" y="72"/>
                          <a:pt x="233" y="32"/>
                          <a:pt x="228" y="1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0" name="Freeform 112"/>
                  <p:cNvSpPr>
                    <a:spLocks/>
                  </p:cNvSpPr>
                  <p:nvPr/>
                </p:nvSpPr>
                <p:spPr bwMode="auto">
                  <a:xfrm>
                    <a:off x="1262" y="2869"/>
                    <a:ext cx="237" cy="450"/>
                  </a:xfrm>
                  <a:custGeom>
                    <a:avLst/>
                    <a:gdLst/>
                    <a:ahLst/>
                    <a:cxnLst>
                      <a:cxn ang="0">
                        <a:pos x="218" y="111"/>
                      </a:cxn>
                      <a:cxn ang="0">
                        <a:pos x="102" y="1"/>
                      </a:cxn>
                      <a:cxn ang="0">
                        <a:pos x="62" y="119"/>
                      </a:cxn>
                      <a:cxn ang="0">
                        <a:pos x="14" y="183"/>
                      </a:cxn>
                      <a:cxn ang="0">
                        <a:pos x="20" y="237"/>
                      </a:cxn>
                      <a:cxn ang="0">
                        <a:pos x="30" y="417"/>
                      </a:cxn>
                      <a:cxn ang="0">
                        <a:pos x="199" y="415"/>
                      </a:cxn>
                      <a:cxn ang="0">
                        <a:pos x="234" y="209"/>
                      </a:cxn>
                      <a:cxn ang="0">
                        <a:pos x="218" y="111"/>
                      </a:cxn>
                    </a:cxnLst>
                    <a:rect l="0" t="0" r="r" b="b"/>
                    <a:pathLst>
                      <a:path w="237" h="450">
                        <a:moveTo>
                          <a:pt x="218" y="111"/>
                        </a:moveTo>
                        <a:cubicBezTo>
                          <a:pt x="181" y="62"/>
                          <a:pt x="128" y="0"/>
                          <a:pt x="102" y="1"/>
                        </a:cubicBezTo>
                        <a:cubicBezTo>
                          <a:pt x="76" y="2"/>
                          <a:pt x="77" y="89"/>
                          <a:pt x="62" y="119"/>
                        </a:cubicBezTo>
                        <a:cubicBezTo>
                          <a:pt x="47" y="149"/>
                          <a:pt x="21" y="163"/>
                          <a:pt x="14" y="183"/>
                        </a:cubicBezTo>
                        <a:cubicBezTo>
                          <a:pt x="7" y="203"/>
                          <a:pt x="17" y="198"/>
                          <a:pt x="20" y="237"/>
                        </a:cubicBezTo>
                        <a:cubicBezTo>
                          <a:pt x="23" y="276"/>
                          <a:pt x="0" y="387"/>
                          <a:pt x="30" y="417"/>
                        </a:cubicBezTo>
                        <a:cubicBezTo>
                          <a:pt x="60" y="447"/>
                          <a:pt x="165" y="450"/>
                          <a:pt x="199" y="415"/>
                        </a:cubicBezTo>
                        <a:cubicBezTo>
                          <a:pt x="233" y="380"/>
                          <a:pt x="231" y="260"/>
                          <a:pt x="234" y="209"/>
                        </a:cubicBezTo>
                        <a:cubicBezTo>
                          <a:pt x="237" y="158"/>
                          <a:pt x="221" y="131"/>
                          <a:pt x="218" y="11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1" name="Freeform 113"/>
                  <p:cNvSpPr>
                    <a:spLocks/>
                  </p:cNvSpPr>
                  <p:nvPr/>
                </p:nvSpPr>
                <p:spPr bwMode="auto">
                  <a:xfrm>
                    <a:off x="1336" y="2659"/>
                    <a:ext cx="372" cy="291"/>
                  </a:xfrm>
                  <a:custGeom>
                    <a:avLst/>
                    <a:gdLst/>
                    <a:ahLst/>
                    <a:cxnLst>
                      <a:cxn ang="0">
                        <a:pos x="275" y="16"/>
                      </a:cxn>
                      <a:cxn ang="0">
                        <a:pos x="235" y="4"/>
                      </a:cxn>
                      <a:cxn ang="0">
                        <a:pos x="108" y="15"/>
                      </a:cxn>
                      <a:cxn ang="0">
                        <a:pos x="68" y="77"/>
                      </a:cxn>
                      <a:cxn ang="0">
                        <a:pos x="0" y="119"/>
                      </a:cxn>
                      <a:cxn ang="0">
                        <a:pos x="26" y="149"/>
                      </a:cxn>
                      <a:cxn ang="0">
                        <a:pos x="26" y="207"/>
                      </a:cxn>
                      <a:cxn ang="0">
                        <a:pos x="96" y="253"/>
                      </a:cxn>
                      <a:cxn ang="0">
                        <a:pos x="126" y="291"/>
                      </a:cxn>
                      <a:cxn ang="0">
                        <a:pos x="341" y="186"/>
                      </a:cxn>
                      <a:cxn ang="0">
                        <a:pos x="312" y="77"/>
                      </a:cxn>
                      <a:cxn ang="0">
                        <a:pos x="275" y="16"/>
                      </a:cxn>
                    </a:cxnLst>
                    <a:rect l="0" t="0" r="r" b="b"/>
                    <a:pathLst>
                      <a:path w="372" h="291">
                        <a:moveTo>
                          <a:pt x="275" y="16"/>
                        </a:moveTo>
                        <a:cubicBezTo>
                          <a:pt x="260" y="0"/>
                          <a:pt x="263" y="4"/>
                          <a:pt x="235" y="4"/>
                        </a:cubicBezTo>
                        <a:cubicBezTo>
                          <a:pt x="207" y="4"/>
                          <a:pt x="136" y="3"/>
                          <a:pt x="108" y="15"/>
                        </a:cubicBezTo>
                        <a:cubicBezTo>
                          <a:pt x="80" y="27"/>
                          <a:pt x="86" y="60"/>
                          <a:pt x="68" y="77"/>
                        </a:cubicBezTo>
                        <a:cubicBezTo>
                          <a:pt x="50" y="94"/>
                          <a:pt x="7" y="107"/>
                          <a:pt x="0" y="119"/>
                        </a:cubicBezTo>
                        <a:lnTo>
                          <a:pt x="26" y="149"/>
                        </a:lnTo>
                        <a:lnTo>
                          <a:pt x="26" y="207"/>
                        </a:lnTo>
                        <a:cubicBezTo>
                          <a:pt x="38" y="224"/>
                          <a:pt x="79" y="239"/>
                          <a:pt x="96" y="253"/>
                        </a:cubicBezTo>
                        <a:lnTo>
                          <a:pt x="126" y="291"/>
                        </a:lnTo>
                        <a:cubicBezTo>
                          <a:pt x="167" y="280"/>
                          <a:pt x="310" y="222"/>
                          <a:pt x="341" y="186"/>
                        </a:cubicBezTo>
                        <a:cubicBezTo>
                          <a:pt x="372" y="150"/>
                          <a:pt x="323" y="105"/>
                          <a:pt x="312" y="77"/>
                        </a:cubicBezTo>
                        <a:cubicBezTo>
                          <a:pt x="301" y="49"/>
                          <a:pt x="283" y="29"/>
                          <a:pt x="275" y="1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2" name="Freeform 114"/>
                  <p:cNvSpPr>
                    <a:spLocks/>
                  </p:cNvSpPr>
                  <p:nvPr/>
                </p:nvSpPr>
                <p:spPr bwMode="auto">
                  <a:xfrm>
                    <a:off x="754" y="2536"/>
                    <a:ext cx="296" cy="192"/>
                  </a:xfrm>
                  <a:custGeom>
                    <a:avLst/>
                    <a:gdLst/>
                    <a:ahLst/>
                    <a:cxnLst>
                      <a:cxn ang="0">
                        <a:pos x="286" y="30"/>
                      </a:cxn>
                      <a:cxn ang="0">
                        <a:pos x="198" y="0"/>
                      </a:cxn>
                      <a:cxn ang="0">
                        <a:pos x="138" y="28"/>
                      </a:cxn>
                      <a:cxn ang="0">
                        <a:pos x="52" y="84"/>
                      </a:cxn>
                      <a:cxn ang="0">
                        <a:pos x="0" y="146"/>
                      </a:cxn>
                      <a:cxn ang="0">
                        <a:pos x="50" y="186"/>
                      </a:cxn>
                      <a:cxn ang="0">
                        <a:pos x="118" y="180"/>
                      </a:cxn>
                      <a:cxn ang="0">
                        <a:pos x="194" y="176"/>
                      </a:cxn>
                      <a:cxn ang="0">
                        <a:pos x="204" y="136"/>
                      </a:cxn>
                      <a:cxn ang="0">
                        <a:pos x="232" y="94"/>
                      </a:cxn>
                      <a:cxn ang="0">
                        <a:pos x="286" y="30"/>
                      </a:cxn>
                    </a:cxnLst>
                    <a:rect l="0" t="0" r="r" b="b"/>
                    <a:pathLst>
                      <a:path w="296" h="192">
                        <a:moveTo>
                          <a:pt x="286" y="30"/>
                        </a:moveTo>
                        <a:cubicBezTo>
                          <a:pt x="280" y="14"/>
                          <a:pt x="223" y="0"/>
                          <a:pt x="198" y="0"/>
                        </a:cubicBezTo>
                        <a:cubicBezTo>
                          <a:pt x="173" y="0"/>
                          <a:pt x="162" y="14"/>
                          <a:pt x="138" y="28"/>
                        </a:cubicBezTo>
                        <a:cubicBezTo>
                          <a:pt x="114" y="42"/>
                          <a:pt x="75" y="64"/>
                          <a:pt x="52" y="84"/>
                        </a:cubicBezTo>
                        <a:cubicBezTo>
                          <a:pt x="29" y="104"/>
                          <a:pt x="0" y="129"/>
                          <a:pt x="0" y="146"/>
                        </a:cubicBezTo>
                        <a:cubicBezTo>
                          <a:pt x="0" y="163"/>
                          <a:pt x="31" y="180"/>
                          <a:pt x="50" y="186"/>
                        </a:cubicBezTo>
                        <a:cubicBezTo>
                          <a:pt x="69" y="192"/>
                          <a:pt x="94" y="182"/>
                          <a:pt x="118" y="180"/>
                        </a:cubicBezTo>
                        <a:cubicBezTo>
                          <a:pt x="142" y="178"/>
                          <a:pt x="180" y="183"/>
                          <a:pt x="194" y="176"/>
                        </a:cubicBezTo>
                        <a:cubicBezTo>
                          <a:pt x="208" y="169"/>
                          <a:pt x="198" y="150"/>
                          <a:pt x="204" y="136"/>
                        </a:cubicBezTo>
                        <a:cubicBezTo>
                          <a:pt x="210" y="122"/>
                          <a:pt x="218" y="112"/>
                          <a:pt x="232" y="94"/>
                        </a:cubicBezTo>
                        <a:cubicBezTo>
                          <a:pt x="246" y="76"/>
                          <a:pt x="296" y="49"/>
                          <a:pt x="286" y="3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3" name="Freeform 115"/>
                  <p:cNvSpPr>
                    <a:spLocks/>
                  </p:cNvSpPr>
                  <p:nvPr/>
                </p:nvSpPr>
                <p:spPr bwMode="auto">
                  <a:xfrm>
                    <a:off x="957" y="2471"/>
                    <a:ext cx="365" cy="105"/>
                  </a:xfrm>
                  <a:custGeom>
                    <a:avLst/>
                    <a:gdLst/>
                    <a:ahLst/>
                    <a:cxnLst>
                      <a:cxn ang="0">
                        <a:pos x="355" y="11"/>
                      </a:cxn>
                      <a:cxn ang="0">
                        <a:pos x="307" y="9"/>
                      </a:cxn>
                      <a:cxn ang="0">
                        <a:pos x="227" y="1"/>
                      </a:cxn>
                      <a:cxn ang="0">
                        <a:pos x="131" y="15"/>
                      </a:cxn>
                      <a:cxn ang="0">
                        <a:pos x="45" y="33"/>
                      </a:cxn>
                      <a:cxn ang="0">
                        <a:pos x="3" y="63"/>
                      </a:cxn>
                      <a:cxn ang="0">
                        <a:pos x="61" y="79"/>
                      </a:cxn>
                      <a:cxn ang="0">
                        <a:pos x="95" y="103"/>
                      </a:cxn>
                      <a:cxn ang="0">
                        <a:pos x="157" y="91"/>
                      </a:cxn>
                      <a:cxn ang="0">
                        <a:pos x="191" y="99"/>
                      </a:cxn>
                      <a:cxn ang="0">
                        <a:pos x="221" y="85"/>
                      </a:cxn>
                      <a:cxn ang="0">
                        <a:pos x="281" y="65"/>
                      </a:cxn>
                      <a:cxn ang="0">
                        <a:pos x="353" y="55"/>
                      </a:cxn>
                      <a:cxn ang="0">
                        <a:pos x="355" y="11"/>
                      </a:cxn>
                    </a:cxnLst>
                    <a:rect l="0" t="0" r="r" b="b"/>
                    <a:pathLst>
                      <a:path w="365" h="105">
                        <a:moveTo>
                          <a:pt x="355" y="11"/>
                        </a:moveTo>
                        <a:cubicBezTo>
                          <a:pt x="351" y="5"/>
                          <a:pt x="328" y="11"/>
                          <a:pt x="307" y="9"/>
                        </a:cubicBezTo>
                        <a:cubicBezTo>
                          <a:pt x="286" y="7"/>
                          <a:pt x="256" y="0"/>
                          <a:pt x="227" y="1"/>
                        </a:cubicBezTo>
                        <a:cubicBezTo>
                          <a:pt x="198" y="2"/>
                          <a:pt x="161" y="10"/>
                          <a:pt x="131" y="15"/>
                        </a:cubicBezTo>
                        <a:cubicBezTo>
                          <a:pt x="101" y="20"/>
                          <a:pt x="66" y="25"/>
                          <a:pt x="45" y="33"/>
                        </a:cubicBezTo>
                        <a:cubicBezTo>
                          <a:pt x="24" y="41"/>
                          <a:pt x="0" y="55"/>
                          <a:pt x="3" y="63"/>
                        </a:cubicBezTo>
                        <a:cubicBezTo>
                          <a:pt x="6" y="71"/>
                          <a:pt x="46" y="72"/>
                          <a:pt x="61" y="79"/>
                        </a:cubicBezTo>
                        <a:cubicBezTo>
                          <a:pt x="76" y="86"/>
                          <a:pt x="79" y="101"/>
                          <a:pt x="95" y="103"/>
                        </a:cubicBezTo>
                        <a:cubicBezTo>
                          <a:pt x="111" y="105"/>
                          <a:pt x="141" y="92"/>
                          <a:pt x="157" y="91"/>
                        </a:cubicBezTo>
                        <a:cubicBezTo>
                          <a:pt x="173" y="90"/>
                          <a:pt x="180" y="100"/>
                          <a:pt x="191" y="99"/>
                        </a:cubicBezTo>
                        <a:cubicBezTo>
                          <a:pt x="202" y="98"/>
                          <a:pt x="206" y="91"/>
                          <a:pt x="221" y="85"/>
                        </a:cubicBezTo>
                        <a:cubicBezTo>
                          <a:pt x="236" y="79"/>
                          <a:pt x="259" y="70"/>
                          <a:pt x="281" y="65"/>
                        </a:cubicBezTo>
                        <a:cubicBezTo>
                          <a:pt x="303" y="60"/>
                          <a:pt x="341" y="64"/>
                          <a:pt x="353" y="55"/>
                        </a:cubicBezTo>
                        <a:cubicBezTo>
                          <a:pt x="365" y="46"/>
                          <a:pt x="355" y="20"/>
                          <a:pt x="355" y="1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4" name="Freeform 116"/>
                  <p:cNvSpPr>
                    <a:spLocks/>
                  </p:cNvSpPr>
                  <p:nvPr/>
                </p:nvSpPr>
                <p:spPr bwMode="auto">
                  <a:xfrm>
                    <a:off x="1302" y="2481"/>
                    <a:ext cx="326" cy="201"/>
                  </a:xfrm>
                  <a:custGeom>
                    <a:avLst/>
                    <a:gdLst/>
                    <a:ahLst/>
                    <a:cxnLst>
                      <a:cxn ang="0">
                        <a:pos x="326" y="153"/>
                      </a:cxn>
                      <a:cxn ang="0">
                        <a:pos x="270" y="81"/>
                      </a:cxn>
                      <a:cxn ang="0">
                        <a:pos x="238" y="77"/>
                      </a:cxn>
                      <a:cxn ang="0">
                        <a:pos x="124" y="27"/>
                      </a:cxn>
                      <a:cxn ang="0">
                        <a:pos x="70" y="15"/>
                      </a:cxn>
                      <a:cxn ang="0">
                        <a:pos x="10" y="5"/>
                      </a:cxn>
                      <a:cxn ang="0">
                        <a:pos x="12" y="48"/>
                      </a:cxn>
                      <a:cxn ang="0">
                        <a:pos x="52" y="63"/>
                      </a:cxn>
                      <a:cxn ang="0">
                        <a:pos x="96" y="105"/>
                      </a:cxn>
                      <a:cxn ang="0">
                        <a:pos x="109" y="137"/>
                      </a:cxn>
                      <a:cxn ang="0">
                        <a:pos x="126" y="193"/>
                      </a:cxn>
                      <a:cxn ang="0">
                        <a:pos x="148" y="185"/>
                      </a:cxn>
                      <a:cxn ang="0">
                        <a:pos x="200" y="177"/>
                      </a:cxn>
                      <a:cxn ang="0">
                        <a:pos x="268" y="181"/>
                      </a:cxn>
                      <a:cxn ang="0">
                        <a:pos x="326" y="153"/>
                      </a:cxn>
                    </a:cxnLst>
                    <a:rect l="0" t="0" r="r" b="b"/>
                    <a:pathLst>
                      <a:path w="326" h="201">
                        <a:moveTo>
                          <a:pt x="326" y="153"/>
                        </a:moveTo>
                        <a:cubicBezTo>
                          <a:pt x="326" y="135"/>
                          <a:pt x="285" y="94"/>
                          <a:pt x="270" y="81"/>
                        </a:cubicBezTo>
                        <a:cubicBezTo>
                          <a:pt x="255" y="68"/>
                          <a:pt x="262" y="86"/>
                          <a:pt x="238" y="77"/>
                        </a:cubicBezTo>
                        <a:cubicBezTo>
                          <a:pt x="214" y="68"/>
                          <a:pt x="152" y="37"/>
                          <a:pt x="124" y="27"/>
                        </a:cubicBezTo>
                        <a:cubicBezTo>
                          <a:pt x="96" y="17"/>
                          <a:pt x="89" y="19"/>
                          <a:pt x="70" y="15"/>
                        </a:cubicBezTo>
                        <a:cubicBezTo>
                          <a:pt x="51" y="11"/>
                          <a:pt x="20" y="0"/>
                          <a:pt x="10" y="5"/>
                        </a:cubicBezTo>
                        <a:cubicBezTo>
                          <a:pt x="0" y="10"/>
                          <a:pt x="5" y="38"/>
                          <a:pt x="12" y="48"/>
                        </a:cubicBezTo>
                        <a:cubicBezTo>
                          <a:pt x="19" y="58"/>
                          <a:pt x="38" y="53"/>
                          <a:pt x="52" y="63"/>
                        </a:cubicBezTo>
                        <a:cubicBezTo>
                          <a:pt x="66" y="73"/>
                          <a:pt x="87" y="93"/>
                          <a:pt x="96" y="105"/>
                        </a:cubicBezTo>
                        <a:cubicBezTo>
                          <a:pt x="105" y="117"/>
                          <a:pt x="104" y="122"/>
                          <a:pt x="109" y="137"/>
                        </a:cubicBezTo>
                        <a:cubicBezTo>
                          <a:pt x="114" y="152"/>
                          <a:pt x="119" y="185"/>
                          <a:pt x="126" y="193"/>
                        </a:cubicBezTo>
                        <a:cubicBezTo>
                          <a:pt x="133" y="201"/>
                          <a:pt x="136" y="188"/>
                          <a:pt x="148" y="185"/>
                        </a:cubicBezTo>
                        <a:cubicBezTo>
                          <a:pt x="160" y="182"/>
                          <a:pt x="180" y="178"/>
                          <a:pt x="200" y="177"/>
                        </a:cubicBezTo>
                        <a:cubicBezTo>
                          <a:pt x="220" y="176"/>
                          <a:pt x="247" y="185"/>
                          <a:pt x="268" y="181"/>
                        </a:cubicBezTo>
                        <a:cubicBezTo>
                          <a:pt x="289" y="177"/>
                          <a:pt x="314" y="159"/>
                          <a:pt x="326" y="153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5" name="Freeform 117"/>
                  <p:cNvSpPr>
                    <a:spLocks/>
                  </p:cNvSpPr>
                  <p:nvPr/>
                </p:nvSpPr>
                <p:spPr bwMode="auto">
                  <a:xfrm>
                    <a:off x="1583" y="2632"/>
                    <a:ext cx="239" cy="277"/>
                  </a:xfrm>
                  <a:custGeom>
                    <a:avLst/>
                    <a:gdLst/>
                    <a:ahLst/>
                    <a:cxnLst>
                      <a:cxn ang="0">
                        <a:pos x="232" y="276"/>
                      </a:cxn>
                      <a:cxn ang="0">
                        <a:pos x="213" y="202"/>
                      </a:cxn>
                      <a:cxn ang="0">
                        <a:pos x="198" y="165"/>
                      </a:cxn>
                      <a:cxn ang="0">
                        <a:pos x="128" y="62"/>
                      </a:cxn>
                      <a:cxn ang="0">
                        <a:pos x="88" y="23"/>
                      </a:cxn>
                      <a:cxn ang="0">
                        <a:pos x="55" y="0"/>
                      </a:cxn>
                      <a:cxn ang="0">
                        <a:pos x="1" y="26"/>
                      </a:cxn>
                      <a:cxn ang="0">
                        <a:pos x="47" y="66"/>
                      </a:cxn>
                      <a:cxn ang="0">
                        <a:pos x="63" y="113"/>
                      </a:cxn>
                      <a:cxn ang="0">
                        <a:pos x="91" y="148"/>
                      </a:cxn>
                      <a:cxn ang="0">
                        <a:pos x="112" y="230"/>
                      </a:cxn>
                      <a:cxn ang="0">
                        <a:pos x="168" y="269"/>
                      </a:cxn>
                      <a:cxn ang="0">
                        <a:pos x="232" y="276"/>
                      </a:cxn>
                    </a:cxnLst>
                    <a:rect l="0" t="0" r="r" b="b"/>
                    <a:pathLst>
                      <a:path w="239" h="277">
                        <a:moveTo>
                          <a:pt x="232" y="276"/>
                        </a:moveTo>
                        <a:cubicBezTo>
                          <a:pt x="239" y="265"/>
                          <a:pt x="219" y="220"/>
                          <a:pt x="213" y="202"/>
                        </a:cubicBezTo>
                        <a:cubicBezTo>
                          <a:pt x="207" y="184"/>
                          <a:pt x="212" y="188"/>
                          <a:pt x="198" y="165"/>
                        </a:cubicBezTo>
                        <a:cubicBezTo>
                          <a:pt x="184" y="142"/>
                          <a:pt x="146" y="85"/>
                          <a:pt x="128" y="62"/>
                        </a:cubicBezTo>
                        <a:cubicBezTo>
                          <a:pt x="109" y="39"/>
                          <a:pt x="100" y="33"/>
                          <a:pt x="88" y="23"/>
                        </a:cubicBezTo>
                        <a:cubicBezTo>
                          <a:pt x="76" y="13"/>
                          <a:pt x="69" y="0"/>
                          <a:pt x="55" y="0"/>
                        </a:cubicBezTo>
                        <a:cubicBezTo>
                          <a:pt x="41" y="0"/>
                          <a:pt x="2" y="15"/>
                          <a:pt x="1" y="26"/>
                        </a:cubicBezTo>
                        <a:cubicBezTo>
                          <a:pt x="0" y="37"/>
                          <a:pt x="37" y="51"/>
                          <a:pt x="47" y="66"/>
                        </a:cubicBezTo>
                        <a:cubicBezTo>
                          <a:pt x="57" y="81"/>
                          <a:pt x="56" y="99"/>
                          <a:pt x="63" y="113"/>
                        </a:cubicBezTo>
                        <a:cubicBezTo>
                          <a:pt x="70" y="127"/>
                          <a:pt x="83" y="129"/>
                          <a:pt x="91" y="148"/>
                        </a:cubicBezTo>
                        <a:cubicBezTo>
                          <a:pt x="99" y="167"/>
                          <a:pt x="99" y="210"/>
                          <a:pt x="112" y="230"/>
                        </a:cubicBezTo>
                        <a:cubicBezTo>
                          <a:pt x="125" y="250"/>
                          <a:pt x="148" y="261"/>
                          <a:pt x="168" y="269"/>
                        </a:cubicBezTo>
                        <a:cubicBezTo>
                          <a:pt x="188" y="277"/>
                          <a:pt x="219" y="275"/>
                          <a:pt x="232" y="27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6" name="Freeform 118"/>
                  <p:cNvSpPr>
                    <a:spLocks/>
                  </p:cNvSpPr>
                  <p:nvPr/>
                </p:nvSpPr>
                <p:spPr bwMode="auto">
                  <a:xfrm>
                    <a:off x="1449" y="2843"/>
                    <a:ext cx="383" cy="295"/>
                  </a:xfrm>
                  <a:custGeom>
                    <a:avLst/>
                    <a:gdLst/>
                    <a:ahLst/>
                    <a:cxnLst>
                      <a:cxn ang="0">
                        <a:pos x="369" y="67"/>
                      </a:cxn>
                      <a:cxn ang="0">
                        <a:pos x="351" y="65"/>
                      </a:cxn>
                      <a:cxn ang="0">
                        <a:pos x="301" y="59"/>
                      </a:cxn>
                      <a:cxn ang="0">
                        <a:pos x="247" y="21"/>
                      </a:cxn>
                      <a:cxn ang="0">
                        <a:pos x="235" y="7"/>
                      </a:cxn>
                      <a:cxn ang="0">
                        <a:pos x="121" y="65"/>
                      </a:cxn>
                      <a:cxn ang="0">
                        <a:pos x="15" y="107"/>
                      </a:cxn>
                      <a:cxn ang="0">
                        <a:pos x="31" y="145"/>
                      </a:cxn>
                      <a:cxn ang="0">
                        <a:pos x="49" y="209"/>
                      </a:cxn>
                      <a:cxn ang="0">
                        <a:pos x="49" y="275"/>
                      </a:cxn>
                      <a:cxn ang="0">
                        <a:pos x="101" y="287"/>
                      </a:cxn>
                      <a:cxn ang="0">
                        <a:pos x="186" y="282"/>
                      </a:cxn>
                      <a:cxn ang="0">
                        <a:pos x="268" y="209"/>
                      </a:cxn>
                      <a:cxn ang="0">
                        <a:pos x="369" y="67"/>
                      </a:cxn>
                    </a:cxnLst>
                    <a:rect l="0" t="0" r="r" b="b"/>
                    <a:pathLst>
                      <a:path w="383" h="295">
                        <a:moveTo>
                          <a:pt x="369" y="67"/>
                        </a:moveTo>
                        <a:cubicBezTo>
                          <a:pt x="383" y="43"/>
                          <a:pt x="362" y="66"/>
                          <a:pt x="351" y="65"/>
                        </a:cubicBezTo>
                        <a:cubicBezTo>
                          <a:pt x="340" y="64"/>
                          <a:pt x="318" y="66"/>
                          <a:pt x="301" y="59"/>
                        </a:cubicBezTo>
                        <a:cubicBezTo>
                          <a:pt x="284" y="52"/>
                          <a:pt x="258" y="30"/>
                          <a:pt x="247" y="21"/>
                        </a:cubicBezTo>
                        <a:cubicBezTo>
                          <a:pt x="236" y="12"/>
                          <a:pt x="256" y="0"/>
                          <a:pt x="235" y="7"/>
                        </a:cubicBezTo>
                        <a:cubicBezTo>
                          <a:pt x="214" y="14"/>
                          <a:pt x="158" y="48"/>
                          <a:pt x="121" y="65"/>
                        </a:cubicBezTo>
                        <a:cubicBezTo>
                          <a:pt x="84" y="82"/>
                          <a:pt x="30" y="94"/>
                          <a:pt x="15" y="107"/>
                        </a:cubicBezTo>
                        <a:cubicBezTo>
                          <a:pt x="0" y="120"/>
                          <a:pt x="25" y="128"/>
                          <a:pt x="31" y="145"/>
                        </a:cubicBezTo>
                        <a:cubicBezTo>
                          <a:pt x="37" y="162"/>
                          <a:pt x="46" y="187"/>
                          <a:pt x="49" y="209"/>
                        </a:cubicBezTo>
                        <a:cubicBezTo>
                          <a:pt x="52" y="231"/>
                          <a:pt x="40" y="262"/>
                          <a:pt x="49" y="275"/>
                        </a:cubicBezTo>
                        <a:cubicBezTo>
                          <a:pt x="58" y="288"/>
                          <a:pt x="78" y="286"/>
                          <a:pt x="101" y="287"/>
                        </a:cubicBezTo>
                        <a:cubicBezTo>
                          <a:pt x="124" y="288"/>
                          <a:pt x="158" y="295"/>
                          <a:pt x="186" y="282"/>
                        </a:cubicBezTo>
                        <a:cubicBezTo>
                          <a:pt x="214" y="269"/>
                          <a:pt x="238" y="245"/>
                          <a:pt x="268" y="209"/>
                        </a:cubicBezTo>
                        <a:cubicBezTo>
                          <a:pt x="298" y="173"/>
                          <a:pt x="355" y="92"/>
                          <a:pt x="369" y="6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7" name="Freeform 119"/>
                  <p:cNvSpPr>
                    <a:spLocks/>
                  </p:cNvSpPr>
                  <p:nvPr/>
                </p:nvSpPr>
                <p:spPr bwMode="auto">
                  <a:xfrm>
                    <a:off x="587" y="2667"/>
                    <a:ext cx="251" cy="306"/>
                  </a:xfrm>
                  <a:custGeom>
                    <a:avLst/>
                    <a:gdLst/>
                    <a:ahLst/>
                    <a:cxnLst>
                      <a:cxn ang="0">
                        <a:pos x="251" y="59"/>
                      </a:cxn>
                      <a:cxn ang="0">
                        <a:pos x="203" y="49"/>
                      </a:cxn>
                      <a:cxn ang="0">
                        <a:pos x="177" y="27"/>
                      </a:cxn>
                      <a:cxn ang="0">
                        <a:pos x="163" y="9"/>
                      </a:cxn>
                      <a:cxn ang="0">
                        <a:pos x="105" y="83"/>
                      </a:cxn>
                      <a:cxn ang="0">
                        <a:pos x="61" y="169"/>
                      </a:cxn>
                      <a:cxn ang="0">
                        <a:pos x="3" y="291"/>
                      </a:cxn>
                      <a:cxn ang="0">
                        <a:pos x="79" y="261"/>
                      </a:cxn>
                      <a:cxn ang="0">
                        <a:pos x="111" y="229"/>
                      </a:cxn>
                      <a:cxn ang="0">
                        <a:pos x="175" y="207"/>
                      </a:cxn>
                      <a:cxn ang="0">
                        <a:pos x="217" y="189"/>
                      </a:cxn>
                      <a:cxn ang="0">
                        <a:pos x="215" y="137"/>
                      </a:cxn>
                      <a:cxn ang="0">
                        <a:pos x="221" y="87"/>
                      </a:cxn>
                      <a:cxn ang="0">
                        <a:pos x="251" y="59"/>
                      </a:cxn>
                    </a:cxnLst>
                    <a:rect l="0" t="0" r="r" b="b"/>
                    <a:pathLst>
                      <a:path w="251" h="306">
                        <a:moveTo>
                          <a:pt x="251" y="59"/>
                        </a:moveTo>
                        <a:cubicBezTo>
                          <a:pt x="250" y="52"/>
                          <a:pt x="215" y="54"/>
                          <a:pt x="203" y="49"/>
                        </a:cubicBezTo>
                        <a:cubicBezTo>
                          <a:pt x="191" y="44"/>
                          <a:pt x="184" y="34"/>
                          <a:pt x="177" y="27"/>
                        </a:cubicBezTo>
                        <a:cubicBezTo>
                          <a:pt x="170" y="20"/>
                          <a:pt x="175" y="0"/>
                          <a:pt x="163" y="9"/>
                        </a:cubicBezTo>
                        <a:cubicBezTo>
                          <a:pt x="151" y="18"/>
                          <a:pt x="122" y="56"/>
                          <a:pt x="105" y="83"/>
                        </a:cubicBezTo>
                        <a:cubicBezTo>
                          <a:pt x="88" y="110"/>
                          <a:pt x="78" y="134"/>
                          <a:pt x="61" y="169"/>
                        </a:cubicBezTo>
                        <a:cubicBezTo>
                          <a:pt x="44" y="204"/>
                          <a:pt x="0" y="276"/>
                          <a:pt x="3" y="291"/>
                        </a:cubicBezTo>
                        <a:cubicBezTo>
                          <a:pt x="6" y="306"/>
                          <a:pt x="61" y="271"/>
                          <a:pt x="79" y="261"/>
                        </a:cubicBezTo>
                        <a:cubicBezTo>
                          <a:pt x="97" y="251"/>
                          <a:pt x="95" y="238"/>
                          <a:pt x="111" y="229"/>
                        </a:cubicBezTo>
                        <a:cubicBezTo>
                          <a:pt x="127" y="220"/>
                          <a:pt x="157" y="214"/>
                          <a:pt x="175" y="207"/>
                        </a:cubicBezTo>
                        <a:cubicBezTo>
                          <a:pt x="193" y="200"/>
                          <a:pt x="210" y="201"/>
                          <a:pt x="217" y="189"/>
                        </a:cubicBezTo>
                        <a:cubicBezTo>
                          <a:pt x="224" y="177"/>
                          <a:pt x="214" y="154"/>
                          <a:pt x="215" y="137"/>
                        </a:cubicBezTo>
                        <a:cubicBezTo>
                          <a:pt x="216" y="120"/>
                          <a:pt x="215" y="100"/>
                          <a:pt x="221" y="87"/>
                        </a:cubicBezTo>
                        <a:cubicBezTo>
                          <a:pt x="227" y="74"/>
                          <a:pt x="245" y="65"/>
                          <a:pt x="251" y="59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8" name="Freeform 120"/>
                  <p:cNvSpPr>
                    <a:spLocks/>
                  </p:cNvSpPr>
                  <p:nvPr/>
                </p:nvSpPr>
                <p:spPr bwMode="auto">
                  <a:xfrm>
                    <a:off x="544" y="2920"/>
                    <a:ext cx="179" cy="322"/>
                  </a:xfrm>
                  <a:custGeom>
                    <a:avLst/>
                    <a:gdLst/>
                    <a:ahLst/>
                    <a:cxnLst>
                      <a:cxn ang="0">
                        <a:pos x="113" y="11"/>
                      </a:cxn>
                      <a:cxn ang="0">
                        <a:pos x="84" y="28"/>
                      </a:cxn>
                      <a:cxn ang="0">
                        <a:pos x="33" y="58"/>
                      </a:cxn>
                      <a:cxn ang="0">
                        <a:pos x="15" y="121"/>
                      </a:cxn>
                      <a:cxn ang="0">
                        <a:pos x="4" y="186"/>
                      </a:cxn>
                      <a:cxn ang="0">
                        <a:pos x="40" y="304"/>
                      </a:cxn>
                      <a:cxn ang="0">
                        <a:pos x="76" y="292"/>
                      </a:cxn>
                      <a:cxn ang="0">
                        <a:pos x="116" y="236"/>
                      </a:cxn>
                      <a:cxn ang="0">
                        <a:pos x="174" y="178"/>
                      </a:cxn>
                      <a:cxn ang="0">
                        <a:pos x="146" y="144"/>
                      </a:cxn>
                      <a:cxn ang="0">
                        <a:pos x="126" y="94"/>
                      </a:cxn>
                      <a:cxn ang="0">
                        <a:pos x="113" y="11"/>
                      </a:cxn>
                    </a:cxnLst>
                    <a:rect l="0" t="0" r="r" b="b"/>
                    <a:pathLst>
                      <a:path w="179" h="322">
                        <a:moveTo>
                          <a:pt x="113" y="11"/>
                        </a:moveTo>
                        <a:cubicBezTo>
                          <a:pt x="106" y="0"/>
                          <a:pt x="97" y="20"/>
                          <a:pt x="84" y="28"/>
                        </a:cubicBezTo>
                        <a:cubicBezTo>
                          <a:pt x="71" y="36"/>
                          <a:pt x="44" y="43"/>
                          <a:pt x="33" y="58"/>
                        </a:cubicBezTo>
                        <a:cubicBezTo>
                          <a:pt x="22" y="73"/>
                          <a:pt x="20" y="100"/>
                          <a:pt x="15" y="121"/>
                        </a:cubicBezTo>
                        <a:cubicBezTo>
                          <a:pt x="10" y="142"/>
                          <a:pt x="0" y="156"/>
                          <a:pt x="4" y="186"/>
                        </a:cubicBezTo>
                        <a:cubicBezTo>
                          <a:pt x="8" y="216"/>
                          <a:pt x="28" y="286"/>
                          <a:pt x="40" y="304"/>
                        </a:cubicBezTo>
                        <a:cubicBezTo>
                          <a:pt x="52" y="322"/>
                          <a:pt x="63" y="303"/>
                          <a:pt x="76" y="292"/>
                        </a:cubicBezTo>
                        <a:cubicBezTo>
                          <a:pt x="89" y="281"/>
                          <a:pt x="100" y="255"/>
                          <a:pt x="116" y="236"/>
                        </a:cubicBezTo>
                        <a:cubicBezTo>
                          <a:pt x="132" y="217"/>
                          <a:pt x="169" y="193"/>
                          <a:pt x="174" y="178"/>
                        </a:cubicBezTo>
                        <a:cubicBezTo>
                          <a:pt x="179" y="163"/>
                          <a:pt x="154" y="158"/>
                          <a:pt x="146" y="144"/>
                        </a:cubicBezTo>
                        <a:cubicBezTo>
                          <a:pt x="138" y="130"/>
                          <a:pt x="131" y="116"/>
                          <a:pt x="126" y="94"/>
                        </a:cubicBezTo>
                        <a:cubicBezTo>
                          <a:pt x="121" y="72"/>
                          <a:pt x="121" y="23"/>
                          <a:pt x="113" y="1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49" name="Freeform 121"/>
                  <p:cNvSpPr>
                    <a:spLocks/>
                  </p:cNvSpPr>
                  <p:nvPr/>
                </p:nvSpPr>
                <p:spPr bwMode="auto">
                  <a:xfrm>
                    <a:off x="584" y="3087"/>
                    <a:ext cx="276" cy="365"/>
                  </a:xfrm>
                  <a:custGeom>
                    <a:avLst/>
                    <a:gdLst/>
                    <a:ahLst/>
                    <a:cxnLst>
                      <a:cxn ang="0">
                        <a:pos x="248" y="39"/>
                      </a:cxn>
                      <a:cxn ang="0">
                        <a:pos x="182" y="17"/>
                      </a:cxn>
                      <a:cxn ang="0">
                        <a:pos x="142" y="9"/>
                      </a:cxn>
                      <a:cxn ang="0">
                        <a:pos x="72" y="71"/>
                      </a:cxn>
                      <a:cxn ang="0">
                        <a:pos x="44" y="123"/>
                      </a:cxn>
                      <a:cxn ang="0">
                        <a:pos x="4" y="155"/>
                      </a:cxn>
                      <a:cxn ang="0">
                        <a:pos x="18" y="211"/>
                      </a:cxn>
                      <a:cxn ang="0">
                        <a:pos x="64" y="285"/>
                      </a:cxn>
                      <a:cxn ang="0">
                        <a:pos x="96" y="343"/>
                      </a:cxn>
                      <a:cxn ang="0">
                        <a:pos x="250" y="154"/>
                      </a:cxn>
                      <a:cxn ang="0">
                        <a:pos x="254" y="87"/>
                      </a:cxn>
                      <a:cxn ang="0">
                        <a:pos x="248" y="39"/>
                      </a:cxn>
                    </a:cxnLst>
                    <a:rect l="0" t="0" r="r" b="b"/>
                    <a:pathLst>
                      <a:path w="276" h="365">
                        <a:moveTo>
                          <a:pt x="248" y="39"/>
                        </a:moveTo>
                        <a:cubicBezTo>
                          <a:pt x="234" y="27"/>
                          <a:pt x="200" y="22"/>
                          <a:pt x="182" y="17"/>
                        </a:cubicBezTo>
                        <a:cubicBezTo>
                          <a:pt x="164" y="12"/>
                          <a:pt x="160" y="0"/>
                          <a:pt x="142" y="9"/>
                        </a:cubicBezTo>
                        <a:cubicBezTo>
                          <a:pt x="124" y="18"/>
                          <a:pt x="88" y="52"/>
                          <a:pt x="72" y="71"/>
                        </a:cubicBezTo>
                        <a:cubicBezTo>
                          <a:pt x="56" y="90"/>
                          <a:pt x="55" y="109"/>
                          <a:pt x="44" y="123"/>
                        </a:cubicBezTo>
                        <a:cubicBezTo>
                          <a:pt x="33" y="137"/>
                          <a:pt x="8" y="140"/>
                          <a:pt x="4" y="155"/>
                        </a:cubicBezTo>
                        <a:cubicBezTo>
                          <a:pt x="0" y="170"/>
                          <a:pt x="8" y="189"/>
                          <a:pt x="18" y="211"/>
                        </a:cubicBezTo>
                        <a:cubicBezTo>
                          <a:pt x="28" y="233"/>
                          <a:pt x="51" y="263"/>
                          <a:pt x="64" y="285"/>
                        </a:cubicBezTo>
                        <a:cubicBezTo>
                          <a:pt x="77" y="307"/>
                          <a:pt x="65" y="365"/>
                          <a:pt x="96" y="343"/>
                        </a:cubicBezTo>
                        <a:cubicBezTo>
                          <a:pt x="127" y="321"/>
                          <a:pt x="224" y="197"/>
                          <a:pt x="250" y="154"/>
                        </a:cubicBezTo>
                        <a:cubicBezTo>
                          <a:pt x="276" y="111"/>
                          <a:pt x="254" y="106"/>
                          <a:pt x="254" y="87"/>
                        </a:cubicBezTo>
                        <a:cubicBezTo>
                          <a:pt x="254" y="68"/>
                          <a:pt x="249" y="49"/>
                          <a:pt x="248" y="39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0" name="Freeform 122"/>
                  <p:cNvSpPr>
                    <a:spLocks/>
                  </p:cNvSpPr>
                  <p:nvPr/>
                </p:nvSpPr>
                <p:spPr bwMode="auto">
                  <a:xfrm>
                    <a:off x="674" y="3217"/>
                    <a:ext cx="301" cy="335"/>
                  </a:xfrm>
                  <a:custGeom>
                    <a:avLst/>
                    <a:gdLst/>
                    <a:ahLst/>
                    <a:cxnLst>
                      <a:cxn ang="0">
                        <a:pos x="202" y="96"/>
                      </a:cxn>
                      <a:cxn ang="0">
                        <a:pos x="184" y="51"/>
                      </a:cxn>
                      <a:cxn ang="0">
                        <a:pos x="170" y="9"/>
                      </a:cxn>
                      <a:cxn ang="0">
                        <a:pos x="104" y="103"/>
                      </a:cxn>
                      <a:cxn ang="0">
                        <a:pos x="10" y="215"/>
                      </a:cxn>
                      <a:cxn ang="0">
                        <a:pos x="46" y="259"/>
                      </a:cxn>
                      <a:cxn ang="0">
                        <a:pos x="144" y="330"/>
                      </a:cxn>
                      <a:cxn ang="0">
                        <a:pos x="246" y="230"/>
                      </a:cxn>
                      <a:cxn ang="0">
                        <a:pos x="294" y="167"/>
                      </a:cxn>
                      <a:cxn ang="0">
                        <a:pos x="202" y="96"/>
                      </a:cxn>
                    </a:cxnLst>
                    <a:rect l="0" t="0" r="r" b="b"/>
                    <a:pathLst>
                      <a:path w="301" h="335">
                        <a:moveTo>
                          <a:pt x="202" y="96"/>
                        </a:moveTo>
                        <a:cubicBezTo>
                          <a:pt x="193" y="76"/>
                          <a:pt x="189" y="65"/>
                          <a:pt x="184" y="51"/>
                        </a:cubicBezTo>
                        <a:cubicBezTo>
                          <a:pt x="179" y="37"/>
                          <a:pt x="183" y="0"/>
                          <a:pt x="170" y="9"/>
                        </a:cubicBezTo>
                        <a:cubicBezTo>
                          <a:pt x="157" y="18"/>
                          <a:pt x="131" y="69"/>
                          <a:pt x="104" y="103"/>
                        </a:cubicBezTo>
                        <a:cubicBezTo>
                          <a:pt x="77" y="137"/>
                          <a:pt x="20" y="189"/>
                          <a:pt x="10" y="215"/>
                        </a:cubicBezTo>
                        <a:cubicBezTo>
                          <a:pt x="0" y="241"/>
                          <a:pt x="24" y="240"/>
                          <a:pt x="46" y="259"/>
                        </a:cubicBezTo>
                        <a:cubicBezTo>
                          <a:pt x="68" y="278"/>
                          <a:pt x="111" y="335"/>
                          <a:pt x="144" y="330"/>
                        </a:cubicBezTo>
                        <a:cubicBezTo>
                          <a:pt x="177" y="325"/>
                          <a:pt x="221" y="257"/>
                          <a:pt x="246" y="230"/>
                        </a:cubicBezTo>
                        <a:cubicBezTo>
                          <a:pt x="271" y="203"/>
                          <a:pt x="301" y="189"/>
                          <a:pt x="294" y="167"/>
                        </a:cubicBezTo>
                        <a:cubicBezTo>
                          <a:pt x="287" y="145"/>
                          <a:pt x="221" y="111"/>
                          <a:pt x="202" y="9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1" name="Freeform 123"/>
                  <p:cNvSpPr>
                    <a:spLocks/>
                  </p:cNvSpPr>
                  <p:nvPr/>
                </p:nvSpPr>
                <p:spPr bwMode="auto">
                  <a:xfrm>
                    <a:off x="966" y="3237"/>
                    <a:ext cx="340" cy="265"/>
                  </a:xfrm>
                  <a:custGeom>
                    <a:avLst/>
                    <a:gdLst/>
                    <a:ahLst/>
                    <a:cxnLst>
                      <a:cxn ang="0">
                        <a:pos x="236" y="35"/>
                      </a:cxn>
                      <a:cxn ang="0">
                        <a:pos x="188" y="21"/>
                      </a:cxn>
                      <a:cxn ang="0">
                        <a:pos x="160" y="15"/>
                      </a:cxn>
                      <a:cxn ang="0">
                        <a:pos x="72" y="113"/>
                      </a:cxn>
                      <a:cxn ang="0">
                        <a:pos x="40" y="135"/>
                      </a:cxn>
                      <a:cxn ang="0">
                        <a:pos x="2" y="145"/>
                      </a:cxn>
                      <a:cxn ang="0">
                        <a:pos x="54" y="205"/>
                      </a:cxn>
                      <a:cxn ang="0">
                        <a:pos x="84" y="241"/>
                      </a:cxn>
                      <a:cxn ang="0">
                        <a:pos x="98" y="265"/>
                      </a:cxn>
                      <a:cxn ang="0">
                        <a:pos x="305" y="198"/>
                      </a:cxn>
                      <a:cxn ang="0">
                        <a:pos x="306" y="73"/>
                      </a:cxn>
                      <a:cxn ang="0">
                        <a:pos x="236" y="35"/>
                      </a:cxn>
                    </a:cxnLst>
                    <a:rect l="0" t="0" r="r" b="b"/>
                    <a:pathLst>
                      <a:path w="340" h="265">
                        <a:moveTo>
                          <a:pt x="236" y="35"/>
                        </a:moveTo>
                        <a:cubicBezTo>
                          <a:pt x="216" y="26"/>
                          <a:pt x="201" y="24"/>
                          <a:pt x="188" y="21"/>
                        </a:cubicBezTo>
                        <a:cubicBezTo>
                          <a:pt x="175" y="18"/>
                          <a:pt x="179" y="0"/>
                          <a:pt x="160" y="15"/>
                        </a:cubicBezTo>
                        <a:cubicBezTo>
                          <a:pt x="141" y="30"/>
                          <a:pt x="92" y="93"/>
                          <a:pt x="72" y="113"/>
                        </a:cubicBezTo>
                        <a:cubicBezTo>
                          <a:pt x="52" y="133"/>
                          <a:pt x="52" y="130"/>
                          <a:pt x="40" y="135"/>
                        </a:cubicBezTo>
                        <a:cubicBezTo>
                          <a:pt x="28" y="140"/>
                          <a:pt x="0" y="133"/>
                          <a:pt x="2" y="145"/>
                        </a:cubicBezTo>
                        <a:lnTo>
                          <a:pt x="54" y="205"/>
                        </a:lnTo>
                        <a:cubicBezTo>
                          <a:pt x="68" y="221"/>
                          <a:pt x="77" y="231"/>
                          <a:pt x="84" y="241"/>
                        </a:cubicBezTo>
                        <a:lnTo>
                          <a:pt x="98" y="265"/>
                        </a:lnTo>
                        <a:cubicBezTo>
                          <a:pt x="135" y="258"/>
                          <a:pt x="270" y="230"/>
                          <a:pt x="305" y="198"/>
                        </a:cubicBezTo>
                        <a:cubicBezTo>
                          <a:pt x="340" y="166"/>
                          <a:pt x="317" y="100"/>
                          <a:pt x="306" y="73"/>
                        </a:cubicBezTo>
                        <a:cubicBezTo>
                          <a:pt x="295" y="46"/>
                          <a:pt x="254" y="44"/>
                          <a:pt x="236" y="35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2" name="Freeform 124"/>
                  <p:cNvSpPr>
                    <a:spLocks/>
                  </p:cNvSpPr>
                  <p:nvPr/>
                </p:nvSpPr>
                <p:spPr bwMode="auto">
                  <a:xfrm>
                    <a:off x="809" y="3386"/>
                    <a:ext cx="277" cy="206"/>
                  </a:xfrm>
                  <a:custGeom>
                    <a:avLst/>
                    <a:gdLst/>
                    <a:ahLst/>
                    <a:cxnLst>
                      <a:cxn ang="0">
                        <a:pos x="161" y="6"/>
                      </a:cxn>
                      <a:cxn ang="0">
                        <a:pos x="155" y="22"/>
                      </a:cxn>
                      <a:cxn ang="0">
                        <a:pos x="91" y="86"/>
                      </a:cxn>
                      <a:cxn ang="0">
                        <a:pos x="45" y="132"/>
                      </a:cxn>
                      <a:cxn ang="0">
                        <a:pos x="17" y="164"/>
                      </a:cxn>
                      <a:cxn ang="0">
                        <a:pos x="149" y="204"/>
                      </a:cxn>
                      <a:cxn ang="0">
                        <a:pos x="265" y="152"/>
                      </a:cxn>
                      <a:cxn ang="0">
                        <a:pos x="221" y="60"/>
                      </a:cxn>
                      <a:cxn ang="0">
                        <a:pos x="161" y="6"/>
                      </a:cxn>
                    </a:cxnLst>
                    <a:rect l="0" t="0" r="r" b="b"/>
                    <a:pathLst>
                      <a:path w="277" h="206">
                        <a:moveTo>
                          <a:pt x="161" y="6"/>
                        </a:moveTo>
                        <a:cubicBezTo>
                          <a:pt x="150" y="0"/>
                          <a:pt x="167" y="9"/>
                          <a:pt x="155" y="22"/>
                        </a:cubicBezTo>
                        <a:cubicBezTo>
                          <a:pt x="143" y="35"/>
                          <a:pt x="109" y="68"/>
                          <a:pt x="91" y="86"/>
                        </a:cubicBezTo>
                        <a:cubicBezTo>
                          <a:pt x="73" y="104"/>
                          <a:pt x="57" y="119"/>
                          <a:pt x="45" y="132"/>
                        </a:cubicBezTo>
                        <a:cubicBezTo>
                          <a:pt x="33" y="145"/>
                          <a:pt x="0" y="152"/>
                          <a:pt x="17" y="164"/>
                        </a:cubicBezTo>
                        <a:cubicBezTo>
                          <a:pt x="34" y="176"/>
                          <a:pt x="108" y="206"/>
                          <a:pt x="149" y="204"/>
                        </a:cubicBezTo>
                        <a:cubicBezTo>
                          <a:pt x="190" y="202"/>
                          <a:pt x="253" y="176"/>
                          <a:pt x="265" y="152"/>
                        </a:cubicBezTo>
                        <a:cubicBezTo>
                          <a:pt x="277" y="128"/>
                          <a:pt x="238" y="84"/>
                          <a:pt x="221" y="60"/>
                        </a:cubicBezTo>
                        <a:cubicBezTo>
                          <a:pt x="204" y="36"/>
                          <a:pt x="175" y="11"/>
                          <a:pt x="161" y="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3" name="Freeform 125"/>
                  <p:cNvSpPr>
                    <a:spLocks/>
                  </p:cNvSpPr>
                  <p:nvPr/>
                </p:nvSpPr>
                <p:spPr bwMode="auto">
                  <a:xfrm>
                    <a:off x="1464" y="3095"/>
                    <a:ext cx="232" cy="309"/>
                  </a:xfrm>
                  <a:custGeom>
                    <a:avLst/>
                    <a:gdLst/>
                    <a:ahLst/>
                    <a:cxnLst>
                      <a:cxn ang="0">
                        <a:pos x="232" y="97"/>
                      </a:cxn>
                      <a:cxn ang="0">
                        <a:pos x="216" y="11"/>
                      </a:cxn>
                      <a:cxn ang="0">
                        <a:pos x="176" y="29"/>
                      </a:cxn>
                      <a:cxn ang="0">
                        <a:pos x="142" y="35"/>
                      </a:cxn>
                      <a:cxn ang="0">
                        <a:pos x="80" y="35"/>
                      </a:cxn>
                      <a:cxn ang="0">
                        <a:pos x="32" y="31"/>
                      </a:cxn>
                      <a:cxn ang="0">
                        <a:pos x="24" y="83"/>
                      </a:cxn>
                      <a:cxn ang="0">
                        <a:pos x="14" y="161"/>
                      </a:cxn>
                      <a:cxn ang="0">
                        <a:pos x="20" y="247"/>
                      </a:cxn>
                      <a:cxn ang="0">
                        <a:pos x="136" y="307"/>
                      </a:cxn>
                      <a:cxn ang="0">
                        <a:pos x="216" y="257"/>
                      </a:cxn>
                      <a:cxn ang="0">
                        <a:pos x="228" y="201"/>
                      </a:cxn>
                      <a:cxn ang="0">
                        <a:pos x="232" y="97"/>
                      </a:cxn>
                    </a:cxnLst>
                    <a:rect l="0" t="0" r="r" b="b"/>
                    <a:pathLst>
                      <a:path w="232" h="309">
                        <a:moveTo>
                          <a:pt x="232" y="97"/>
                        </a:moveTo>
                        <a:cubicBezTo>
                          <a:pt x="230" y="65"/>
                          <a:pt x="225" y="22"/>
                          <a:pt x="216" y="11"/>
                        </a:cubicBezTo>
                        <a:cubicBezTo>
                          <a:pt x="207" y="0"/>
                          <a:pt x="188" y="25"/>
                          <a:pt x="176" y="29"/>
                        </a:cubicBezTo>
                        <a:cubicBezTo>
                          <a:pt x="164" y="33"/>
                          <a:pt x="158" y="34"/>
                          <a:pt x="142" y="35"/>
                        </a:cubicBezTo>
                        <a:cubicBezTo>
                          <a:pt x="126" y="36"/>
                          <a:pt x="98" y="36"/>
                          <a:pt x="80" y="35"/>
                        </a:cubicBezTo>
                        <a:cubicBezTo>
                          <a:pt x="62" y="34"/>
                          <a:pt x="41" y="23"/>
                          <a:pt x="32" y="31"/>
                        </a:cubicBezTo>
                        <a:cubicBezTo>
                          <a:pt x="23" y="39"/>
                          <a:pt x="27" y="61"/>
                          <a:pt x="24" y="83"/>
                        </a:cubicBezTo>
                        <a:cubicBezTo>
                          <a:pt x="21" y="105"/>
                          <a:pt x="15" y="134"/>
                          <a:pt x="14" y="161"/>
                        </a:cubicBezTo>
                        <a:cubicBezTo>
                          <a:pt x="13" y="188"/>
                          <a:pt x="0" y="223"/>
                          <a:pt x="20" y="247"/>
                        </a:cubicBezTo>
                        <a:cubicBezTo>
                          <a:pt x="40" y="271"/>
                          <a:pt x="103" y="305"/>
                          <a:pt x="136" y="307"/>
                        </a:cubicBezTo>
                        <a:cubicBezTo>
                          <a:pt x="169" y="309"/>
                          <a:pt x="201" y="275"/>
                          <a:pt x="216" y="257"/>
                        </a:cubicBezTo>
                        <a:cubicBezTo>
                          <a:pt x="231" y="239"/>
                          <a:pt x="225" y="228"/>
                          <a:pt x="228" y="201"/>
                        </a:cubicBezTo>
                        <a:cubicBezTo>
                          <a:pt x="231" y="174"/>
                          <a:pt x="231" y="119"/>
                          <a:pt x="232" y="9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4" name="Freeform 126"/>
                  <p:cNvSpPr>
                    <a:spLocks/>
                  </p:cNvSpPr>
                  <p:nvPr/>
                </p:nvSpPr>
                <p:spPr bwMode="auto">
                  <a:xfrm>
                    <a:off x="1674" y="2899"/>
                    <a:ext cx="212" cy="385"/>
                  </a:xfrm>
                  <a:custGeom>
                    <a:avLst/>
                    <a:gdLst/>
                    <a:ahLst/>
                    <a:cxnLst>
                      <a:cxn ang="0">
                        <a:pos x="22" y="365"/>
                      </a:cxn>
                      <a:cxn ang="0">
                        <a:pos x="178" y="357"/>
                      </a:cxn>
                      <a:cxn ang="0">
                        <a:pos x="210" y="199"/>
                      </a:cxn>
                      <a:cxn ang="0">
                        <a:pos x="192" y="141"/>
                      </a:cxn>
                      <a:cxn ang="0">
                        <a:pos x="184" y="71"/>
                      </a:cxn>
                      <a:cxn ang="0">
                        <a:pos x="166" y="27"/>
                      </a:cxn>
                      <a:cxn ang="0">
                        <a:pos x="146" y="7"/>
                      </a:cxn>
                      <a:cxn ang="0">
                        <a:pos x="104" y="67"/>
                      </a:cxn>
                      <a:cxn ang="0">
                        <a:pos x="74" y="107"/>
                      </a:cxn>
                      <a:cxn ang="0">
                        <a:pos x="39" y="156"/>
                      </a:cxn>
                      <a:cxn ang="0">
                        <a:pos x="4" y="205"/>
                      </a:cxn>
                      <a:cxn ang="0">
                        <a:pos x="14" y="231"/>
                      </a:cxn>
                      <a:cxn ang="0">
                        <a:pos x="22" y="267"/>
                      </a:cxn>
                      <a:cxn ang="0">
                        <a:pos x="22" y="323"/>
                      </a:cxn>
                      <a:cxn ang="0">
                        <a:pos x="22" y="365"/>
                      </a:cxn>
                    </a:cxnLst>
                    <a:rect l="0" t="0" r="r" b="b"/>
                    <a:pathLst>
                      <a:path w="212" h="385">
                        <a:moveTo>
                          <a:pt x="22" y="365"/>
                        </a:moveTo>
                        <a:cubicBezTo>
                          <a:pt x="50" y="369"/>
                          <a:pt x="147" y="385"/>
                          <a:pt x="178" y="357"/>
                        </a:cubicBezTo>
                        <a:cubicBezTo>
                          <a:pt x="209" y="329"/>
                          <a:pt x="208" y="235"/>
                          <a:pt x="210" y="199"/>
                        </a:cubicBezTo>
                        <a:cubicBezTo>
                          <a:pt x="212" y="163"/>
                          <a:pt x="196" y="162"/>
                          <a:pt x="192" y="141"/>
                        </a:cubicBezTo>
                        <a:cubicBezTo>
                          <a:pt x="188" y="120"/>
                          <a:pt x="188" y="90"/>
                          <a:pt x="184" y="71"/>
                        </a:cubicBezTo>
                        <a:cubicBezTo>
                          <a:pt x="180" y="52"/>
                          <a:pt x="172" y="38"/>
                          <a:pt x="166" y="27"/>
                        </a:cubicBezTo>
                        <a:cubicBezTo>
                          <a:pt x="160" y="16"/>
                          <a:pt x="156" y="0"/>
                          <a:pt x="146" y="7"/>
                        </a:cubicBezTo>
                        <a:cubicBezTo>
                          <a:pt x="136" y="14"/>
                          <a:pt x="116" y="50"/>
                          <a:pt x="104" y="67"/>
                        </a:cubicBezTo>
                        <a:cubicBezTo>
                          <a:pt x="92" y="84"/>
                          <a:pt x="85" y="92"/>
                          <a:pt x="74" y="107"/>
                        </a:cubicBezTo>
                        <a:cubicBezTo>
                          <a:pt x="63" y="122"/>
                          <a:pt x="51" y="140"/>
                          <a:pt x="39" y="156"/>
                        </a:cubicBezTo>
                        <a:cubicBezTo>
                          <a:pt x="27" y="172"/>
                          <a:pt x="8" y="193"/>
                          <a:pt x="4" y="205"/>
                        </a:cubicBezTo>
                        <a:cubicBezTo>
                          <a:pt x="0" y="217"/>
                          <a:pt x="11" y="221"/>
                          <a:pt x="14" y="231"/>
                        </a:cubicBezTo>
                        <a:cubicBezTo>
                          <a:pt x="17" y="241"/>
                          <a:pt x="21" y="252"/>
                          <a:pt x="22" y="267"/>
                        </a:cubicBezTo>
                        <a:cubicBezTo>
                          <a:pt x="23" y="282"/>
                          <a:pt x="22" y="307"/>
                          <a:pt x="22" y="323"/>
                        </a:cubicBezTo>
                        <a:cubicBezTo>
                          <a:pt x="22" y="339"/>
                          <a:pt x="22" y="356"/>
                          <a:pt x="22" y="365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5" name="Freeform 127"/>
                  <p:cNvSpPr>
                    <a:spLocks/>
                  </p:cNvSpPr>
                  <p:nvPr/>
                </p:nvSpPr>
                <p:spPr bwMode="auto">
                  <a:xfrm>
                    <a:off x="1434" y="3338"/>
                    <a:ext cx="257" cy="264"/>
                  </a:xfrm>
                  <a:custGeom>
                    <a:avLst/>
                    <a:gdLst/>
                    <a:ahLst/>
                    <a:cxnLst>
                      <a:cxn ang="0">
                        <a:pos x="227" y="98"/>
                      </a:cxn>
                      <a:cxn ang="0">
                        <a:pos x="252" y="6"/>
                      </a:cxn>
                      <a:cxn ang="0">
                        <a:pos x="194" y="62"/>
                      </a:cxn>
                      <a:cxn ang="0">
                        <a:pos x="134" y="58"/>
                      </a:cxn>
                      <a:cxn ang="0">
                        <a:pos x="82" y="34"/>
                      </a:cxn>
                      <a:cxn ang="0">
                        <a:pos x="46" y="10"/>
                      </a:cxn>
                      <a:cxn ang="0">
                        <a:pos x="38" y="86"/>
                      </a:cxn>
                      <a:cxn ang="0">
                        <a:pos x="22" y="162"/>
                      </a:cxn>
                      <a:cxn ang="0">
                        <a:pos x="15" y="248"/>
                      </a:cxn>
                      <a:cxn ang="0">
                        <a:pos x="112" y="258"/>
                      </a:cxn>
                      <a:cxn ang="0">
                        <a:pos x="168" y="220"/>
                      </a:cxn>
                      <a:cxn ang="0">
                        <a:pos x="224" y="188"/>
                      </a:cxn>
                      <a:cxn ang="0">
                        <a:pos x="227" y="98"/>
                      </a:cxn>
                    </a:cxnLst>
                    <a:rect l="0" t="0" r="r" b="b"/>
                    <a:pathLst>
                      <a:path w="257" h="264">
                        <a:moveTo>
                          <a:pt x="227" y="98"/>
                        </a:moveTo>
                        <a:cubicBezTo>
                          <a:pt x="232" y="68"/>
                          <a:pt x="257" y="12"/>
                          <a:pt x="252" y="6"/>
                        </a:cubicBezTo>
                        <a:cubicBezTo>
                          <a:pt x="247" y="0"/>
                          <a:pt x="214" y="53"/>
                          <a:pt x="194" y="62"/>
                        </a:cubicBezTo>
                        <a:cubicBezTo>
                          <a:pt x="174" y="71"/>
                          <a:pt x="153" y="63"/>
                          <a:pt x="134" y="58"/>
                        </a:cubicBezTo>
                        <a:cubicBezTo>
                          <a:pt x="115" y="53"/>
                          <a:pt x="97" y="42"/>
                          <a:pt x="82" y="34"/>
                        </a:cubicBezTo>
                        <a:cubicBezTo>
                          <a:pt x="67" y="26"/>
                          <a:pt x="53" y="1"/>
                          <a:pt x="46" y="10"/>
                        </a:cubicBezTo>
                        <a:cubicBezTo>
                          <a:pt x="39" y="19"/>
                          <a:pt x="42" y="61"/>
                          <a:pt x="38" y="86"/>
                        </a:cubicBezTo>
                        <a:cubicBezTo>
                          <a:pt x="34" y="111"/>
                          <a:pt x="26" y="135"/>
                          <a:pt x="22" y="162"/>
                        </a:cubicBezTo>
                        <a:cubicBezTo>
                          <a:pt x="18" y="189"/>
                          <a:pt x="0" y="232"/>
                          <a:pt x="15" y="248"/>
                        </a:cubicBezTo>
                        <a:cubicBezTo>
                          <a:pt x="30" y="264"/>
                          <a:pt x="87" y="263"/>
                          <a:pt x="112" y="258"/>
                        </a:cubicBezTo>
                        <a:cubicBezTo>
                          <a:pt x="137" y="253"/>
                          <a:pt x="149" y="232"/>
                          <a:pt x="168" y="220"/>
                        </a:cubicBezTo>
                        <a:cubicBezTo>
                          <a:pt x="187" y="208"/>
                          <a:pt x="214" y="208"/>
                          <a:pt x="224" y="188"/>
                        </a:cubicBezTo>
                        <a:cubicBezTo>
                          <a:pt x="234" y="168"/>
                          <a:pt x="227" y="117"/>
                          <a:pt x="227" y="9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6" name="Freeform 128"/>
                  <p:cNvSpPr>
                    <a:spLocks/>
                  </p:cNvSpPr>
                  <p:nvPr/>
                </p:nvSpPr>
                <p:spPr bwMode="auto">
                  <a:xfrm>
                    <a:off x="1654" y="3250"/>
                    <a:ext cx="200" cy="271"/>
                  </a:xfrm>
                  <a:custGeom>
                    <a:avLst/>
                    <a:gdLst/>
                    <a:ahLst/>
                    <a:cxnLst>
                      <a:cxn ang="0">
                        <a:pos x="138" y="20"/>
                      </a:cxn>
                      <a:cxn ang="0">
                        <a:pos x="44" y="16"/>
                      </a:cxn>
                      <a:cxn ang="0">
                        <a:pos x="36" y="60"/>
                      </a:cxn>
                      <a:cxn ang="0">
                        <a:pos x="34" y="94"/>
                      </a:cxn>
                      <a:cxn ang="0">
                        <a:pos x="6" y="186"/>
                      </a:cxn>
                      <a:cxn ang="0">
                        <a:pos x="6" y="230"/>
                      </a:cxn>
                      <a:cxn ang="0">
                        <a:pos x="12" y="268"/>
                      </a:cxn>
                      <a:cxn ang="0">
                        <a:pos x="76" y="210"/>
                      </a:cxn>
                      <a:cxn ang="0">
                        <a:pos x="176" y="105"/>
                      </a:cxn>
                      <a:cxn ang="0">
                        <a:pos x="194" y="14"/>
                      </a:cxn>
                      <a:cxn ang="0">
                        <a:pos x="138" y="20"/>
                      </a:cxn>
                    </a:cxnLst>
                    <a:rect l="0" t="0" r="r" b="b"/>
                    <a:pathLst>
                      <a:path w="200" h="271">
                        <a:moveTo>
                          <a:pt x="138" y="20"/>
                        </a:moveTo>
                        <a:cubicBezTo>
                          <a:pt x="113" y="20"/>
                          <a:pt x="61" y="9"/>
                          <a:pt x="44" y="16"/>
                        </a:cubicBezTo>
                        <a:cubicBezTo>
                          <a:pt x="27" y="23"/>
                          <a:pt x="38" y="47"/>
                          <a:pt x="36" y="60"/>
                        </a:cubicBezTo>
                        <a:cubicBezTo>
                          <a:pt x="34" y="73"/>
                          <a:pt x="39" y="73"/>
                          <a:pt x="34" y="94"/>
                        </a:cubicBezTo>
                        <a:cubicBezTo>
                          <a:pt x="29" y="115"/>
                          <a:pt x="11" y="163"/>
                          <a:pt x="6" y="186"/>
                        </a:cubicBezTo>
                        <a:cubicBezTo>
                          <a:pt x="1" y="209"/>
                          <a:pt x="5" y="216"/>
                          <a:pt x="6" y="230"/>
                        </a:cubicBezTo>
                        <a:cubicBezTo>
                          <a:pt x="7" y="244"/>
                          <a:pt x="0" y="271"/>
                          <a:pt x="12" y="268"/>
                        </a:cubicBezTo>
                        <a:cubicBezTo>
                          <a:pt x="24" y="265"/>
                          <a:pt x="49" y="237"/>
                          <a:pt x="76" y="210"/>
                        </a:cubicBezTo>
                        <a:cubicBezTo>
                          <a:pt x="103" y="183"/>
                          <a:pt x="156" y="138"/>
                          <a:pt x="176" y="105"/>
                        </a:cubicBezTo>
                        <a:cubicBezTo>
                          <a:pt x="196" y="72"/>
                          <a:pt x="200" y="28"/>
                          <a:pt x="194" y="14"/>
                        </a:cubicBezTo>
                        <a:cubicBezTo>
                          <a:pt x="188" y="0"/>
                          <a:pt x="159" y="26"/>
                          <a:pt x="138" y="2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7" name="Freeform 129"/>
                  <p:cNvSpPr>
                    <a:spLocks/>
                  </p:cNvSpPr>
                  <p:nvPr/>
                </p:nvSpPr>
                <p:spPr bwMode="auto">
                  <a:xfrm>
                    <a:off x="1072" y="3422"/>
                    <a:ext cx="245" cy="251"/>
                  </a:xfrm>
                  <a:custGeom>
                    <a:avLst/>
                    <a:gdLst/>
                    <a:ahLst/>
                    <a:cxnLst>
                      <a:cxn ang="0">
                        <a:pos x="70" y="58"/>
                      </a:cxn>
                      <a:cxn ang="0">
                        <a:pos x="0" y="84"/>
                      </a:cxn>
                      <a:cxn ang="0">
                        <a:pos x="9" y="144"/>
                      </a:cxn>
                      <a:cxn ang="0">
                        <a:pos x="63" y="238"/>
                      </a:cxn>
                      <a:cxn ang="0">
                        <a:pos x="187" y="222"/>
                      </a:cxn>
                      <a:cxn ang="0">
                        <a:pos x="242" y="86"/>
                      </a:cxn>
                      <a:cxn ang="0">
                        <a:pos x="208" y="8"/>
                      </a:cxn>
                      <a:cxn ang="0">
                        <a:pos x="160" y="38"/>
                      </a:cxn>
                      <a:cxn ang="0">
                        <a:pos x="70" y="58"/>
                      </a:cxn>
                    </a:cxnLst>
                    <a:rect l="0" t="0" r="r" b="b"/>
                    <a:pathLst>
                      <a:path w="245" h="251">
                        <a:moveTo>
                          <a:pt x="70" y="58"/>
                        </a:moveTo>
                        <a:cubicBezTo>
                          <a:pt x="43" y="66"/>
                          <a:pt x="10" y="70"/>
                          <a:pt x="0" y="84"/>
                        </a:cubicBezTo>
                        <a:lnTo>
                          <a:pt x="9" y="144"/>
                        </a:lnTo>
                        <a:lnTo>
                          <a:pt x="63" y="238"/>
                        </a:lnTo>
                        <a:cubicBezTo>
                          <a:pt x="93" y="251"/>
                          <a:pt x="157" y="247"/>
                          <a:pt x="187" y="222"/>
                        </a:cubicBezTo>
                        <a:cubicBezTo>
                          <a:pt x="217" y="197"/>
                          <a:pt x="239" y="122"/>
                          <a:pt x="242" y="86"/>
                        </a:cubicBezTo>
                        <a:cubicBezTo>
                          <a:pt x="245" y="50"/>
                          <a:pt x="222" y="16"/>
                          <a:pt x="208" y="8"/>
                        </a:cubicBezTo>
                        <a:cubicBezTo>
                          <a:pt x="194" y="0"/>
                          <a:pt x="183" y="30"/>
                          <a:pt x="160" y="38"/>
                        </a:cubicBezTo>
                        <a:cubicBezTo>
                          <a:pt x="137" y="46"/>
                          <a:pt x="93" y="46"/>
                          <a:pt x="70" y="58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996633"/>
                      </a:gs>
                      <a:gs pos="100000">
                        <a:srgbClr val="FF9999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58" name="Oval 130"/>
                  <p:cNvSpPr>
                    <a:spLocks noChangeArrowheads="1"/>
                  </p:cNvSpPr>
                  <p:nvPr/>
                </p:nvSpPr>
                <p:spPr bwMode="auto">
                  <a:xfrm rot="23698037">
                    <a:off x="1247" y="2568"/>
                    <a:ext cx="73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59" name="Oval 131"/>
                  <p:cNvSpPr>
                    <a:spLocks noChangeArrowheads="1"/>
                  </p:cNvSpPr>
                  <p:nvPr/>
                </p:nvSpPr>
                <p:spPr bwMode="auto">
                  <a:xfrm rot="23698037">
                    <a:off x="1383" y="2789"/>
                    <a:ext cx="119" cy="6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0" name="Oval 132"/>
                  <p:cNvSpPr>
                    <a:spLocks noChangeArrowheads="1"/>
                  </p:cNvSpPr>
                  <p:nvPr/>
                </p:nvSpPr>
                <p:spPr bwMode="auto">
                  <a:xfrm rot="29613792">
                    <a:off x="1307" y="3050"/>
                    <a:ext cx="136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1" name="Oval 133"/>
                  <p:cNvSpPr>
                    <a:spLocks noChangeArrowheads="1"/>
                  </p:cNvSpPr>
                  <p:nvPr/>
                </p:nvSpPr>
                <p:spPr bwMode="auto">
                  <a:xfrm rot="29613792">
                    <a:off x="785" y="2989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2" name="Oval 134"/>
                  <p:cNvSpPr>
                    <a:spLocks noChangeArrowheads="1"/>
                  </p:cNvSpPr>
                  <p:nvPr/>
                </p:nvSpPr>
                <p:spPr bwMode="auto">
                  <a:xfrm rot="33794403">
                    <a:off x="997" y="2909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3" name="Oval 135"/>
                  <p:cNvSpPr>
                    <a:spLocks noChangeArrowheads="1"/>
                  </p:cNvSpPr>
                  <p:nvPr/>
                </p:nvSpPr>
                <p:spPr bwMode="auto">
                  <a:xfrm rot="23698037">
                    <a:off x="1066" y="2659"/>
                    <a:ext cx="73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rot="10800000" vert="eaVert" wrap="none" anchor="ctr"/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99464" name="Oval 136"/>
                  <p:cNvSpPr>
                    <a:spLocks noChangeArrowheads="1"/>
                  </p:cNvSpPr>
                  <p:nvPr/>
                </p:nvSpPr>
                <p:spPr bwMode="auto">
                  <a:xfrm rot="23698037">
                    <a:off x="748" y="3385"/>
                    <a:ext cx="73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rot="10800000" vert="eaVert" wrap="none" anchor="ctr"/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99465" name="Oval 137"/>
                  <p:cNvSpPr>
                    <a:spLocks noChangeArrowheads="1"/>
                  </p:cNvSpPr>
                  <p:nvPr/>
                </p:nvSpPr>
                <p:spPr bwMode="auto">
                  <a:xfrm rot="29613792">
                    <a:off x="908" y="3225"/>
                    <a:ext cx="136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6" name="Oval 138"/>
                  <p:cNvSpPr>
                    <a:spLocks noChangeArrowheads="1"/>
                  </p:cNvSpPr>
                  <p:nvPr/>
                </p:nvSpPr>
                <p:spPr bwMode="auto">
                  <a:xfrm rot="30092450">
                    <a:off x="1156" y="3067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7" name="Oval 139"/>
                  <p:cNvSpPr>
                    <a:spLocks noChangeArrowheads="1"/>
                  </p:cNvSpPr>
                  <p:nvPr/>
                </p:nvSpPr>
                <p:spPr bwMode="auto">
                  <a:xfrm rot="23878224">
                    <a:off x="1156" y="3339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68" name="Oval 140"/>
                  <p:cNvSpPr>
                    <a:spLocks noChangeArrowheads="1"/>
                  </p:cNvSpPr>
                  <p:nvPr/>
                </p:nvSpPr>
                <p:spPr bwMode="auto">
                  <a:xfrm rot="23698037">
                    <a:off x="1701" y="3294"/>
                    <a:ext cx="73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rot="10800000" vert="eaVert" wrap="none" anchor="ctr"/>
                  <a:lstStyle/>
                  <a:p>
                    <a:pPr algn="ctr"/>
                    <a:endParaRPr lang="en-US" b="1"/>
                  </a:p>
                </p:txBody>
              </p:sp>
              <p:sp>
                <p:nvSpPr>
                  <p:cNvPr id="99469" name="Oval 141"/>
                  <p:cNvSpPr>
                    <a:spLocks noChangeArrowheads="1"/>
                  </p:cNvSpPr>
                  <p:nvPr/>
                </p:nvSpPr>
                <p:spPr bwMode="auto">
                  <a:xfrm rot="29613792">
                    <a:off x="1543" y="2953"/>
                    <a:ext cx="136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0" name="Oval 142"/>
                  <p:cNvSpPr>
                    <a:spLocks noChangeArrowheads="1"/>
                  </p:cNvSpPr>
                  <p:nvPr/>
                </p:nvSpPr>
                <p:spPr bwMode="auto">
                  <a:xfrm rot="29613792">
                    <a:off x="725" y="3181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1" name="Oval 143"/>
                  <p:cNvSpPr>
                    <a:spLocks noChangeArrowheads="1"/>
                  </p:cNvSpPr>
                  <p:nvPr/>
                </p:nvSpPr>
                <p:spPr bwMode="auto">
                  <a:xfrm rot="31570946">
                    <a:off x="680" y="2773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2" name="Oval 144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1179" y="2818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3" name="Oval 145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1519" y="3294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4" name="Oval 146"/>
                  <p:cNvSpPr>
                    <a:spLocks noChangeArrowheads="1"/>
                  </p:cNvSpPr>
                  <p:nvPr/>
                </p:nvSpPr>
                <p:spPr bwMode="auto">
                  <a:xfrm rot="6242174">
                    <a:off x="1723" y="3136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  <p:sp>
                <p:nvSpPr>
                  <p:cNvPr id="99475" name="Oval 147"/>
                  <p:cNvSpPr>
                    <a:spLocks noChangeArrowheads="1"/>
                  </p:cNvSpPr>
                  <p:nvPr/>
                </p:nvSpPr>
                <p:spPr bwMode="auto">
                  <a:xfrm rot="31570946">
                    <a:off x="1429" y="2568"/>
                    <a:ext cx="106" cy="6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</p:grpSp>
          <p:grpSp>
            <p:nvGrpSpPr>
              <p:cNvPr id="99366" name="Group 148"/>
              <p:cNvGrpSpPr>
                <a:grpSpLocks/>
              </p:cNvGrpSpPr>
              <p:nvPr/>
            </p:nvGrpSpPr>
            <p:grpSpPr bwMode="auto">
              <a:xfrm>
                <a:off x="431" y="2341"/>
                <a:ext cx="1612" cy="1452"/>
                <a:chOff x="431" y="2341"/>
                <a:chExt cx="1612" cy="1452"/>
              </a:xfrm>
            </p:grpSpPr>
            <p:grpSp>
              <p:nvGrpSpPr>
                <p:cNvPr id="99373" name="Group 149"/>
                <p:cNvGrpSpPr>
                  <a:grpSpLocks/>
                </p:cNvGrpSpPr>
                <p:nvPr/>
              </p:nvGrpSpPr>
              <p:grpSpPr bwMode="auto">
                <a:xfrm rot="2945137">
                  <a:off x="589" y="3460"/>
                  <a:ext cx="208" cy="120"/>
                  <a:chOff x="2767" y="3527"/>
                  <a:chExt cx="208" cy="120"/>
                </a:xfrm>
              </p:grpSpPr>
              <p:sp>
                <p:nvSpPr>
                  <p:cNvPr id="99478" name="Freeform 150"/>
                  <p:cNvSpPr>
                    <a:spLocks/>
                  </p:cNvSpPr>
                  <p:nvPr/>
                </p:nvSpPr>
                <p:spPr bwMode="auto">
                  <a:xfrm>
                    <a:off x="2767" y="3527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79" name="Oval 151"/>
                  <p:cNvSpPr>
                    <a:spLocks noChangeArrowheads="1"/>
                  </p:cNvSpPr>
                  <p:nvPr/>
                </p:nvSpPr>
                <p:spPr bwMode="auto">
                  <a:xfrm rot="13623968">
                    <a:off x="2795" y="355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74" name="Group 152"/>
                <p:cNvGrpSpPr>
                  <a:grpSpLocks/>
                </p:cNvGrpSpPr>
                <p:nvPr/>
              </p:nvGrpSpPr>
              <p:grpSpPr bwMode="auto">
                <a:xfrm rot="2191387">
                  <a:off x="431" y="3113"/>
                  <a:ext cx="184" cy="167"/>
                  <a:chOff x="2851" y="3225"/>
                  <a:chExt cx="184" cy="167"/>
                </a:xfrm>
              </p:grpSpPr>
              <p:sp>
                <p:nvSpPr>
                  <p:cNvPr id="99481" name="Freeform 153"/>
                  <p:cNvSpPr>
                    <a:spLocks/>
                  </p:cNvSpPr>
                  <p:nvPr/>
                </p:nvSpPr>
                <p:spPr bwMode="auto">
                  <a:xfrm>
                    <a:off x="2851" y="3225"/>
                    <a:ext cx="184" cy="167"/>
                  </a:xfrm>
                  <a:custGeom>
                    <a:avLst/>
                    <a:gdLst/>
                    <a:ahLst/>
                    <a:cxnLst>
                      <a:cxn ang="0">
                        <a:pos x="37" y="23"/>
                      </a:cxn>
                      <a:cxn ang="0">
                        <a:pos x="2" y="60"/>
                      </a:cxn>
                      <a:cxn ang="0">
                        <a:pos x="49" y="106"/>
                      </a:cxn>
                      <a:cxn ang="0">
                        <a:pos x="129" y="166"/>
                      </a:cxn>
                      <a:cxn ang="0">
                        <a:pos x="183" y="99"/>
                      </a:cxn>
                      <a:cxn ang="0">
                        <a:pos x="122" y="42"/>
                      </a:cxn>
                      <a:cxn ang="0">
                        <a:pos x="58" y="0"/>
                      </a:cxn>
                      <a:cxn ang="0">
                        <a:pos x="37" y="23"/>
                      </a:cxn>
                    </a:cxnLst>
                    <a:rect l="0" t="0" r="r" b="b"/>
                    <a:pathLst>
                      <a:path w="184" h="167">
                        <a:moveTo>
                          <a:pt x="37" y="23"/>
                        </a:moveTo>
                        <a:cubicBezTo>
                          <a:pt x="26" y="31"/>
                          <a:pt x="0" y="46"/>
                          <a:pt x="2" y="60"/>
                        </a:cubicBezTo>
                        <a:cubicBezTo>
                          <a:pt x="4" y="74"/>
                          <a:pt x="28" y="88"/>
                          <a:pt x="49" y="106"/>
                        </a:cubicBezTo>
                        <a:cubicBezTo>
                          <a:pt x="70" y="124"/>
                          <a:pt x="106" y="167"/>
                          <a:pt x="129" y="166"/>
                        </a:cubicBezTo>
                        <a:cubicBezTo>
                          <a:pt x="151" y="165"/>
                          <a:pt x="184" y="120"/>
                          <a:pt x="183" y="99"/>
                        </a:cubicBezTo>
                        <a:lnTo>
                          <a:pt x="122" y="42"/>
                        </a:lnTo>
                        <a:lnTo>
                          <a:pt x="58" y="0"/>
                        </a:lnTo>
                        <a:lnTo>
                          <a:pt x="37" y="2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82" name="Oval 154"/>
                  <p:cNvSpPr>
                    <a:spLocks noChangeArrowheads="1"/>
                  </p:cNvSpPr>
                  <p:nvPr/>
                </p:nvSpPr>
                <p:spPr bwMode="auto">
                  <a:xfrm rot="16569104">
                    <a:off x="2896" y="323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77" name="Group 155"/>
                <p:cNvGrpSpPr>
                  <a:grpSpLocks/>
                </p:cNvGrpSpPr>
                <p:nvPr/>
              </p:nvGrpSpPr>
              <p:grpSpPr bwMode="auto">
                <a:xfrm rot="1301395">
                  <a:off x="524" y="3270"/>
                  <a:ext cx="120" cy="208"/>
                  <a:chOff x="3016" y="3339"/>
                  <a:chExt cx="120" cy="208"/>
                </a:xfrm>
              </p:grpSpPr>
              <p:sp>
                <p:nvSpPr>
                  <p:cNvPr id="99484" name="Freeform 156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85" name="Oval 157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80" name="Group 158"/>
                <p:cNvGrpSpPr>
                  <a:grpSpLocks/>
                </p:cNvGrpSpPr>
                <p:nvPr/>
              </p:nvGrpSpPr>
              <p:grpSpPr bwMode="auto">
                <a:xfrm rot="3781576">
                  <a:off x="440" y="2951"/>
                  <a:ext cx="161" cy="163"/>
                  <a:chOff x="3126" y="3466"/>
                  <a:chExt cx="161" cy="163"/>
                </a:xfrm>
              </p:grpSpPr>
              <p:sp>
                <p:nvSpPr>
                  <p:cNvPr id="99487" name="Freeform 159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88" name="Oval 160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83" name="Group 161"/>
                <p:cNvGrpSpPr>
                  <a:grpSpLocks/>
                </p:cNvGrpSpPr>
                <p:nvPr/>
              </p:nvGrpSpPr>
              <p:grpSpPr bwMode="auto">
                <a:xfrm rot="4942267">
                  <a:off x="563" y="2643"/>
                  <a:ext cx="184" cy="167"/>
                  <a:chOff x="2851" y="3225"/>
                  <a:chExt cx="184" cy="167"/>
                </a:xfrm>
              </p:grpSpPr>
              <p:sp>
                <p:nvSpPr>
                  <p:cNvPr id="99490" name="Freeform 162"/>
                  <p:cNvSpPr>
                    <a:spLocks/>
                  </p:cNvSpPr>
                  <p:nvPr/>
                </p:nvSpPr>
                <p:spPr bwMode="auto">
                  <a:xfrm>
                    <a:off x="2851" y="3225"/>
                    <a:ext cx="184" cy="167"/>
                  </a:xfrm>
                  <a:custGeom>
                    <a:avLst/>
                    <a:gdLst/>
                    <a:ahLst/>
                    <a:cxnLst>
                      <a:cxn ang="0">
                        <a:pos x="37" y="23"/>
                      </a:cxn>
                      <a:cxn ang="0">
                        <a:pos x="2" y="60"/>
                      </a:cxn>
                      <a:cxn ang="0">
                        <a:pos x="49" y="106"/>
                      </a:cxn>
                      <a:cxn ang="0">
                        <a:pos x="129" y="166"/>
                      </a:cxn>
                      <a:cxn ang="0">
                        <a:pos x="183" y="99"/>
                      </a:cxn>
                      <a:cxn ang="0">
                        <a:pos x="122" y="42"/>
                      </a:cxn>
                      <a:cxn ang="0">
                        <a:pos x="58" y="0"/>
                      </a:cxn>
                      <a:cxn ang="0">
                        <a:pos x="37" y="23"/>
                      </a:cxn>
                    </a:cxnLst>
                    <a:rect l="0" t="0" r="r" b="b"/>
                    <a:pathLst>
                      <a:path w="184" h="167">
                        <a:moveTo>
                          <a:pt x="37" y="23"/>
                        </a:moveTo>
                        <a:cubicBezTo>
                          <a:pt x="26" y="31"/>
                          <a:pt x="0" y="46"/>
                          <a:pt x="2" y="60"/>
                        </a:cubicBezTo>
                        <a:cubicBezTo>
                          <a:pt x="4" y="74"/>
                          <a:pt x="28" y="88"/>
                          <a:pt x="49" y="106"/>
                        </a:cubicBezTo>
                        <a:cubicBezTo>
                          <a:pt x="70" y="124"/>
                          <a:pt x="106" y="167"/>
                          <a:pt x="129" y="166"/>
                        </a:cubicBezTo>
                        <a:cubicBezTo>
                          <a:pt x="151" y="165"/>
                          <a:pt x="184" y="120"/>
                          <a:pt x="183" y="99"/>
                        </a:cubicBezTo>
                        <a:lnTo>
                          <a:pt x="122" y="42"/>
                        </a:lnTo>
                        <a:lnTo>
                          <a:pt x="58" y="0"/>
                        </a:lnTo>
                        <a:lnTo>
                          <a:pt x="37" y="2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91" name="Oval 163"/>
                  <p:cNvSpPr>
                    <a:spLocks noChangeArrowheads="1"/>
                  </p:cNvSpPr>
                  <p:nvPr/>
                </p:nvSpPr>
                <p:spPr bwMode="auto">
                  <a:xfrm rot="16569104">
                    <a:off x="2896" y="323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86" name="Group 164"/>
                <p:cNvGrpSpPr>
                  <a:grpSpLocks/>
                </p:cNvGrpSpPr>
                <p:nvPr/>
              </p:nvGrpSpPr>
              <p:grpSpPr bwMode="auto">
                <a:xfrm rot="15315543">
                  <a:off x="519" y="2774"/>
                  <a:ext cx="120" cy="208"/>
                  <a:chOff x="3016" y="3339"/>
                  <a:chExt cx="120" cy="208"/>
                </a:xfrm>
              </p:grpSpPr>
              <p:sp>
                <p:nvSpPr>
                  <p:cNvPr id="99493" name="Freeform 165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94" name="Oval 166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89" name="Group 167"/>
                <p:cNvGrpSpPr>
                  <a:grpSpLocks/>
                </p:cNvGrpSpPr>
                <p:nvPr/>
              </p:nvGrpSpPr>
              <p:grpSpPr bwMode="auto">
                <a:xfrm rot="5782520">
                  <a:off x="683" y="2526"/>
                  <a:ext cx="161" cy="163"/>
                  <a:chOff x="3126" y="3466"/>
                  <a:chExt cx="161" cy="163"/>
                </a:xfrm>
              </p:grpSpPr>
              <p:sp>
                <p:nvSpPr>
                  <p:cNvPr id="99496" name="Freeform 168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497" name="Oval 169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92" name="Group 170"/>
                <p:cNvGrpSpPr>
                  <a:grpSpLocks/>
                </p:cNvGrpSpPr>
                <p:nvPr/>
              </p:nvGrpSpPr>
              <p:grpSpPr bwMode="auto">
                <a:xfrm rot="23970220">
                  <a:off x="1838" y="2930"/>
                  <a:ext cx="161" cy="163"/>
                  <a:chOff x="3126" y="3466"/>
                  <a:chExt cx="161" cy="163"/>
                </a:xfrm>
              </p:grpSpPr>
              <p:sp>
                <p:nvSpPr>
                  <p:cNvPr id="99499" name="Freeform 171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00" name="Oval 172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95" name="Group 173"/>
                <p:cNvGrpSpPr>
                  <a:grpSpLocks/>
                </p:cNvGrpSpPr>
                <p:nvPr/>
              </p:nvGrpSpPr>
              <p:grpSpPr bwMode="auto">
                <a:xfrm rot="5782520">
                  <a:off x="1566" y="3520"/>
                  <a:ext cx="161" cy="163"/>
                  <a:chOff x="3126" y="3466"/>
                  <a:chExt cx="161" cy="163"/>
                </a:xfrm>
              </p:grpSpPr>
              <p:sp>
                <p:nvSpPr>
                  <p:cNvPr id="99502" name="Freeform 174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03" name="Oval 175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398" name="Group 176"/>
                <p:cNvGrpSpPr>
                  <a:grpSpLocks/>
                </p:cNvGrpSpPr>
                <p:nvPr/>
              </p:nvGrpSpPr>
              <p:grpSpPr bwMode="auto">
                <a:xfrm rot="11960954">
                  <a:off x="1695" y="2631"/>
                  <a:ext cx="161" cy="163"/>
                  <a:chOff x="3126" y="3466"/>
                  <a:chExt cx="161" cy="163"/>
                </a:xfrm>
              </p:grpSpPr>
              <p:sp>
                <p:nvSpPr>
                  <p:cNvPr id="99505" name="Freeform 177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06" name="Oval 178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01" name="Group 179"/>
                <p:cNvGrpSpPr>
                  <a:grpSpLocks/>
                </p:cNvGrpSpPr>
                <p:nvPr/>
              </p:nvGrpSpPr>
              <p:grpSpPr bwMode="auto">
                <a:xfrm rot="10800000">
                  <a:off x="1603" y="2472"/>
                  <a:ext cx="120" cy="208"/>
                  <a:chOff x="3016" y="3339"/>
                  <a:chExt cx="120" cy="208"/>
                </a:xfrm>
              </p:grpSpPr>
              <p:sp>
                <p:nvSpPr>
                  <p:cNvPr id="99508" name="Freeform 180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09" name="Oval 181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04" name="Group 182"/>
                <p:cNvGrpSpPr>
                  <a:grpSpLocks/>
                </p:cNvGrpSpPr>
                <p:nvPr/>
              </p:nvGrpSpPr>
              <p:grpSpPr bwMode="auto">
                <a:xfrm rot="5721783">
                  <a:off x="1699" y="3386"/>
                  <a:ext cx="120" cy="208"/>
                  <a:chOff x="3016" y="3339"/>
                  <a:chExt cx="120" cy="208"/>
                </a:xfrm>
              </p:grpSpPr>
              <p:sp>
                <p:nvSpPr>
                  <p:cNvPr id="99511" name="Freeform 183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12" name="Oval 184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07" name="Group 185"/>
                <p:cNvGrpSpPr>
                  <a:grpSpLocks/>
                </p:cNvGrpSpPr>
                <p:nvPr/>
              </p:nvGrpSpPr>
              <p:grpSpPr bwMode="auto">
                <a:xfrm rot="-9229113">
                  <a:off x="1802" y="2751"/>
                  <a:ext cx="120" cy="208"/>
                  <a:chOff x="3016" y="3339"/>
                  <a:chExt cx="120" cy="208"/>
                </a:xfrm>
              </p:grpSpPr>
              <p:sp>
                <p:nvSpPr>
                  <p:cNvPr id="99514" name="Freeform 186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15" name="Oval 187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10" name="Group 188"/>
                <p:cNvGrpSpPr>
                  <a:grpSpLocks/>
                </p:cNvGrpSpPr>
                <p:nvPr/>
              </p:nvGrpSpPr>
              <p:grpSpPr bwMode="auto">
                <a:xfrm rot="-4086010">
                  <a:off x="841" y="2406"/>
                  <a:ext cx="120" cy="208"/>
                  <a:chOff x="3016" y="3339"/>
                  <a:chExt cx="120" cy="208"/>
                </a:xfrm>
              </p:grpSpPr>
              <p:sp>
                <p:nvSpPr>
                  <p:cNvPr id="99517" name="Freeform 189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18" name="Oval 190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13" name="Group 191"/>
                <p:cNvGrpSpPr>
                  <a:grpSpLocks/>
                </p:cNvGrpSpPr>
                <p:nvPr/>
              </p:nvGrpSpPr>
              <p:grpSpPr bwMode="auto">
                <a:xfrm rot="-2829133">
                  <a:off x="970" y="2365"/>
                  <a:ext cx="161" cy="163"/>
                  <a:chOff x="3126" y="3466"/>
                  <a:chExt cx="161" cy="163"/>
                </a:xfrm>
              </p:grpSpPr>
              <p:sp>
                <p:nvSpPr>
                  <p:cNvPr id="99520" name="Freeform 192"/>
                  <p:cNvSpPr>
                    <a:spLocks/>
                  </p:cNvSpPr>
                  <p:nvPr/>
                </p:nvSpPr>
                <p:spPr bwMode="auto">
                  <a:xfrm>
                    <a:off x="3126" y="3466"/>
                    <a:ext cx="161" cy="163"/>
                  </a:xfrm>
                  <a:custGeom>
                    <a:avLst/>
                    <a:gdLst/>
                    <a:ahLst/>
                    <a:cxnLst>
                      <a:cxn ang="0">
                        <a:pos x="14" y="46"/>
                      </a:cxn>
                      <a:cxn ang="0">
                        <a:pos x="6" y="76"/>
                      </a:cxn>
                      <a:cxn ang="0">
                        <a:pos x="50" y="124"/>
                      </a:cxn>
                      <a:cxn ang="0">
                        <a:pos x="108" y="160"/>
                      </a:cxn>
                      <a:cxn ang="0">
                        <a:pos x="159" y="107"/>
                      </a:cxn>
                      <a:cxn ang="0">
                        <a:pos x="119" y="59"/>
                      </a:cxn>
                      <a:cxn ang="0">
                        <a:pos x="51" y="2"/>
                      </a:cxn>
                      <a:cxn ang="0">
                        <a:pos x="14" y="46"/>
                      </a:cxn>
                    </a:cxnLst>
                    <a:rect l="0" t="0" r="r" b="b"/>
                    <a:pathLst>
                      <a:path w="161" h="163">
                        <a:moveTo>
                          <a:pt x="14" y="46"/>
                        </a:moveTo>
                        <a:cubicBezTo>
                          <a:pt x="7" y="58"/>
                          <a:pt x="0" y="63"/>
                          <a:pt x="6" y="76"/>
                        </a:cubicBezTo>
                        <a:cubicBezTo>
                          <a:pt x="12" y="89"/>
                          <a:pt x="33" y="110"/>
                          <a:pt x="50" y="124"/>
                        </a:cubicBezTo>
                        <a:cubicBezTo>
                          <a:pt x="67" y="138"/>
                          <a:pt x="90" y="163"/>
                          <a:pt x="108" y="160"/>
                        </a:cubicBezTo>
                        <a:cubicBezTo>
                          <a:pt x="126" y="157"/>
                          <a:pt x="157" y="124"/>
                          <a:pt x="159" y="107"/>
                        </a:cubicBezTo>
                        <a:cubicBezTo>
                          <a:pt x="161" y="90"/>
                          <a:pt x="137" y="76"/>
                          <a:pt x="119" y="59"/>
                        </a:cubicBezTo>
                        <a:lnTo>
                          <a:pt x="51" y="2"/>
                        </a:lnTo>
                        <a:cubicBezTo>
                          <a:pt x="34" y="0"/>
                          <a:pt x="22" y="37"/>
                          <a:pt x="14" y="46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21" name="Oval 193"/>
                  <p:cNvSpPr>
                    <a:spLocks noChangeArrowheads="1"/>
                  </p:cNvSpPr>
                  <p:nvPr/>
                </p:nvSpPr>
                <p:spPr bwMode="auto">
                  <a:xfrm rot="-855673">
                    <a:off x="3159" y="3497"/>
                    <a:ext cx="5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16" name="Group 194"/>
                <p:cNvGrpSpPr>
                  <a:grpSpLocks/>
                </p:cNvGrpSpPr>
                <p:nvPr/>
              </p:nvGrpSpPr>
              <p:grpSpPr bwMode="auto">
                <a:xfrm rot="-12543202">
                  <a:off x="1333" y="2341"/>
                  <a:ext cx="120" cy="208"/>
                  <a:chOff x="3016" y="3339"/>
                  <a:chExt cx="120" cy="208"/>
                </a:xfrm>
              </p:grpSpPr>
              <p:sp>
                <p:nvSpPr>
                  <p:cNvPr id="99523" name="Freeform 195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24" name="Oval 196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19" name="Group 197"/>
                <p:cNvGrpSpPr>
                  <a:grpSpLocks/>
                </p:cNvGrpSpPr>
                <p:nvPr/>
              </p:nvGrpSpPr>
              <p:grpSpPr bwMode="auto">
                <a:xfrm rot="8382962">
                  <a:off x="1130" y="2349"/>
                  <a:ext cx="184" cy="167"/>
                  <a:chOff x="2851" y="3225"/>
                  <a:chExt cx="184" cy="167"/>
                </a:xfrm>
              </p:grpSpPr>
              <p:sp>
                <p:nvSpPr>
                  <p:cNvPr id="99526" name="Freeform 198"/>
                  <p:cNvSpPr>
                    <a:spLocks/>
                  </p:cNvSpPr>
                  <p:nvPr/>
                </p:nvSpPr>
                <p:spPr bwMode="auto">
                  <a:xfrm>
                    <a:off x="2851" y="3225"/>
                    <a:ext cx="184" cy="167"/>
                  </a:xfrm>
                  <a:custGeom>
                    <a:avLst/>
                    <a:gdLst/>
                    <a:ahLst/>
                    <a:cxnLst>
                      <a:cxn ang="0">
                        <a:pos x="37" y="23"/>
                      </a:cxn>
                      <a:cxn ang="0">
                        <a:pos x="2" y="60"/>
                      </a:cxn>
                      <a:cxn ang="0">
                        <a:pos x="49" y="106"/>
                      </a:cxn>
                      <a:cxn ang="0">
                        <a:pos x="129" y="166"/>
                      </a:cxn>
                      <a:cxn ang="0">
                        <a:pos x="183" y="99"/>
                      </a:cxn>
                      <a:cxn ang="0">
                        <a:pos x="122" y="42"/>
                      </a:cxn>
                      <a:cxn ang="0">
                        <a:pos x="58" y="0"/>
                      </a:cxn>
                      <a:cxn ang="0">
                        <a:pos x="37" y="23"/>
                      </a:cxn>
                    </a:cxnLst>
                    <a:rect l="0" t="0" r="r" b="b"/>
                    <a:pathLst>
                      <a:path w="184" h="167">
                        <a:moveTo>
                          <a:pt x="37" y="23"/>
                        </a:moveTo>
                        <a:cubicBezTo>
                          <a:pt x="26" y="31"/>
                          <a:pt x="0" y="46"/>
                          <a:pt x="2" y="60"/>
                        </a:cubicBezTo>
                        <a:cubicBezTo>
                          <a:pt x="4" y="74"/>
                          <a:pt x="28" y="88"/>
                          <a:pt x="49" y="106"/>
                        </a:cubicBezTo>
                        <a:cubicBezTo>
                          <a:pt x="70" y="124"/>
                          <a:pt x="106" y="167"/>
                          <a:pt x="129" y="166"/>
                        </a:cubicBezTo>
                        <a:cubicBezTo>
                          <a:pt x="151" y="165"/>
                          <a:pt x="184" y="120"/>
                          <a:pt x="183" y="99"/>
                        </a:cubicBezTo>
                        <a:lnTo>
                          <a:pt x="122" y="42"/>
                        </a:lnTo>
                        <a:lnTo>
                          <a:pt x="58" y="0"/>
                        </a:lnTo>
                        <a:lnTo>
                          <a:pt x="37" y="2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27" name="Oval 199"/>
                  <p:cNvSpPr>
                    <a:spLocks noChangeArrowheads="1"/>
                  </p:cNvSpPr>
                  <p:nvPr/>
                </p:nvSpPr>
                <p:spPr bwMode="auto">
                  <a:xfrm rot="16569104">
                    <a:off x="2896" y="323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26" name="Group 200"/>
                <p:cNvGrpSpPr>
                  <a:grpSpLocks/>
                </p:cNvGrpSpPr>
                <p:nvPr/>
              </p:nvGrpSpPr>
              <p:grpSpPr bwMode="auto">
                <a:xfrm rot="-1139496">
                  <a:off x="1418" y="2407"/>
                  <a:ext cx="184" cy="167"/>
                  <a:chOff x="2851" y="3225"/>
                  <a:chExt cx="184" cy="167"/>
                </a:xfrm>
              </p:grpSpPr>
              <p:sp>
                <p:nvSpPr>
                  <p:cNvPr id="99529" name="Freeform 201"/>
                  <p:cNvSpPr>
                    <a:spLocks/>
                  </p:cNvSpPr>
                  <p:nvPr/>
                </p:nvSpPr>
                <p:spPr bwMode="auto">
                  <a:xfrm>
                    <a:off x="2851" y="3225"/>
                    <a:ext cx="184" cy="167"/>
                  </a:xfrm>
                  <a:custGeom>
                    <a:avLst/>
                    <a:gdLst/>
                    <a:ahLst/>
                    <a:cxnLst>
                      <a:cxn ang="0">
                        <a:pos x="37" y="23"/>
                      </a:cxn>
                      <a:cxn ang="0">
                        <a:pos x="2" y="60"/>
                      </a:cxn>
                      <a:cxn ang="0">
                        <a:pos x="49" y="106"/>
                      </a:cxn>
                      <a:cxn ang="0">
                        <a:pos x="129" y="166"/>
                      </a:cxn>
                      <a:cxn ang="0">
                        <a:pos x="183" y="99"/>
                      </a:cxn>
                      <a:cxn ang="0">
                        <a:pos x="122" y="42"/>
                      </a:cxn>
                      <a:cxn ang="0">
                        <a:pos x="58" y="0"/>
                      </a:cxn>
                      <a:cxn ang="0">
                        <a:pos x="37" y="23"/>
                      </a:cxn>
                    </a:cxnLst>
                    <a:rect l="0" t="0" r="r" b="b"/>
                    <a:pathLst>
                      <a:path w="184" h="167">
                        <a:moveTo>
                          <a:pt x="37" y="23"/>
                        </a:moveTo>
                        <a:cubicBezTo>
                          <a:pt x="26" y="31"/>
                          <a:pt x="0" y="46"/>
                          <a:pt x="2" y="60"/>
                        </a:cubicBezTo>
                        <a:cubicBezTo>
                          <a:pt x="4" y="74"/>
                          <a:pt x="28" y="88"/>
                          <a:pt x="49" y="106"/>
                        </a:cubicBezTo>
                        <a:cubicBezTo>
                          <a:pt x="70" y="124"/>
                          <a:pt x="106" y="167"/>
                          <a:pt x="129" y="166"/>
                        </a:cubicBezTo>
                        <a:cubicBezTo>
                          <a:pt x="151" y="165"/>
                          <a:pt x="184" y="120"/>
                          <a:pt x="183" y="99"/>
                        </a:cubicBezTo>
                        <a:lnTo>
                          <a:pt x="122" y="42"/>
                        </a:lnTo>
                        <a:lnTo>
                          <a:pt x="58" y="0"/>
                        </a:lnTo>
                        <a:lnTo>
                          <a:pt x="37" y="2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30" name="Oval 202"/>
                  <p:cNvSpPr>
                    <a:spLocks noChangeArrowheads="1"/>
                  </p:cNvSpPr>
                  <p:nvPr/>
                </p:nvSpPr>
                <p:spPr bwMode="auto">
                  <a:xfrm rot="16569104">
                    <a:off x="2896" y="323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27" name="Group 203"/>
                <p:cNvGrpSpPr>
                  <a:grpSpLocks/>
                </p:cNvGrpSpPr>
                <p:nvPr/>
              </p:nvGrpSpPr>
              <p:grpSpPr bwMode="auto">
                <a:xfrm rot="14377008">
                  <a:off x="1857" y="3071"/>
                  <a:ext cx="124" cy="249"/>
                  <a:chOff x="3016" y="3339"/>
                  <a:chExt cx="120" cy="208"/>
                </a:xfrm>
              </p:grpSpPr>
              <p:sp>
                <p:nvSpPr>
                  <p:cNvPr id="99532" name="Freeform 204"/>
                  <p:cNvSpPr>
                    <a:spLocks/>
                  </p:cNvSpPr>
                  <p:nvPr/>
                </p:nvSpPr>
                <p:spPr bwMode="auto">
                  <a:xfrm rot="2945137">
                    <a:off x="2972" y="3383"/>
                    <a:ext cx="208" cy="120"/>
                  </a:xfrm>
                  <a:custGeom>
                    <a:avLst/>
                    <a:gdLst/>
                    <a:ahLst/>
                    <a:cxnLst>
                      <a:cxn ang="0">
                        <a:pos x="7" y="70"/>
                      </a:cxn>
                      <a:cxn ang="0">
                        <a:pos x="23" y="114"/>
                      </a:cxn>
                      <a:cxn ang="0">
                        <a:pos x="97" y="106"/>
                      </a:cxn>
                      <a:cxn ang="0">
                        <a:pos x="194" y="85"/>
                      </a:cxn>
                      <a:cxn ang="0">
                        <a:pos x="179" y="0"/>
                      </a:cxn>
                      <a:cxn ang="0">
                        <a:pos x="148" y="1"/>
                      </a:cxn>
                      <a:cxn ang="0">
                        <a:pos x="92" y="6"/>
                      </a:cxn>
                      <a:cxn ang="0">
                        <a:pos x="37" y="18"/>
                      </a:cxn>
                      <a:cxn ang="0">
                        <a:pos x="5" y="26"/>
                      </a:cxn>
                      <a:cxn ang="0">
                        <a:pos x="7" y="70"/>
                      </a:cxn>
                    </a:cxnLst>
                    <a:rect l="0" t="0" r="r" b="b"/>
                    <a:pathLst>
                      <a:path w="208" h="120">
                        <a:moveTo>
                          <a:pt x="7" y="70"/>
                        </a:moveTo>
                        <a:cubicBezTo>
                          <a:pt x="10" y="85"/>
                          <a:pt x="8" y="108"/>
                          <a:pt x="23" y="114"/>
                        </a:cubicBezTo>
                        <a:cubicBezTo>
                          <a:pt x="38" y="120"/>
                          <a:pt x="69" y="111"/>
                          <a:pt x="97" y="106"/>
                        </a:cubicBezTo>
                        <a:cubicBezTo>
                          <a:pt x="125" y="101"/>
                          <a:pt x="180" y="103"/>
                          <a:pt x="194" y="85"/>
                        </a:cubicBezTo>
                        <a:cubicBezTo>
                          <a:pt x="208" y="67"/>
                          <a:pt x="187" y="14"/>
                          <a:pt x="179" y="0"/>
                        </a:cubicBezTo>
                        <a:lnTo>
                          <a:pt x="148" y="1"/>
                        </a:lnTo>
                        <a:cubicBezTo>
                          <a:pt x="134" y="2"/>
                          <a:pt x="110" y="3"/>
                          <a:pt x="92" y="6"/>
                        </a:cubicBezTo>
                        <a:lnTo>
                          <a:pt x="37" y="18"/>
                        </a:lnTo>
                        <a:lnTo>
                          <a:pt x="5" y="26"/>
                        </a:lnTo>
                        <a:cubicBezTo>
                          <a:pt x="0" y="35"/>
                          <a:pt x="4" y="55"/>
                          <a:pt x="7" y="70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33" name="Oval 205"/>
                  <p:cNvSpPr>
                    <a:spLocks noChangeArrowheads="1"/>
                  </p:cNvSpPr>
                  <p:nvPr/>
                </p:nvSpPr>
                <p:spPr bwMode="auto">
                  <a:xfrm rot="-3397928">
                    <a:off x="3087" y="3435"/>
                    <a:ext cx="46" cy="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28" name="Group 206"/>
                <p:cNvGrpSpPr>
                  <a:grpSpLocks/>
                </p:cNvGrpSpPr>
                <p:nvPr/>
              </p:nvGrpSpPr>
              <p:grpSpPr bwMode="auto">
                <a:xfrm rot="4557826">
                  <a:off x="1783" y="3272"/>
                  <a:ext cx="184" cy="167"/>
                  <a:chOff x="2851" y="3225"/>
                  <a:chExt cx="184" cy="167"/>
                </a:xfrm>
              </p:grpSpPr>
              <p:sp>
                <p:nvSpPr>
                  <p:cNvPr id="99535" name="Freeform 207"/>
                  <p:cNvSpPr>
                    <a:spLocks/>
                  </p:cNvSpPr>
                  <p:nvPr/>
                </p:nvSpPr>
                <p:spPr bwMode="auto">
                  <a:xfrm>
                    <a:off x="2851" y="3225"/>
                    <a:ext cx="184" cy="167"/>
                  </a:xfrm>
                  <a:custGeom>
                    <a:avLst/>
                    <a:gdLst/>
                    <a:ahLst/>
                    <a:cxnLst>
                      <a:cxn ang="0">
                        <a:pos x="37" y="23"/>
                      </a:cxn>
                      <a:cxn ang="0">
                        <a:pos x="2" y="60"/>
                      </a:cxn>
                      <a:cxn ang="0">
                        <a:pos x="49" y="106"/>
                      </a:cxn>
                      <a:cxn ang="0">
                        <a:pos x="129" y="166"/>
                      </a:cxn>
                      <a:cxn ang="0">
                        <a:pos x="183" y="99"/>
                      </a:cxn>
                      <a:cxn ang="0">
                        <a:pos x="122" y="42"/>
                      </a:cxn>
                      <a:cxn ang="0">
                        <a:pos x="58" y="0"/>
                      </a:cxn>
                      <a:cxn ang="0">
                        <a:pos x="37" y="23"/>
                      </a:cxn>
                    </a:cxnLst>
                    <a:rect l="0" t="0" r="r" b="b"/>
                    <a:pathLst>
                      <a:path w="184" h="167">
                        <a:moveTo>
                          <a:pt x="37" y="23"/>
                        </a:moveTo>
                        <a:cubicBezTo>
                          <a:pt x="26" y="31"/>
                          <a:pt x="0" y="46"/>
                          <a:pt x="2" y="60"/>
                        </a:cubicBezTo>
                        <a:cubicBezTo>
                          <a:pt x="4" y="74"/>
                          <a:pt x="28" y="88"/>
                          <a:pt x="49" y="106"/>
                        </a:cubicBezTo>
                        <a:cubicBezTo>
                          <a:pt x="70" y="124"/>
                          <a:pt x="106" y="167"/>
                          <a:pt x="129" y="166"/>
                        </a:cubicBezTo>
                        <a:cubicBezTo>
                          <a:pt x="151" y="165"/>
                          <a:pt x="184" y="120"/>
                          <a:pt x="183" y="99"/>
                        </a:cubicBezTo>
                        <a:lnTo>
                          <a:pt x="122" y="42"/>
                        </a:lnTo>
                        <a:lnTo>
                          <a:pt x="58" y="0"/>
                        </a:lnTo>
                        <a:lnTo>
                          <a:pt x="37" y="23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0C0C0"/>
                      </a:gs>
                      <a:gs pos="100000">
                        <a:srgbClr val="777777">
                          <a:alpha val="3700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AU"/>
                  </a:p>
                </p:txBody>
              </p:sp>
              <p:sp>
                <p:nvSpPr>
                  <p:cNvPr id="99536" name="Oval 208"/>
                  <p:cNvSpPr>
                    <a:spLocks noChangeArrowheads="1"/>
                  </p:cNvSpPr>
                  <p:nvPr/>
                </p:nvSpPr>
                <p:spPr bwMode="auto">
                  <a:xfrm rot="16569104">
                    <a:off x="2896" y="3233"/>
                    <a:ext cx="46" cy="77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660033"/>
                      </a:gs>
                      <a:gs pos="100000">
                        <a:srgbClr val="660066">
                          <a:alpha val="37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rgbClr val="4D4D4D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AU"/>
                  </a:p>
                </p:txBody>
              </p:sp>
            </p:grpSp>
            <p:grpSp>
              <p:nvGrpSpPr>
                <p:cNvPr id="99431" name="Group 209"/>
                <p:cNvGrpSpPr>
                  <a:grpSpLocks/>
                </p:cNvGrpSpPr>
                <p:nvPr/>
              </p:nvGrpSpPr>
              <p:grpSpPr bwMode="auto">
                <a:xfrm>
                  <a:off x="839" y="3482"/>
                  <a:ext cx="815" cy="311"/>
                  <a:chOff x="2925" y="3067"/>
                  <a:chExt cx="815" cy="311"/>
                </a:xfrm>
              </p:grpSpPr>
              <p:grpSp>
                <p:nvGrpSpPr>
                  <p:cNvPr id="99476" name="Group 210"/>
                  <p:cNvGrpSpPr>
                    <a:grpSpLocks/>
                  </p:cNvGrpSpPr>
                  <p:nvPr/>
                </p:nvGrpSpPr>
                <p:grpSpPr bwMode="auto">
                  <a:xfrm rot="656651">
                    <a:off x="2925" y="3067"/>
                    <a:ext cx="588" cy="311"/>
                    <a:chOff x="3107" y="2478"/>
                    <a:chExt cx="1088" cy="1096"/>
                  </a:xfrm>
                </p:grpSpPr>
                <p:grpSp>
                  <p:nvGrpSpPr>
                    <p:cNvPr id="99477" name="Group 2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9" y="2840"/>
                      <a:ext cx="432" cy="460"/>
                      <a:chOff x="3969" y="2795"/>
                      <a:chExt cx="432" cy="460"/>
                    </a:xfrm>
                  </p:grpSpPr>
                  <p:sp>
                    <p:nvSpPr>
                      <p:cNvPr id="99540" name="Freeform 2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69" y="2795"/>
                        <a:ext cx="432" cy="4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41" name="Oval 213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2795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80" name="Group 2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24" y="3022"/>
                      <a:ext cx="408" cy="461"/>
                      <a:chOff x="4014" y="3158"/>
                      <a:chExt cx="408" cy="461"/>
                    </a:xfrm>
                  </p:grpSpPr>
                  <p:sp>
                    <p:nvSpPr>
                      <p:cNvPr id="99543" name="Freeform 2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4" y="315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44" name="Oval 216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329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83" name="Group 21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43" y="2976"/>
                      <a:ext cx="408" cy="461"/>
                      <a:chOff x="3243" y="3113"/>
                      <a:chExt cx="408" cy="461"/>
                    </a:xfrm>
                  </p:grpSpPr>
                  <p:sp>
                    <p:nvSpPr>
                      <p:cNvPr id="99546" name="Freeform 2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243" y="311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47" name="Oval 219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79" y="3249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86" name="Group 2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0" y="2568"/>
                      <a:ext cx="408" cy="461"/>
                      <a:chOff x="3470" y="2568"/>
                      <a:chExt cx="408" cy="461"/>
                    </a:xfrm>
                  </p:grpSpPr>
                  <p:sp>
                    <p:nvSpPr>
                      <p:cNvPr id="99549" name="Freeform 2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0" y="256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50" name="Oval 222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606" y="270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89" name="Group 2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107" y="2886"/>
                      <a:ext cx="408" cy="461"/>
                      <a:chOff x="2971" y="2833"/>
                      <a:chExt cx="408" cy="461"/>
                    </a:xfrm>
                  </p:grpSpPr>
                  <p:sp>
                    <p:nvSpPr>
                      <p:cNvPr id="99552" name="Freeform 2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71" y="283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53" name="Oval 225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061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92" name="Group 226"/>
                    <p:cNvGrpSpPr>
                      <a:grpSpLocks/>
                    </p:cNvGrpSpPr>
                    <p:nvPr/>
                  </p:nvGrpSpPr>
                  <p:grpSpPr bwMode="auto">
                    <a:xfrm rot="11085463">
                      <a:off x="3424" y="2478"/>
                      <a:ext cx="408" cy="461"/>
                      <a:chOff x="3424" y="3430"/>
                      <a:chExt cx="408" cy="461"/>
                    </a:xfrm>
                  </p:grpSpPr>
                  <p:sp>
                    <p:nvSpPr>
                      <p:cNvPr id="99555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4" y="343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56" name="Oval 228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560" y="356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95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06" y="2750"/>
                      <a:ext cx="408" cy="461"/>
                      <a:chOff x="3606" y="2931"/>
                      <a:chExt cx="408" cy="461"/>
                    </a:xfrm>
                  </p:grpSpPr>
                  <p:sp>
                    <p:nvSpPr>
                      <p:cNvPr id="99558" name="Freeform 2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06" y="2931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59" name="Oval 231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742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498" name="Group 2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198" y="2659"/>
                      <a:ext cx="408" cy="461"/>
                      <a:chOff x="3198" y="2750"/>
                      <a:chExt cx="408" cy="461"/>
                    </a:xfrm>
                  </p:grpSpPr>
                  <p:sp>
                    <p:nvSpPr>
                      <p:cNvPr id="99561" name="Freeform 2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98" y="275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62" name="Oval 234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34" y="2750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01" name="Group 2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60" y="2886"/>
                      <a:ext cx="432" cy="460"/>
                      <a:chOff x="3969" y="2795"/>
                      <a:chExt cx="432" cy="460"/>
                    </a:xfrm>
                  </p:grpSpPr>
                  <p:sp>
                    <p:nvSpPr>
                      <p:cNvPr id="99564" name="Freeform 2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69" y="2795"/>
                        <a:ext cx="432" cy="4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65" name="Oval 237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2795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04" name="Group 238"/>
                    <p:cNvGrpSpPr>
                      <a:grpSpLocks/>
                    </p:cNvGrpSpPr>
                    <p:nvPr/>
                  </p:nvGrpSpPr>
                  <p:grpSpPr bwMode="auto">
                    <a:xfrm rot="2289434">
                      <a:off x="3515" y="3113"/>
                      <a:ext cx="408" cy="461"/>
                      <a:chOff x="3243" y="3113"/>
                      <a:chExt cx="408" cy="461"/>
                    </a:xfrm>
                  </p:grpSpPr>
                  <p:sp>
                    <p:nvSpPr>
                      <p:cNvPr id="99567" name="Freeform 2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243" y="311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68" name="Oval 240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79" y="3249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07" name="Group 2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51" y="2614"/>
                      <a:ext cx="408" cy="461"/>
                      <a:chOff x="3470" y="2568"/>
                      <a:chExt cx="408" cy="461"/>
                    </a:xfrm>
                  </p:grpSpPr>
                  <p:sp>
                    <p:nvSpPr>
                      <p:cNvPr id="99570" name="Freeform 2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0" y="256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71" name="Oval 243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606" y="270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10" name="Group 244"/>
                    <p:cNvGrpSpPr>
                      <a:grpSpLocks/>
                    </p:cNvGrpSpPr>
                    <p:nvPr/>
                  </p:nvGrpSpPr>
                  <p:grpSpPr bwMode="auto">
                    <a:xfrm rot="9239472">
                      <a:off x="3243" y="3022"/>
                      <a:ext cx="408" cy="461"/>
                      <a:chOff x="2971" y="2833"/>
                      <a:chExt cx="408" cy="461"/>
                    </a:xfrm>
                  </p:grpSpPr>
                  <p:sp>
                    <p:nvSpPr>
                      <p:cNvPr id="99573" name="Freeform 2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71" y="283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74" name="Oval 246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061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13" name="Group 2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60" y="2523"/>
                      <a:ext cx="408" cy="461"/>
                      <a:chOff x="3424" y="3430"/>
                      <a:chExt cx="408" cy="461"/>
                    </a:xfrm>
                  </p:grpSpPr>
                  <p:sp>
                    <p:nvSpPr>
                      <p:cNvPr id="99576" name="Freeform 2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4" y="343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77" name="Oval 249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560" y="356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16" name="Group 2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0" y="2840"/>
                      <a:ext cx="408" cy="461"/>
                      <a:chOff x="3198" y="2750"/>
                      <a:chExt cx="408" cy="461"/>
                    </a:xfrm>
                  </p:grpSpPr>
                  <p:sp>
                    <p:nvSpPr>
                      <p:cNvPr id="99579" name="Freeform 2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98" y="275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80" name="Oval 252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34" y="2750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19" name="Group 253"/>
                    <p:cNvGrpSpPr>
                      <a:grpSpLocks/>
                    </p:cNvGrpSpPr>
                    <p:nvPr/>
                  </p:nvGrpSpPr>
                  <p:grpSpPr bwMode="auto">
                    <a:xfrm rot="-2120186">
                      <a:off x="3787" y="2659"/>
                      <a:ext cx="408" cy="461"/>
                      <a:chOff x="3606" y="2931"/>
                      <a:chExt cx="408" cy="461"/>
                    </a:xfrm>
                  </p:grpSpPr>
                  <p:sp>
                    <p:nvSpPr>
                      <p:cNvPr id="99582" name="Freeform 2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06" y="2931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83" name="Oval 255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742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22" name="Group 256"/>
                    <p:cNvGrpSpPr>
                      <a:grpSpLocks/>
                    </p:cNvGrpSpPr>
                    <p:nvPr/>
                  </p:nvGrpSpPr>
                  <p:grpSpPr bwMode="auto">
                    <a:xfrm rot="-10074070">
                      <a:off x="3696" y="2931"/>
                      <a:ext cx="408" cy="461"/>
                      <a:chOff x="4014" y="3158"/>
                      <a:chExt cx="408" cy="461"/>
                    </a:xfrm>
                  </p:grpSpPr>
                  <p:sp>
                    <p:nvSpPr>
                      <p:cNvPr id="99585" name="Freeform 2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4" y="315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86" name="Oval 258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329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</p:grpSp>
              <p:grpSp>
                <p:nvGrpSpPr>
                  <p:cNvPr id="99525" name="Group 259"/>
                  <p:cNvGrpSpPr>
                    <a:grpSpLocks/>
                  </p:cNvGrpSpPr>
                  <p:nvPr/>
                </p:nvGrpSpPr>
                <p:grpSpPr bwMode="auto">
                  <a:xfrm rot="10469532">
                    <a:off x="3152" y="3067"/>
                    <a:ext cx="588" cy="311"/>
                    <a:chOff x="3107" y="2478"/>
                    <a:chExt cx="1088" cy="1096"/>
                  </a:xfrm>
                </p:grpSpPr>
                <p:grpSp>
                  <p:nvGrpSpPr>
                    <p:cNvPr id="99528" name="Group 2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79" y="2840"/>
                      <a:ext cx="432" cy="460"/>
                      <a:chOff x="3969" y="2795"/>
                      <a:chExt cx="432" cy="460"/>
                    </a:xfrm>
                  </p:grpSpPr>
                  <p:sp>
                    <p:nvSpPr>
                      <p:cNvPr id="99589" name="Freeform 2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69" y="2795"/>
                        <a:ext cx="432" cy="4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90" name="Oval 262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2795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31" name="Group 2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24" y="3022"/>
                      <a:ext cx="408" cy="461"/>
                      <a:chOff x="4014" y="3158"/>
                      <a:chExt cx="408" cy="461"/>
                    </a:xfrm>
                  </p:grpSpPr>
                  <p:sp>
                    <p:nvSpPr>
                      <p:cNvPr id="99592" name="Freeform 2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4" y="315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93" name="Oval 265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329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34" name="Group 2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43" y="2976"/>
                      <a:ext cx="408" cy="461"/>
                      <a:chOff x="3243" y="3113"/>
                      <a:chExt cx="408" cy="461"/>
                    </a:xfrm>
                  </p:grpSpPr>
                  <p:sp>
                    <p:nvSpPr>
                      <p:cNvPr id="99595" name="Freeform 2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243" y="311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96" name="Oval 268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79" y="3249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37" name="Group 2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0" y="2568"/>
                      <a:ext cx="408" cy="461"/>
                      <a:chOff x="3470" y="2568"/>
                      <a:chExt cx="408" cy="461"/>
                    </a:xfrm>
                  </p:grpSpPr>
                  <p:sp>
                    <p:nvSpPr>
                      <p:cNvPr id="99598" name="Freeform 2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0" y="256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599" name="Oval 271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606" y="270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38" name="Group 2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107" y="2886"/>
                      <a:ext cx="408" cy="461"/>
                      <a:chOff x="2971" y="2833"/>
                      <a:chExt cx="408" cy="461"/>
                    </a:xfrm>
                  </p:grpSpPr>
                  <p:sp>
                    <p:nvSpPr>
                      <p:cNvPr id="99601" name="Freeform 2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71" y="283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02" name="Oval 274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061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39" name="Group 275"/>
                    <p:cNvGrpSpPr>
                      <a:grpSpLocks/>
                    </p:cNvGrpSpPr>
                    <p:nvPr/>
                  </p:nvGrpSpPr>
                  <p:grpSpPr bwMode="auto">
                    <a:xfrm rot="11085463">
                      <a:off x="3424" y="2478"/>
                      <a:ext cx="408" cy="461"/>
                      <a:chOff x="3424" y="3430"/>
                      <a:chExt cx="408" cy="461"/>
                    </a:xfrm>
                  </p:grpSpPr>
                  <p:sp>
                    <p:nvSpPr>
                      <p:cNvPr id="99604" name="Freeform 2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4" y="343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05" name="Oval 277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560" y="356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42" name="Group 27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06" y="2750"/>
                      <a:ext cx="408" cy="461"/>
                      <a:chOff x="3606" y="2931"/>
                      <a:chExt cx="408" cy="461"/>
                    </a:xfrm>
                  </p:grpSpPr>
                  <p:sp>
                    <p:nvSpPr>
                      <p:cNvPr id="99607" name="Freeform 2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06" y="2931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08" name="Oval 280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742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45" name="Group 2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198" y="2659"/>
                      <a:ext cx="408" cy="461"/>
                      <a:chOff x="3198" y="2750"/>
                      <a:chExt cx="408" cy="461"/>
                    </a:xfrm>
                  </p:grpSpPr>
                  <p:sp>
                    <p:nvSpPr>
                      <p:cNvPr id="99610" name="Freeform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98" y="275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11" name="Oval 283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34" y="2750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48" name="Group 2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60" y="2886"/>
                      <a:ext cx="432" cy="460"/>
                      <a:chOff x="3969" y="2795"/>
                      <a:chExt cx="432" cy="460"/>
                    </a:xfrm>
                  </p:grpSpPr>
                  <p:sp>
                    <p:nvSpPr>
                      <p:cNvPr id="99613" name="Freeform 2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69" y="2795"/>
                        <a:ext cx="432" cy="4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14" name="Oval 286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2795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51" name="Group 287"/>
                    <p:cNvGrpSpPr>
                      <a:grpSpLocks/>
                    </p:cNvGrpSpPr>
                    <p:nvPr/>
                  </p:nvGrpSpPr>
                  <p:grpSpPr bwMode="auto">
                    <a:xfrm rot="2289434">
                      <a:off x="3515" y="3113"/>
                      <a:ext cx="408" cy="461"/>
                      <a:chOff x="3243" y="3113"/>
                      <a:chExt cx="408" cy="461"/>
                    </a:xfrm>
                  </p:grpSpPr>
                  <p:sp>
                    <p:nvSpPr>
                      <p:cNvPr id="99616" name="Freeform 2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243" y="311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17" name="Oval 289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79" y="3249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54" name="Group 2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51" y="2614"/>
                      <a:ext cx="408" cy="461"/>
                      <a:chOff x="3470" y="2568"/>
                      <a:chExt cx="408" cy="461"/>
                    </a:xfrm>
                  </p:grpSpPr>
                  <p:sp>
                    <p:nvSpPr>
                      <p:cNvPr id="99619" name="Freeform 2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0" y="256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20" name="Oval 292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606" y="270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57" name="Group 293"/>
                    <p:cNvGrpSpPr>
                      <a:grpSpLocks/>
                    </p:cNvGrpSpPr>
                    <p:nvPr/>
                  </p:nvGrpSpPr>
                  <p:grpSpPr bwMode="auto">
                    <a:xfrm rot="9239472">
                      <a:off x="3243" y="3022"/>
                      <a:ext cx="408" cy="461"/>
                      <a:chOff x="2971" y="2833"/>
                      <a:chExt cx="408" cy="461"/>
                    </a:xfrm>
                  </p:grpSpPr>
                  <p:sp>
                    <p:nvSpPr>
                      <p:cNvPr id="99622" name="Freeform 2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971" y="2833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23" name="Oval 295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061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60" name="Group 2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60" y="2523"/>
                      <a:ext cx="408" cy="461"/>
                      <a:chOff x="3424" y="3430"/>
                      <a:chExt cx="408" cy="461"/>
                    </a:xfrm>
                  </p:grpSpPr>
                  <p:sp>
                    <p:nvSpPr>
                      <p:cNvPr id="99625" name="Freeform 2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4" y="343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26" name="Oval 298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560" y="356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63" name="Group 29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0" y="2840"/>
                      <a:ext cx="408" cy="461"/>
                      <a:chOff x="3198" y="2750"/>
                      <a:chExt cx="408" cy="461"/>
                    </a:xfrm>
                  </p:grpSpPr>
                  <p:sp>
                    <p:nvSpPr>
                      <p:cNvPr id="99628" name="Freeform 3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198" y="2750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29" name="Oval 301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334" y="2750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66" name="Group 302"/>
                    <p:cNvGrpSpPr>
                      <a:grpSpLocks/>
                    </p:cNvGrpSpPr>
                    <p:nvPr/>
                  </p:nvGrpSpPr>
                  <p:grpSpPr bwMode="auto">
                    <a:xfrm rot="-2120186">
                      <a:off x="3787" y="2659"/>
                      <a:ext cx="408" cy="461"/>
                      <a:chOff x="3606" y="2931"/>
                      <a:chExt cx="408" cy="461"/>
                    </a:xfrm>
                  </p:grpSpPr>
                  <p:sp>
                    <p:nvSpPr>
                      <p:cNvPr id="99631" name="Freeform 3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06" y="2931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32" name="Oval 304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3742" y="2976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  <p:grpSp>
                  <p:nvGrpSpPr>
                    <p:cNvPr id="99569" name="Group 305"/>
                    <p:cNvGrpSpPr>
                      <a:grpSpLocks/>
                    </p:cNvGrpSpPr>
                    <p:nvPr/>
                  </p:nvGrpSpPr>
                  <p:grpSpPr bwMode="auto">
                    <a:xfrm rot="-10074070">
                      <a:off x="3696" y="2931"/>
                      <a:ext cx="408" cy="461"/>
                      <a:chOff x="4014" y="3158"/>
                      <a:chExt cx="408" cy="461"/>
                    </a:xfrm>
                  </p:grpSpPr>
                  <p:sp>
                    <p:nvSpPr>
                      <p:cNvPr id="99634" name="Freeform 3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14" y="3158"/>
                        <a:ext cx="408" cy="4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338"/>
                          </a:cxn>
                          <a:cxn ang="0">
                            <a:pos x="123" y="454"/>
                          </a:cxn>
                          <a:cxn ang="0">
                            <a:pos x="351" y="378"/>
                          </a:cxn>
                          <a:cxn ang="0">
                            <a:pos x="487" y="230"/>
                          </a:cxn>
                          <a:cxn ang="0">
                            <a:pos x="503" y="78"/>
                          </a:cxn>
                          <a:cxn ang="0">
                            <a:pos x="431" y="10"/>
                          </a:cxn>
                          <a:cxn ang="0">
                            <a:pos x="247" y="18"/>
                          </a:cxn>
                          <a:cxn ang="0">
                            <a:pos x="135" y="86"/>
                          </a:cxn>
                          <a:cxn ang="0">
                            <a:pos x="59" y="150"/>
                          </a:cxn>
                          <a:cxn ang="0">
                            <a:pos x="11" y="338"/>
                          </a:cxn>
                        </a:cxnLst>
                        <a:rect l="0" t="0" r="r" b="b"/>
                        <a:pathLst>
                          <a:path w="512" h="461">
                            <a:moveTo>
                              <a:pt x="11" y="338"/>
                            </a:moveTo>
                            <a:cubicBezTo>
                              <a:pt x="22" y="389"/>
                              <a:pt x="66" y="447"/>
                              <a:pt x="123" y="454"/>
                            </a:cubicBezTo>
                            <a:cubicBezTo>
                              <a:pt x="180" y="461"/>
                              <a:pt x="290" y="415"/>
                              <a:pt x="351" y="378"/>
                            </a:cubicBezTo>
                            <a:cubicBezTo>
                              <a:pt x="412" y="341"/>
                              <a:pt x="462" y="280"/>
                              <a:pt x="487" y="230"/>
                            </a:cubicBezTo>
                            <a:cubicBezTo>
                              <a:pt x="512" y="180"/>
                              <a:pt x="512" y="115"/>
                              <a:pt x="503" y="78"/>
                            </a:cubicBezTo>
                            <a:lnTo>
                              <a:pt x="431" y="10"/>
                            </a:lnTo>
                            <a:cubicBezTo>
                              <a:pt x="388" y="0"/>
                              <a:pt x="296" y="5"/>
                              <a:pt x="247" y="18"/>
                            </a:cubicBezTo>
                            <a:lnTo>
                              <a:pt x="135" y="86"/>
                            </a:lnTo>
                            <a:lnTo>
                              <a:pt x="59" y="150"/>
                            </a:lnTo>
                            <a:cubicBezTo>
                              <a:pt x="38" y="192"/>
                              <a:pt x="0" y="287"/>
                              <a:pt x="11" y="338"/>
                            </a:cubicBezTo>
                            <a:close/>
                          </a:path>
                        </a:pathLst>
                      </a:custGeom>
                      <a:gradFill rotWithShape="1">
                        <a:gsLst>
                          <a:gs pos="0">
                            <a:srgbClr val="C0C0C0"/>
                          </a:gs>
                          <a:gs pos="100000">
                            <a:srgbClr val="777777">
                              <a:alpha val="37000"/>
                            </a:srgbClr>
                          </a:gs>
                        </a:gsLst>
                        <a:path path="rect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en-AU"/>
                      </a:p>
                    </p:txBody>
                  </p:sp>
                  <p:sp>
                    <p:nvSpPr>
                      <p:cNvPr id="99635" name="Oval 307"/>
                      <p:cNvSpPr>
                        <a:spLocks noChangeArrowheads="1"/>
                      </p:cNvSpPr>
                      <p:nvPr/>
                    </p:nvSpPr>
                    <p:spPr bwMode="auto">
                      <a:xfrm rot="13228506">
                        <a:off x="4150" y="3294"/>
                        <a:ext cx="135" cy="272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660033"/>
                          </a:gs>
                          <a:gs pos="100000">
                            <a:srgbClr val="660066">
                              <a:alpha val="37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9525">
                        <a:solidFill>
                          <a:srgbClr val="4D4D4D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en-AU"/>
                      </a:p>
                    </p:txBody>
                  </p:sp>
                </p:grpSp>
              </p:grpSp>
            </p:grpSp>
          </p:grpSp>
        </p:grpSp>
        <p:grpSp>
          <p:nvGrpSpPr>
            <p:cNvPr id="99572" name="Group 308"/>
            <p:cNvGrpSpPr>
              <a:grpSpLocks/>
            </p:cNvGrpSpPr>
            <p:nvPr/>
          </p:nvGrpSpPr>
          <p:grpSpPr bwMode="auto">
            <a:xfrm rot="-778094">
              <a:off x="738" y="3519"/>
              <a:ext cx="161" cy="163"/>
              <a:chOff x="3126" y="3466"/>
              <a:chExt cx="161" cy="163"/>
            </a:xfrm>
          </p:grpSpPr>
          <p:sp>
            <p:nvSpPr>
              <p:cNvPr id="99637" name="Freeform 309"/>
              <p:cNvSpPr>
                <a:spLocks/>
              </p:cNvSpPr>
              <p:nvPr/>
            </p:nvSpPr>
            <p:spPr bwMode="auto">
              <a:xfrm>
                <a:off x="3126" y="3466"/>
                <a:ext cx="161" cy="163"/>
              </a:xfrm>
              <a:custGeom>
                <a:avLst/>
                <a:gdLst/>
                <a:ahLst/>
                <a:cxnLst>
                  <a:cxn ang="0">
                    <a:pos x="14" y="46"/>
                  </a:cxn>
                  <a:cxn ang="0">
                    <a:pos x="6" y="76"/>
                  </a:cxn>
                  <a:cxn ang="0">
                    <a:pos x="50" y="124"/>
                  </a:cxn>
                  <a:cxn ang="0">
                    <a:pos x="108" y="160"/>
                  </a:cxn>
                  <a:cxn ang="0">
                    <a:pos x="159" y="107"/>
                  </a:cxn>
                  <a:cxn ang="0">
                    <a:pos x="119" y="59"/>
                  </a:cxn>
                  <a:cxn ang="0">
                    <a:pos x="51" y="2"/>
                  </a:cxn>
                  <a:cxn ang="0">
                    <a:pos x="14" y="46"/>
                  </a:cxn>
                </a:cxnLst>
                <a:rect l="0" t="0" r="r" b="b"/>
                <a:pathLst>
                  <a:path w="161" h="163">
                    <a:moveTo>
                      <a:pt x="14" y="46"/>
                    </a:moveTo>
                    <a:cubicBezTo>
                      <a:pt x="7" y="58"/>
                      <a:pt x="0" y="63"/>
                      <a:pt x="6" y="76"/>
                    </a:cubicBezTo>
                    <a:cubicBezTo>
                      <a:pt x="12" y="89"/>
                      <a:pt x="33" y="110"/>
                      <a:pt x="50" y="124"/>
                    </a:cubicBezTo>
                    <a:cubicBezTo>
                      <a:pt x="67" y="138"/>
                      <a:pt x="90" y="163"/>
                      <a:pt x="108" y="160"/>
                    </a:cubicBezTo>
                    <a:cubicBezTo>
                      <a:pt x="126" y="157"/>
                      <a:pt x="157" y="124"/>
                      <a:pt x="159" y="107"/>
                    </a:cubicBezTo>
                    <a:cubicBezTo>
                      <a:pt x="161" y="90"/>
                      <a:pt x="137" y="76"/>
                      <a:pt x="119" y="59"/>
                    </a:cubicBezTo>
                    <a:lnTo>
                      <a:pt x="51" y="2"/>
                    </a:lnTo>
                    <a:cubicBezTo>
                      <a:pt x="34" y="0"/>
                      <a:pt x="22" y="37"/>
                      <a:pt x="14" y="4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777777">
                      <a:alpha val="37000"/>
                    </a:srgbClr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99638" name="Oval 310"/>
              <p:cNvSpPr>
                <a:spLocks noChangeArrowheads="1"/>
              </p:cNvSpPr>
              <p:nvPr/>
            </p:nvSpPr>
            <p:spPr bwMode="auto">
              <a:xfrm rot="-855673">
                <a:off x="3159" y="3497"/>
                <a:ext cx="53" cy="73"/>
              </a:xfrm>
              <a:prstGeom prst="ellipse">
                <a:avLst/>
              </a:prstGeom>
              <a:gradFill rotWithShape="1">
                <a:gsLst>
                  <a:gs pos="0">
                    <a:srgbClr val="660033"/>
                  </a:gs>
                  <a:gs pos="100000">
                    <a:srgbClr val="660066">
                      <a:alpha val="3700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AU"/>
              </a:p>
            </p:txBody>
          </p:sp>
        </p:grpSp>
      </p:grpSp>
      <p:sp>
        <p:nvSpPr>
          <p:cNvPr id="99639" name="Text Box 311"/>
          <p:cNvSpPr txBox="1">
            <a:spLocks noChangeArrowheads="1"/>
          </p:cNvSpPr>
          <p:nvPr/>
        </p:nvSpPr>
        <p:spPr bwMode="auto">
          <a:xfrm>
            <a:off x="214282" y="1196975"/>
            <a:ext cx="23764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Blastocyst</a:t>
            </a:r>
            <a:r>
              <a:rPr lang="en-A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implanting on uterus: 1 week</a:t>
            </a:r>
          </a:p>
        </p:txBody>
      </p:sp>
      <p:sp>
        <p:nvSpPr>
          <p:cNvPr id="99640" name="Text Box 312"/>
          <p:cNvSpPr txBox="1">
            <a:spLocks noChangeArrowheads="1"/>
          </p:cNvSpPr>
          <p:nvPr/>
        </p:nvSpPr>
        <p:spPr bwMode="auto">
          <a:xfrm>
            <a:off x="179388" y="2571744"/>
            <a:ext cx="1655762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Embryo: 5 weeks</a:t>
            </a:r>
          </a:p>
          <a:p>
            <a:pPr>
              <a:spcBef>
                <a:spcPct val="50000"/>
              </a:spcBef>
            </a:pPr>
            <a:r>
              <a:rPr lang="en-A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Heartbeat at  3 weeks!</a:t>
            </a:r>
          </a:p>
        </p:txBody>
      </p:sp>
      <p:sp>
        <p:nvSpPr>
          <p:cNvPr id="99641" name="Text Box 313"/>
          <p:cNvSpPr txBox="1">
            <a:spLocks noChangeArrowheads="1"/>
          </p:cNvSpPr>
          <p:nvPr/>
        </p:nvSpPr>
        <p:spPr bwMode="auto">
          <a:xfrm>
            <a:off x="250825" y="4845070"/>
            <a:ext cx="2233613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Embryo: 8 weeks</a:t>
            </a:r>
          </a:p>
          <a:p>
            <a:pPr>
              <a:spcBef>
                <a:spcPct val="50000"/>
              </a:spcBef>
            </a:pPr>
            <a:r>
              <a:rPr lang="en-A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Every organ system present</a:t>
            </a:r>
          </a:p>
        </p:txBody>
      </p:sp>
      <p:sp>
        <p:nvSpPr>
          <p:cNvPr id="99642" name="Text Box 314"/>
          <p:cNvSpPr txBox="1">
            <a:spLocks noChangeArrowheads="1"/>
          </p:cNvSpPr>
          <p:nvPr/>
        </p:nvSpPr>
        <p:spPr bwMode="auto">
          <a:xfrm>
            <a:off x="5867400" y="4724400"/>
            <a:ext cx="3276600" cy="191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Every cell in your body has the same copy of the chromosomes originally given to you by your parents!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292 0.4092 " pathEditMode="relative" ptsTypes="AA">
                                      <p:cBhvr>
                                        <p:cTn id="6" dur="5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292 0.4092 " pathEditMode="relative" ptsTypes="AA">
                                      <p:cBhvr>
                                        <p:cTn id="8" dur="50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5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11" dur="5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2" dur="5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292 0.4092 C 0.33004 0.41707 0.33733 0.42493 0.34653 0.43025 C 0.35573 0.43557 0.36233 0.43904 0.37813 0.44066 C 0.39392 0.44228 0.41754 0.44136 0.44115 0.44066 " pathEditMode="relative" ptsTypes="aaaA">
                                      <p:cBhvr>
                                        <p:cTn id="37" dur="2000" fill="hold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3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3000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9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3000"/>
                                        <p:tgtEl>
                                          <p:spTgt spid="99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3000"/>
                                        <p:tgtEl>
                                          <p:spTgt spid="99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9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31182E-6 L -0.05347 0.23063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11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99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99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9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9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9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9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9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9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9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animBg="1"/>
      <p:bldP spid="99331" grpId="1" animBg="1"/>
      <p:bldP spid="99331" grpId="2" animBg="1"/>
      <p:bldP spid="99333" grpId="0" animBg="1"/>
      <p:bldP spid="99422" grpId="0" animBg="1"/>
      <p:bldP spid="99422" grpId="1" animBg="1"/>
      <p:bldP spid="99422" grpId="2" animBg="1"/>
      <p:bldP spid="99422" grpId="3" animBg="1"/>
      <p:bldP spid="99423" grpId="0" animBg="1"/>
      <p:bldP spid="99425" grpId="0" animBg="1"/>
      <p:bldP spid="99639" grpId="0"/>
      <p:bldP spid="99640" grpId="0"/>
      <p:bldP spid="99641" grpId="0"/>
      <p:bldP spid="996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Cell Replication – Maintenance</a:t>
            </a:r>
            <a:endParaRPr lang="en-A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554568"/>
            <a:ext cx="5786478" cy="501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Cell Replication – Maintenance</a:t>
            </a:r>
            <a:endParaRPr lang="en-A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78486" y="1810286"/>
            <a:ext cx="3107762" cy="433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29058" y="1857364"/>
            <a:ext cx="5072098" cy="4214842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n-AU" dirty="0" smtClean="0"/>
              <a:t>The average life span of an epithelial cell is about 3 days</a:t>
            </a:r>
          </a:p>
          <a:p>
            <a:pPr lvl="1"/>
            <a:endParaRPr lang="en-AU" dirty="0" smtClean="0"/>
          </a:p>
          <a:p>
            <a:pPr lvl="1"/>
            <a:r>
              <a:rPr lang="en-AU" dirty="0" smtClean="0"/>
              <a:t>Apoptosis at tip of the intestinal </a:t>
            </a:r>
            <a:r>
              <a:rPr lang="en-AU" dirty="0" err="1" smtClean="0"/>
              <a:t>villi</a:t>
            </a:r>
            <a:endParaRPr lang="en-AU" dirty="0" smtClean="0"/>
          </a:p>
          <a:p>
            <a:pPr lvl="1"/>
            <a:endParaRPr lang="en-AU" dirty="0" smtClean="0"/>
          </a:p>
          <a:p>
            <a:pPr lvl="1"/>
            <a:r>
              <a:rPr lang="en-AU" dirty="0" smtClean="0"/>
              <a:t>Differentiated cells responsible for digestion and absorption</a:t>
            </a:r>
          </a:p>
          <a:p>
            <a:pPr lvl="1"/>
            <a:endParaRPr lang="en-AU" dirty="0" smtClean="0"/>
          </a:p>
          <a:p>
            <a:pPr lvl="1"/>
            <a:r>
              <a:rPr lang="en-AU" dirty="0" smtClean="0"/>
              <a:t>Rapid proliferation of stem cells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Cell Replication - Repair</a:t>
            </a:r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3116"/>
            <a:ext cx="565106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714488"/>
            <a:ext cx="3214693" cy="2370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3500438"/>
            <a:ext cx="1926665" cy="295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Cell Replication – purpose in </a:t>
            </a:r>
            <a:r>
              <a:rPr lang="en-AU" u="sng" dirty="0" smtClean="0"/>
              <a:t>Unicellular</a:t>
            </a:r>
            <a:r>
              <a:rPr lang="en-AU" dirty="0" smtClean="0"/>
              <a:t> Eukaryote?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5234014"/>
            <a:ext cx="7498080" cy="1195382"/>
          </a:xfrm>
        </p:spPr>
        <p:txBody>
          <a:bodyPr/>
          <a:lstStyle/>
          <a:p>
            <a:r>
              <a:rPr lang="en-AU" dirty="0" smtClean="0"/>
              <a:t>Simple means of reproduction!</a:t>
            </a:r>
          </a:p>
          <a:p>
            <a:pPr lvl="1"/>
            <a:r>
              <a:rPr lang="en-AU" dirty="0" smtClean="0"/>
              <a:t>Producing a genetically identical copy of itself</a:t>
            </a:r>
            <a:endParaRPr lang="en-A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48" y="2000240"/>
            <a:ext cx="3476628" cy="260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50"/>
            <a:ext cx="3762377" cy="324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1174</TotalTime>
  <Words>645</Words>
  <Application>Microsoft Office PowerPoint</Application>
  <PresentationFormat>On-screen Show (4:3)</PresentationFormat>
  <Paragraphs>185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Solstice</vt:lpstr>
      <vt:lpstr>Cell Replication</vt:lpstr>
      <vt:lpstr>Cell Replication</vt:lpstr>
      <vt:lpstr>The purposes of Cell Replication</vt:lpstr>
      <vt:lpstr>Cell Replication</vt:lpstr>
      <vt:lpstr>Growth - From one cell to you!</vt:lpstr>
      <vt:lpstr>Cell Replication – Maintenance</vt:lpstr>
      <vt:lpstr>Cell Replication – Maintenance</vt:lpstr>
      <vt:lpstr>Cell Replication - Repair</vt:lpstr>
      <vt:lpstr>Cell Replication – purpose in Unicellular Eukaryote? </vt:lpstr>
      <vt:lpstr>Cell Replication – Imbalance?</vt:lpstr>
      <vt:lpstr>Cell division</vt:lpstr>
      <vt:lpstr>How do cells replicate? – Interphase</vt:lpstr>
      <vt:lpstr>How do cells replicate? – Interphase  (The S stage)</vt:lpstr>
      <vt:lpstr>Cell division</vt:lpstr>
      <vt:lpstr>How do cells replicate? – Mitosis</vt:lpstr>
      <vt:lpstr>Interphase</vt:lpstr>
      <vt:lpstr>START MITOSIS - Prophase</vt:lpstr>
      <vt:lpstr>Arranging and moving chromosomes</vt:lpstr>
      <vt:lpstr>Metaphase – line up on equator</vt:lpstr>
      <vt:lpstr>Anaphase</vt:lpstr>
      <vt:lpstr>Telophase</vt:lpstr>
      <vt:lpstr>Cytokinesis</vt:lpstr>
      <vt:lpstr>How do cells replicate? – Cytokinesis</vt:lpstr>
      <vt:lpstr>Spot the stages 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Replication</dc:title>
  <dc:creator>Mim</dc:creator>
  <cp:lastModifiedBy>Mim</cp:lastModifiedBy>
  <cp:revision>10</cp:revision>
  <dcterms:created xsi:type="dcterms:W3CDTF">2010-03-30T08:05:45Z</dcterms:created>
  <dcterms:modified xsi:type="dcterms:W3CDTF">2010-05-03T22:29:57Z</dcterms:modified>
</cp:coreProperties>
</file>