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87" r:id="rId16"/>
    <p:sldId id="273" r:id="rId17"/>
    <p:sldId id="274" r:id="rId18"/>
    <p:sldId id="258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35B97-254D-427E-8E77-7ADA109E1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6CB2E-91C5-4408-B9D8-FD3F4B39F46F}" type="datetimeFigureOut">
              <a:rPr lang="en-US" smtClean="0"/>
              <a:pPr/>
              <a:t>3/30/2010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973E2-733F-466B-93E1-35AC584018B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highered.mcgraw-hill.com/sites/0072495855/student_view0/chapter2/animation__how_the_cell_cycle_works.html" TargetMode="External"/><Relationship Id="rId2" Type="http://schemas.openxmlformats.org/officeDocument/2006/relationships/hyperlink" Target="http://www.youtube.com/watch?v=VlN7K1-9QB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u="sng" dirty="0" smtClean="0"/>
              <a:t>Cell division</a:t>
            </a:r>
            <a:br>
              <a:rPr lang="en-AU" u="sng" dirty="0" smtClean="0"/>
            </a:br>
            <a:r>
              <a:rPr lang="en-AU" u="sng" dirty="0" smtClean="0"/>
              <a:t>Mitosis and the cell cycle</a:t>
            </a:r>
            <a:endParaRPr lang="en-AU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00320"/>
          </a:xfrm>
        </p:spPr>
        <p:txBody>
          <a:bodyPr>
            <a:normAutofit fontScale="92500" lnSpcReduction="20000"/>
          </a:bodyPr>
          <a:lstStyle/>
          <a:p>
            <a:r>
              <a:rPr lang="en-AU" u="sng" dirty="0" smtClean="0"/>
              <a:t>Key Knowledge</a:t>
            </a:r>
          </a:p>
          <a:p>
            <a:r>
              <a:rPr lang="en-AU" dirty="0" smtClean="0"/>
              <a:t>Cell replication</a:t>
            </a:r>
          </a:p>
          <a:p>
            <a:r>
              <a:rPr lang="en-AU" dirty="0" smtClean="0"/>
              <a:t>Mitosis and </a:t>
            </a:r>
            <a:r>
              <a:rPr lang="en-AU" dirty="0" err="1" smtClean="0"/>
              <a:t>cytokinesis</a:t>
            </a:r>
            <a:endParaRPr lang="en-AU" dirty="0" smtClean="0"/>
          </a:p>
          <a:p>
            <a:r>
              <a:rPr lang="en-AU" dirty="0" smtClean="0"/>
              <a:t>Cell growth</a:t>
            </a:r>
          </a:p>
          <a:p>
            <a:r>
              <a:rPr lang="en-AU" dirty="0" smtClean="0"/>
              <a:t>Cell division</a:t>
            </a:r>
            <a:endParaRPr lang="en-A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bonebl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0"/>
            <a:ext cx="4779962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042988" y="333375"/>
            <a:ext cx="19446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2.  Skin</a:t>
            </a:r>
          </a:p>
        </p:txBody>
      </p:sp>
      <p:pic>
        <p:nvPicPr>
          <p:cNvPr id="13318" name="Picture 6" descr="l129_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765175"/>
            <a:ext cx="561657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331913" y="549275"/>
            <a:ext cx="67691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3.  Production of white blood cells during an infection</a:t>
            </a:r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1692275" y="1798638"/>
          <a:ext cx="5681663" cy="4730750"/>
        </p:xfrm>
        <a:graphic>
          <a:graphicData uri="http://schemas.openxmlformats.org/presentationml/2006/ole">
            <p:oleObj spid="_x0000_s6146" name="Bitmap Image" r:id="rId3" imgW="3809524" imgH="3172268" progId="PBrush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331913" y="549275"/>
            <a:ext cx="6408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4.  Growth of Hair</a:t>
            </a:r>
          </a:p>
        </p:txBody>
      </p:sp>
      <p:pic>
        <p:nvPicPr>
          <p:cNvPr id="15366" name="Picture 6" descr="physi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675"/>
            <a:ext cx="91440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042988" y="549275"/>
            <a:ext cx="7345362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600"/>
              <a:t>Stages of Cell Replication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600"/>
              <a:t> Interphase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600"/>
              <a:t> Mitosis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600"/>
              <a:t> Cytokinesis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u="sng" dirty="0" smtClean="0"/>
              <a:t>The cell cycle</a:t>
            </a:r>
            <a:endParaRPr lang="en-AU" u="sng" dirty="0"/>
          </a:p>
        </p:txBody>
      </p:sp>
      <p:pic>
        <p:nvPicPr>
          <p:cNvPr id="11268" name="Picture 4" descr="https://eapbiofield.wikispaces.com/file/view/cell_cy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736"/>
            <a:ext cx="6500858" cy="518752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Interphase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07375" cy="4824412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   </a:t>
            </a:r>
            <a:r>
              <a:rPr lang="en-US" u="sng" dirty="0" smtClean="0"/>
              <a:t>Divided into three stages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 1.  </a:t>
            </a:r>
            <a:r>
              <a:rPr lang="en-US" b="1" dirty="0" smtClean="0"/>
              <a:t>G1</a:t>
            </a:r>
            <a:r>
              <a:rPr lang="en-US" dirty="0" smtClean="0"/>
              <a:t> : pre-DNA synthesis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   2.  </a:t>
            </a:r>
            <a:r>
              <a:rPr lang="en-US" b="1" dirty="0" smtClean="0"/>
              <a:t>S</a:t>
            </a:r>
            <a:r>
              <a:rPr lang="en-US" dirty="0" smtClean="0"/>
              <a:t> : DNA synthesis</a:t>
            </a:r>
          </a:p>
          <a:p>
            <a:pPr eaLnBrk="1" hangingPunct="1">
              <a:buFontTx/>
              <a:buNone/>
            </a:pPr>
            <a:r>
              <a:rPr lang="en-US" dirty="0"/>
              <a:t> </a:t>
            </a:r>
            <a:r>
              <a:rPr lang="en-US" dirty="0" smtClean="0"/>
              <a:t>  - Chromosomes become double stranded. Each strand is called a </a:t>
            </a:r>
            <a:r>
              <a:rPr lang="en-US" dirty="0" err="1" smtClean="0"/>
              <a:t>chromatid</a:t>
            </a: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   3. </a:t>
            </a:r>
            <a:r>
              <a:rPr lang="en-US" b="1" dirty="0" smtClean="0"/>
              <a:t>G2</a:t>
            </a:r>
            <a:r>
              <a:rPr lang="en-US" dirty="0" smtClean="0"/>
              <a:t> : ‘gap’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2484438" y="692150"/>
          <a:ext cx="2428875" cy="5457825"/>
        </p:xfrm>
        <a:graphic>
          <a:graphicData uri="http://schemas.openxmlformats.org/presentationml/2006/ole">
            <p:oleObj spid="_x0000_s7170" name="Bitmap Image" r:id="rId3" imgW="1076475" imgH="2419048" progId="PBrush">
              <p:embed/>
            </p:oleObj>
          </a:graphicData>
        </a:graphic>
      </p:graphicFrame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003800" y="2276475"/>
            <a:ext cx="2089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Centromere</a:t>
            </a:r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3708400" y="2492375"/>
            <a:ext cx="1150938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H="1">
            <a:off x="3924300" y="400526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H="1">
            <a:off x="3419475" y="4076700"/>
            <a:ext cx="13684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AU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076825" y="3933825"/>
            <a:ext cx="2303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Chromatids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 animBg="1"/>
      <p:bldP spid="19463" grpId="0" animBg="1"/>
      <p:bldP spid="19464" grpId="0" animBg="1"/>
      <p:bldP spid="1946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err="1" smtClean="0"/>
              <a:t>MITosis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-Makes Itself Two-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Nuclear division to make two new identical daughter cells</a:t>
            </a:r>
          </a:p>
          <a:p>
            <a:r>
              <a:rPr lang="en-AU" dirty="0" smtClean="0"/>
              <a:t>Distinguished by the appearance of chromosomes in the cells</a:t>
            </a:r>
          </a:p>
          <a:p>
            <a:r>
              <a:rPr lang="en-AU" dirty="0" smtClean="0"/>
              <a:t>It is a continuous process but to make it easier to study if we divide it into stages </a:t>
            </a:r>
            <a:endParaRPr lang="en-AU" dirty="0"/>
          </a:p>
        </p:txBody>
      </p:sp>
    </p:spTree>
  </p:cSld>
  <p:clrMapOvr>
    <a:masterClrMapping/>
  </p:clrMapOvr>
  <p:transition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210425" cy="706437"/>
          </a:xfrm>
        </p:spPr>
        <p:txBody>
          <a:bodyPr/>
          <a:lstStyle/>
          <a:p>
            <a:pPr eaLnBrk="1" hangingPunct="1"/>
            <a:r>
              <a:rPr lang="en-US" sz="4000" u="sng" dirty="0" smtClean="0"/>
              <a:t>Mitosis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81075"/>
            <a:ext cx="8208963" cy="5876925"/>
          </a:xfrm>
        </p:spPr>
        <p:txBody>
          <a:bodyPr>
            <a:normAutofit fontScale="77500" lnSpcReduction="20000"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There are 4 stages of Mitosis: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u="sng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b="1" dirty="0" smtClean="0"/>
              <a:t>Prophase</a:t>
            </a:r>
            <a:r>
              <a:rPr lang="en-US" dirty="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dirty="0" smtClean="0"/>
              <a:t>       - Chromosomes condense and become visible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 - each chromosome can be seen as 2 </a:t>
            </a:r>
            <a:r>
              <a:rPr lang="en-US" b="1" dirty="0" err="1" smtClean="0"/>
              <a:t>chromatids</a:t>
            </a:r>
            <a:r>
              <a:rPr lang="en-US" dirty="0" smtClean="0"/>
              <a:t> held together by a </a:t>
            </a:r>
            <a:r>
              <a:rPr lang="en-US" b="1" dirty="0" err="1" smtClean="0"/>
              <a:t>centromere</a:t>
            </a:r>
            <a:endParaRPr lang="en-US" b="1" dirty="0" smtClean="0"/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b="1" dirty="0"/>
              <a:t> </a:t>
            </a:r>
            <a:r>
              <a:rPr lang="en-US" b="1" dirty="0" smtClean="0"/>
              <a:t>      </a:t>
            </a:r>
          </a:p>
          <a:p>
            <a:pPr marL="609600" indent="-609600" eaLnBrk="1" hangingPunct="1">
              <a:lnSpc>
                <a:spcPct val="90000"/>
              </a:lnSpc>
              <a:buAutoNum type="arabicPeriod" startAt="2"/>
            </a:pPr>
            <a:r>
              <a:rPr lang="en-US" b="1" dirty="0" smtClean="0"/>
              <a:t>Metaphase</a:t>
            </a:r>
            <a:endParaRPr lang="en-US" dirty="0"/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dirty="0" smtClean="0"/>
              <a:t>       - Chromosomes line up in middle of cell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endParaRPr lang="en-US" dirty="0"/>
          </a:p>
          <a:p>
            <a:pPr marL="609600" indent="-609600" eaLnBrk="1" hangingPunct="1">
              <a:lnSpc>
                <a:spcPct val="90000"/>
              </a:lnSpc>
              <a:buAutoNum type="arabicPeriod" startAt="3"/>
            </a:pPr>
            <a:r>
              <a:rPr lang="en-US" b="1" dirty="0" smtClean="0"/>
              <a:t>Anaphase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dirty="0" smtClean="0"/>
              <a:t>        - </a:t>
            </a:r>
            <a:r>
              <a:rPr lang="en-US" dirty="0" err="1" smtClean="0"/>
              <a:t>Centromere</a:t>
            </a:r>
            <a:r>
              <a:rPr lang="en-US" dirty="0" smtClean="0"/>
              <a:t> is pulled in 2 directions and the </a:t>
            </a:r>
            <a:r>
              <a:rPr lang="en-US" dirty="0" err="1" smtClean="0"/>
              <a:t>chromatids</a:t>
            </a:r>
            <a:r>
              <a:rPr lang="en-US" dirty="0" smtClean="0"/>
              <a:t> separate into single-stranded chromosomes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  <a:buAutoNum type="arabicPeriod" startAt="4"/>
            </a:pPr>
            <a:r>
              <a:rPr lang="en-US" b="1" dirty="0" err="1" smtClean="0"/>
              <a:t>Telophase</a:t>
            </a:r>
            <a:endParaRPr lang="en-US" b="1" dirty="0" smtClean="0"/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b="1" dirty="0"/>
              <a:t> </a:t>
            </a:r>
            <a:r>
              <a:rPr lang="en-US" b="1" dirty="0" smtClean="0"/>
              <a:t>        -</a:t>
            </a:r>
            <a:r>
              <a:rPr lang="en-US" dirty="0" smtClean="0"/>
              <a:t> New nuclear membranes form around chromosomes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    - Chromosomes become longer and thinner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20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0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2048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2048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47813" y="476250"/>
            <a:ext cx="6048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/>
              <a:t>Cell Replication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476375" y="1844675"/>
            <a:ext cx="6696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This refers to the process of producing new cells from old ones.</a:t>
            </a:r>
          </a:p>
        </p:txBody>
      </p:sp>
      <p:pic>
        <p:nvPicPr>
          <p:cNvPr id="2055" name="Picture 7" descr="Cel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3068638"/>
            <a:ext cx="4972050" cy="327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mito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5788" y="260350"/>
            <a:ext cx="5654675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fig12x9on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814388"/>
            <a:ext cx="8064500" cy="604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051050" y="0"/>
            <a:ext cx="46815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Mitosis: Onion Root Tip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interp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0"/>
            <a:ext cx="34575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 descr="meta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0"/>
            <a:ext cx="45243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9" descr="bf-divis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3789363"/>
            <a:ext cx="26955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1" descr="prophase_slid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3716338"/>
            <a:ext cx="19431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13" descr="poni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02413" y="3846513"/>
            <a:ext cx="15144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WhiteFishMitosis%5B4%5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060575"/>
            <a:ext cx="462915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403350" y="404813"/>
            <a:ext cx="612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/>
              <a:t>Mitosis in Animal Cells (developing fish embryos)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Cytokinesis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859713" cy="13239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Cytokinesis is known as the division of the cytoplasm. It usually accompanies telophase of mitosis</a:t>
            </a:r>
          </a:p>
        </p:txBody>
      </p:sp>
      <p:pic>
        <p:nvPicPr>
          <p:cNvPr id="23557" name="Picture 5" descr="fg08_10f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3141663"/>
            <a:ext cx="3384550" cy="2540000"/>
          </a:xfrm>
          <a:noFill/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476375" y="5949950"/>
            <a:ext cx="2160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Animal Cell</a:t>
            </a:r>
          </a:p>
        </p:txBody>
      </p:sp>
      <p:pic>
        <p:nvPicPr>
          <p:cNvPr id="23561" name="Picture 9" descr="telophas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21325" y="2852738"/>
            <a:ext cx="2289175" cy="2735262"/>
          </a:xfrm>
          <a:noFill/>
        </p:spPr>
      </p:pic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5867400" y="5805488"/>
            <a:ext cx="2663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Plant Cell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  <p:bldP spid="23559" grpId="0"/>
      <p:bldP spid="2356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611188" y="282575"/>
          <a:ext cx="7777162" cy="6178550"/>
        </p:xfrm>
        <a:graphic>
          <a:graphicData uri="http://schemas.openxmlformats.org/presentationml/2006/ole">
            <p:oleObj spid="_x0000_s8194" name="Bitmap Image" r:id="rId3" imgW="5047619" imgH="4009524" progId="PBrush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Products of Mitosis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14882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Tx/>
              <a:buNone/>
            </a:pPr>
            <a:r>
              <a:rPr lang="en-US" dirty="0" smtClean="0"/>
              <a:t>   From one original cell, two cells are produced that are genetically identical to the parent cell.</a:t>
            </a:r>
          </a:p>
          <a:p>
            <a:pPr algn="ctr" eaLnBrk="1" hangingPunct="1">
              <a:buFontTx/>
              <a:buNone/>
            </a:pPr>
            <a:endParaRPr lang="en-US" dirty="0"/>
          </a:p>
          <a:p>
            <a:pPr algn="ctr" eaLnBrk="1" hangingPunct="1">
              <a:buFontTx/>
              <a:buNone/>
            </a:pPr>
            <a:r>
              <a:rPr lang="en-US" b="1" dirty="0" smtClean="0"/>
              <a:t>         M </a:t>
            </a:r>
            <a:r>
              <a:rPr lang="en-US" b="1" dirty="0" err="1" smtClean="0"/>
              <a:t>akes</a:t>
            </a:r>
            <a:r>
              <a:rPr lang="en-US" b="1" dirty="0" smtClean="0"/>
              <a:t> </a:t>
            </a:r>
          </a:p>
          <a:p>
            <a:pPr algn="ctr" eaLnBrk="1" hangingPunct="1">
              <a:buFontTx/>
              <a:buNone/>
            </a:pPr>
            <a:r>
              <a:rPr lang="en-US" b="1" dirty="0" smtClean="0"/>
              <a:t>         I </a:t>
            </a:r>
            <a:r>
              <a:rPr lang="en-US" b="1" dirty="0" err="1" smtClean="0"/>
              <a:t>tself</a:t>
            </a:r>
            <a:endParaRPr lang="en-US" b="1" dirty="0" smtClean="0"/>
          </a:p>
          <a:p>
            <a:pPr algn="ctr" eaLnBrk="1" hangingPunct="1">
              <a:buFontTx/>
              <a:buNone/>
            </a:pPr>
            <a:r>
              <a:rPr lang="en-US" b="1" dirty="0" smtClean="0"/>
              <a:t>       T </a:t>
            </a:r>
            <a:r>
              <a:rPr lang="en-US" b="1" dirty="0" err="1" smtClean="0"/>
              <a:t>wo</a:t>
            </a:r>
            <a:endParaRPr lang="en-US" b="1" dirty="0" smtClean="0"/>
          </a:p>
          <a:p>
            <a:pPr algn="ctr" eaLnBrk="1" hangingPunct="1">
              <a:buFontTx/>
              <a:buNone/>
            </a:pPr>
            <a:r>
              <a:rPr lang="en-US" b="1" dirty="0" smtClean="0"/>
              <a:t>O</a:t>
            </a:r>
          </a:p>
          <a:p>
            <a:pPr algn="ctr" eaLnBrk="1" hangingPunct="1">
              <a:buFontTx/>
              <a:buNone/>
            </a:pPr>
            <a:r>
              <a:rPr lang="en-US" b="1" dirty="0" smtClean="0"/>
              <a:t>S</a:t>
            </a:r>
          </a:p>
          <a:p>
            <a:pPr algn="ctr" eaLnBrk="1" hangingPunct="1">
              <a:buFontTx/>
              <a:buNone/>
            </a:pPr>
            <a:r>
              <a:rPr lang="en-US" b="1" dirty="0" smtClean="0"/>
              <a:t>I</a:t>
            </a:r>
          </a:p>
          <a:p>
            <a:pPr algn="ctr" eaLnBrk="1" hangingPunct="1">
              <a:buFontTx/>
              <a:buNone/>
            </a:pPr>
            <a:r>
              <a:rPr lang="en-US" b="1" dirty="0"/>
              <a:t>S</a:t>
            </a:r>
            <a:r>
              <a:rPr lang="en-US" dirty="0" smtClean="0"/>
              <a:t> 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14414" y="10715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 smtClean="0">
                <a:hlinkClick r:id="rId2"/>
              </a:rPr>
              <a:t>http://www.youtube.com/watch?v=VlN7K1-9QB0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1357290" y="250030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 smtClean="0">
                <a:hlinkClick r:id="rId3"/>
              </a:rPr>
              <a:t>http://highered.mcgraw-hill.com/sites/0072495855/student_view0/chapter2/animation__how_the_cell_cycle_works.html</a:t>
            </a:r>
            <a:endParaRPr lang="en-A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do cells need to replicate?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Nucleus to cytoplasm ratio – so each nucleus is located in a normal sized cell</a:t>
            </a:r>
          </a:p>
          <a:p>
            <a:r>
              <a:rPr lang="en-AU" dirty="0" smtClean="0"/>
              <a:t>Growth – needed for </a:t>
            </a:r>
            <a:r>
              <a:rPr lang="en-AU" dirty="0" err="1" smtClean="0"/>
              <a:t>multicellular</a:t>
            </a:r>
            <a:r>
              <a:rPr lang="en-AU" dirty="0" smtClean="0"/>
              <a:t> organisms to increase in size</a:t>
            </a:r>
          </a:p>
          <a:p>
            <a:r>
              <a:rPr lang="en-AU" dirty="0" smtClean="0"/>
              <a:t>Development – the ability of undifferentiated cells to become specialised</a:t>
            </a:r>
          </a:p>
          <a:p>
            <a:r>
              <a:rPr lang="en-AU" dirty="0" smtClean="0"/>
              <a:t>Maintenance and repair – replacement of those cells that have been damaged or lost</a:t>
            </a:r>
            <a:endParaRPr lang="en-AU" dirty="0"/>
          </a:p>
        </p:txBody>
      </p:sp>
    </p:spTree>
    <p:custDataLst>
      <p:tags r:id="rId1"/>
    </p:custData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Blastocy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0"/>
            <a:ext cx="4754562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embry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981075"/>
            <a:ext cx="7777162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Newborn%2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549275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newborn-kitten_1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60350"/>
            <a:ext cx="33115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chick%20hatch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3357563"/>
            <a:ext cx="4176712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4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788988"/>
            <a:ext cx="7748587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042988" y="765175"/>
            <a:ext cx="6121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en-US" sz="3600" b="1"/>
              <a:t> Maintenance and Repair</a:t>
            </a:r>
          </a:p>
          <a:p>
            <a:pPr marL="342900" indent="-342900" algn="ctr">
              <a:spcBef>
                <a:spcPct val="50000"/>
              </a:spcBef>
            </a:pPr>
            <a:r>
              <a:rPr lang="en-US" sz="3600" b="1"/>
              <a:t>In adult organisms, many cells need to be replaced.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16013" y="549275"/>
            <a:ext cx="69850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Examples:</a:t>
            </a:r>
          </a:p>
          <a:p>
            <a:pPr>
              <a:spcBef>
                <a:spcPct val="50000"/>
              </a:spcBef>
            </a:pPr>
            <a:r>
              <a:rPr lang="en-US" sz="3200"/>
              <a:t>1.  New red and white blood cells are formed in the bone marrow </a:t>
            </a:r>
          </a:p>
        </p:txBody>
      </p:sp>
      <p:pic>
        <p:nvPicPr>
          <p:cNvPr id="11274" name="Picture 10" descr="BMFum-b-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565400"/>
            <a:ext cx="54959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3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8|0.7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378</Words>
  <Application>Microsoft Office PowerPoint</Application>
  <PresentationFormat>On-screen Show (4:3)</PresentationFormat>
  <Paragraphs>73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Bitmap Image</vt:lpstr>
      <vt:lpstr>Cell division Mitosis and the cell cycle</vt:lpstr>
      <vt:lpstr>Slide 2</vt:lpstr>
      <vt:lpstr>Why do cells need to replicate?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The cell cycle</vt:lpstr>
      <vt:lpstr>Interphase</vt:lpstr>
      <vt:lpstr>Slide 17</vt:lpstr>
      <vt:lpstr>MITosis -Makes Itself Two-</vt:lpstr>
      <vt:lpstr>Mitosis</vt:lpstr>
      <vt:lpstr>Slide 20</vt:lpstr>
      <vt:lpstr>Slide 21</vt:lpstr>
      <vt:lpstr>Slide 22</vt:lpstr>
      <vt:lpstr>Slide 23</vt:lpstr>
      <vt:lpstr>Cytokinesis</vt:lpstr>
      <vt:lpstr>Slide 25</vt:lpstr>
      <vt:lpstr>Products of Mitosis</vt:lpstr>
      <vt:lpstr>Slide 27</vt:lpstr>
    </vt:vector>
  </TitlesOfParts>
  <Company>ST Columba's College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division Mitosis and the cell cycle</dc:title>
  <dc:creator>malleryd</dc:creator>
  <cp:lastModifiedBy>luponed</cp:lastModifiedBy>
  <cp:revision>9</cp:revision>
  <dcterms:created xsi:type="dcterms:W3CDTF">2009-04-21T08:49:22Z</dcterms:created>
  <dcterms:modified xsi:type="dcterms:W3CDTF">2010-03-30T03:00:55Z</dcterms:modified>
</cp:coreProperties>
</file>