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57" r:id="rId3"/>
    <p:sldId id="291" r:id="rId4"/>
    <p:sldId id="304" r:id="rId5"/>
    <p:sldId id="305" r:id="rId6"/>
    <p:sldId id="293" r:id="rId7"/>
    <p:sldId id="319" r:id="rId8"/>
    <p:sldId id="300" r:id="rId9"/>
    <p:sldId id="301" r:id="rId10"/>
    <p:sldId id="302" r:id="rId11"/>
    <p:sldId id="258" r:id="rId12"/>
    <p:sldId id="306" r:id="rId13"/>
    <p:sldId id="308" r:id="rId14"/>
    <p:sldId id="309" r:id="rId15"/>
    <p:sldId id="314" r:id="rId16"/>
    <p:sldId id="315" r:id="rId17"/>
    <p:sldId id="317" r:id="rId18"/>
    <p:sldId id="318" r:id="rId19"/>
    <p:sldId id="262" r:id="rId20"/>
    <p:sldId id="320" r:id="rId21"/>
    <p:sldId id="321" r:id="rId22"/>
    <p:sldId id="322" r:id="rId23"/>
    <p:sldId id="323" r:id="rId24"/>
    <p:sldId id="334" r:id="rId25"/>
    <p:sldId id="324" r:id="rId26"/>
    <p:sldId id="294" r:id="rId27"/>
    <p:sldId id="335" r:id="rId28"/>
    <p:sldId id="263" r:id="rId29"/>
    <p:sldId id="287" r:id="rId30"/>
    <p:sldId id="267" r:id="rId31"/>
    <p:sldId id="268" r:id="rId32"/>
    <p:sldId id="325" r:id="rId33"/>
    <p:sldId id="327" r:id="rId34"/>
    <p:sldId id="326" r:id="rId35"/>
    <p:sldId id="328" r:id="rId36"/>
    <p:sldId id="329" r:id="rId37"/>
    <p:sldId id="330" r:id="rId38"/>
    <p:sldId id="331" r:id="rId39"/>
    <p:sldId id="290" r:id="rId40"/>
    <p:sldId id="316" r:id="rId41"/>
    <p:sldId id="272" r:id="rId42"/>
    <p:sldId id="273" r:id="rId43"/>
    <p:sldId id="274" r:id="rId44"/>
    <p:sldId id="332" r:id="rId45"/>
    <p:sldId id="275" r:id="rId46"/>
    <p:sldId id="276" r:id="rId47"/>
    <p:sldId id="277" r:id="rId48"/>
    <p:sldId id="278" r:id="rId49"/>
    <p:sldId id="279" r:id="rId50"/>
    <p:sldId id="281" r:id="rId51"/>
    <p:sldId id="282" r:id="rId52"/>
    <p:sldId id="283" r:id="rId53"/>
    <p:sldId id="284" r:id="rId54"/>
    <p:sldId id="285" r:id="rId55"/>
    <p:sldId id="286" r:id="rId56"/>
    <p:sldId id="333"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457920-D341-42FC-A473-201809B3D343}" type="datetimeFigureOut">
              <a:rPr lang="en-US" smtClean="0"/>
              <a:pPr/>
              <a:t>7/12/2010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C1FF09-A54E-4B50-82A2-D48F6F2B195C}"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2C1FF09-A54E-4B50-82A2-D48F6F2B195C}" type="slidenum">
              <a:rPr lang="en-AU" smtClean="0"/>
              <a:pPr/>
              <a:t>14</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044C27B-9AA3-4712-8A97-14CC522253D1}" type="datetimeFigureOut">
              <a:rPr lang="en-US" smtClean="0"/>
              <a:pPr/>
              <a:t>7/12/2010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44C27B-9AA3-4712-8A97-14CC522253D1}" type="datetimeFigureOut">
              <a:rPr lang="en-US" smtClean="0"/>
              <a:pPr/>
              <a:t>7/12/2010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44C27B-9AA3-4712-8A97-14CC522253D1}" type="datetimeFigureOut">
              <a:rPr lang="en-US" smtClean="0"/>
              <a:pPr/>
              <a:t>7/12/2010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044C27B-9AA3-4712-8A97-14CC522253D1}" type="datetimeFigureOut">
              <a:rPr lang="en-US" smtClean="0"/>
              <a:pPr/>
              <a:t>7/12/2010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44C27B-9AA3-4712-8A97-14CC522253D1}" type="datetimeFigureOut">
              <a:rPr lang="en-US" smtClean="0"/>
              <a:pPr/>
              <a:t>7/12/2010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044C27B-9AA3-4712-8A97-14CC522253D1}" type="datetimeFigureOut">
              <a:rPr lang="en-US" smtClean="0"/>
              <a:pPr/>
              <a:t>7/12/2010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044C27B-9AA3-4712-8A97-14CC522253D1}" type="datetimeFigureOut">
              <a:rPr lang="en-US" smtClean="0"/>
              <a:pPr/>
              <a:t>7/12/2010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044C27B-9AA3-4712-8A97-14CC522253D1}" type="datetimeFigureOut">
              <a:rPr lang="en-US" smtClean="0"/>
              <a:pPr/>
              <a:t>7/12/2010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44C27B-9AA3-4712-8A97-14CC522253D1}" type="datetimeFigureOut">
              <a:rPr lang="en-US" smtClean="0"/>
              <a:pPr/>
              <a:t>7/12/2010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44C27B-9AA3-4712-8A97-14CC522253D1}" type="datetimeFigureOut">
              <a:rPr lang="en-US" smtClean="0"/>
              <a:pPr/>
              <a:t>7/12/2010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44C27B-9AA3-4712-8A97-14CC522253D1}" type="datetimeFigureOut">
              <a:rPr lang="en-US" smtClean="0"/>
              <a:pPr/>
              <a:t>7/12/2010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1C1A124-99E3-49E3-9881-B91058F88018}"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4C27B-9AA3-4712-8A97-14CC522253D1}" type="datetimeFigureOut">
              <a:rPr lang="en-US" smtClean="0"/>
              <a:pPr/>
              <a:t>7/12/2010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C1A124-99E3-49E3-9881-B91058F88018}"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Classification</a:t>
            </a:r>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http://home.wxs.nl/~voort359/extatosoma02.jpg"/>
          <p:cNvPicPr>
            <a:picLocks noChangeAspect="1" noChangeArrowheads="1"/>
          </p:cNvPicPr>
          <p:nvPr/>
        </p:nvPicPr>
        <p:blipFill>
          <a:blip r:embed="rId2" cstate="print"/>
          <a:srcRect/>
          <a:stretch>
            <a:fillRect/>
          </a:stretch>
        </p:blipFill>
        <p:spPr bwMode="auto">
          <a:xfrm>
            <a:off x="500034" y="2000240"/>
            <a:ext cx="4359308" cy="2959100"/>
          </a:xfrm>
          <a:prstGeom prst="rect">
            <a:avLst/>
          </a:prstGeom>
          <a:noFill/>
          <a:ln w="9525">
            <a:noFill/>
            <a:miter lim="800000"/>
            <a:headEnd/>
            <a:tailEnd/>
          </a:ln>
        </p:spPr>
      </p:pic>
      <p:sp>
        <p:nvSpPr>
          <p:cNvPr id="7172" name="Text Box 4"/>
          <p:cNvSpPr txBox="1">
            <a:spLocks noChangeArrowheads="1"/>
          </p:cNvSpPr>
          <p:nvPr/>
        </p:nvSpPr>
        <p:spPr bwMode="auto">
          <a:xfrm>
            <a:off x="1371600" y="304800"/>
            <a:ext cx="5334000" cy="769441"/>
          </a:xfrm>
          <a:prstGeom prst="rect">
            <a:avLst/>
          </a:prstGeom>
          <a:noFill/>
          <a:ln w="9525">
            <a:noFill/>
            <a:miter lim="800000"/>
            <a:headEnd/>
            <a:tailEnd/>
          </a:ln>
        </p:spPr>
        <p:txBody>
          <a:bodyPr>
            <a:spAutoFit/>
          </a:bodyPr>
          <a:lstStyle/>
          <a:p>
            <a:pPr algn="ctr">
              <a:spcBef>
                <a:spcPct val="50000"/>
              </a:spcBef>
            </a:pPr>
            <a:r>
              <a:rPr lang="en-US" sz="4400" dirty="0">
                <a:latin typeface="+mj-lt"/>
              </a:rPr>
              <a:t>Stick Insect </a:t>
            </a:r>
          </a:p>
        </p:txBody>
      </p:sp>
      <p:sp>
        <p:nvSpPr>
          <p:cNvPr id="4" name="TextBox 3"/>
          <p:cNvSpPr txBox="1"/>
          <p:nvPr/>
        </p:nvSpPr>
        <p:spPr>
          <a:xfrm>
            <a:off x="5357818" y="2928934"/>
            <a:ext cx="3143272" cy="1107996"/>
          </a:xfrm>
          <a:prstGeom prst="rect">
            <a:avLst/>
          </a:prstGeom>
          <a:noFill/>
        </p:spPr>
        <p:txBody>
          <a:bodyPr wrap="square" rtlCol="0">
            <a:spAutoFit/>
          </a:bodyPr>
          <a:lstStyle/>
          <a:p>
            <a:r>
              <a:rPr lang="en-US" sz="2400" i="1" dirty="0" err="1" smtClean="0"/>
              <a:t>Extatosoma</a:t>
            </a:r>
            <a:r>
              <a:rPr lang="en-US" sz="2400" i="1" dirty="0" smtClean="0"/>
              <a:t> </a:t>
            </a:r>
            <a:r>
              <a:rPr lang="en-US" sz="2400" i="1" dirty="0" err="1" smtClean="0"/>
              <a:t>tiaratum</a:t>
            </a:r>
            <a:r>
              <a:rPr lang="en-US" sz="2400" i="1" dirty="0" smtClean="0"/>
              <a:t/>
            </a:r>
            <a:br>
              <a:rPr lang="en-US" sz="2400" i="1" dirty="0" smtClean="0"/>
            </a:br>
            <a:endParaRPr lang="en-US" sz="2400" i="1" dirty="0" smtClean="0"/>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0-#ppt_w/2"/>
                                          </p:val>
                                        </p:tav>
                                        <p:tav tm="100000">
                                          <p:val>
                                            <p:strVal val="#ppt_x"/>
                                          </p:val>
                                        </p:tav>
                                      </p:tavLst>
                                    </p:anim>
                                    <p:anim calcmode="lin" valueType="num">
                                      <p:cBhvr additive="base">
                                        <p:cTn id="8" dur="500" fill="hold"/>
                                        <p:tgtEl>
                                          <p:spTgt spid="717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additive="base">
                                        <p:cTn id="13" dur="500" fill="hold"/>
                                        <p:tgtEl>
                                          <p:spTgt spid="7171"/>
                                        </p:tgtEl>
                                        <p:attrNameLst>
                                          <p:attrName>ppt_x</p:attrName>
                                        </p:attrNameLst>
                                      </p:cBhvr>
                                      <p:tavLst>
                                        <p:tav tm="0">
                                          <p:val>
                                            <p:strVal val="0-#ppt_w/2"/>
                                          </p:val>
                                        </p:tav>
                                        <p:tav tm="100000">
                                          <p:val>
                                            <p:strVal val="#ppt_x"/>
                                          </p:val>
                                        </p:tav>
                                      </p:tavLst>
                                    </p:anim>
                                    <p:anim calcmode="lin" valueType="num">
                                      <p:cBhvr additive="base">
                                        <p:cTn id="14" dur="5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Grouping</a:t>
            </a:r>
            <a:endParaRPr lang="en-AU" dirty="0"/>
          </a:p>
        </p:txBody>
      </p:sp>
      <p:grpSp>
        <p:nvGrpSpPr>
          <p:cNvPr id="5" name="Diagram 2"/>
          <p:cNvGrpSpPr>
            <a:grpSpLocks noChangeAspect="1"/>
          </p:cNvGrpSpPr>
          <p:nvPr/>
        </p:nvGrpSpPr>
        <p:grpSpPr bwMode="auto">
          <a:xfrm>
            <a:off x="2401888" y="1692275"/>
            <a:ext cx="4341813" cy="3800475"/>
            <a:chOff x="1513" y="795"/>
            <a:chExt cx="2735" cy="2394"/>
          </a:xfrm>
        </p:grpSpPr>
        <p:sp>
          <p:nvSpPr>
            <p:cNvPr id="6" name="_s1028"/>
            <p:cNvSpPr>
              <a:spLocks noChangeArrowheads="1" noTextEdit="1"/>
            </p:cNvSpPr>
            <p:nvPr/>
          </p:nvSpPr>
          <p:spPr bwMode="auto">
            <a:xfrm>
              <a:off x="1513" y="1138"/>
              <a:ext cx="2051" cy="2051"/>
            </a:xfrm>
            <a:custGeom>
              <a:avLst/>
              <a:gdLst>
                <a:gd name="G0" fmla="+- 1543 0 0"/>
                <a:gd name="G1" fmla="+- 21600 0 1543"/>
                <a:gd name="G2" fmla="+- 21600 0 154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543" y="10800"/>
                  </a:moveTo>
                  <a:cubicBezTo>
                    <a:pt x="1543" y="15912"/>
                    <a:pt x="5688" y="20057"/>
                    <a:pt x="10800" y="20057"/>
                  </a:cubicBezTo>
                  <a:cubicBezTo>
                    <a:pt x="15912" y="20057"/>
                    <a:pt x="20057" y="15912"/>
                    <a:pt x="20057" y="10800"/>
                  </a:cubicBezTo>
                  <a:cubicBezTo>
                    <a:pt x="20057" y="5688"/>
                    <a:pt x="15912" y="1543"/>
                    <a:pt x="10800" y="1543"/>
                  </a:cubicBezTo>
                  <a:cubicBezTo>
                    <a:pt x="5688" y="1543"/>
                    <a:pt x="1543" y="5688"/>
                    <a:pt x="1543" y="10800"/>
                  </a:cubicBezTo>
                  <a:close/>
                </a:path>
              </a:pathLst>
            </a:custGeom>
            <a:solidFill>
              <a:srgbClr val="3366FF"/>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7" name="_s1029"/>
            <p:cNvSpPr>
              <a:spLocks/>
            </p:cNvSpPr>
            <p:nvPr/>
          </p:nvSpPr>
          <p:spPr bwMode="auto">
            <a:xfrm>
              <a:off x="3838" y="1821"/>
              <a:ext cx="410" cy="171"/>
            </a:xfrm>
            <a:prstGeom prst="callout2">
              <a:avLst>
                <a:gd name="adj1" fmla="val 31579"/>
                <a:gd name="adj2" fmla="val -8773"/>
                <a:gd name="adj3" fmla="val 31579"/>
                <a:gd name="adj4" fmla="val -17366"/>
                <a:gd name="adj5" fmla="val 200000"/>
                <a:gd name="adj6" fmla="val -84644"/>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Kingdom</a:t>
              </a:r>
            </a:p>
          </p:txBody>
        </p:sp>
        <p:sp>
          <p:nvSpPr>
            <p:cNvPr id="8" name="_s1030"/>
            <p:cNvSpPr>
              <a:spLocks noChangeArrowheads="1" noTextEdit="1"/>
            </p:cNvSpPr>
            <p:nvPr/>
          </p:nvSpPr>
          <p:spPr bwMode="auto">
            <a:xfrm>
              <a:off x="1659" y="1284"/>
              <a:ext cx="1758" cy="1758"/>
            </a:xfrm>
            <a:custGeom>
              <a:avLst/>
              <a:gdLst>
                <a:gd name="G0" fmla="+- 1800 0 0"/>
                <a:gd name="G1" fmla="+- 21600 0 1800"/>
                <a:gd name="G2" fmla="+- 21600 0 18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800" y="10800"/>
                  </a:moveTo>
                  <a:cubicBezTo>
                    <a:pt x="1800" y="15771"/>
                    <a:pt x="5829" y="19800"/>
                    <a:pt x="10800" y="19800"/>
                  </a:cubicBezTo>
                  <a:cubicBezTo>
                    <a:pt x="15771" y="19800"/>
                    <a:pt x="19800" y="15771"/>
                    <a:pt x="19800" y="10800"/>
                  </a:cubicBezTo>
                  <a:cubicBezTo>
                    <a:pt x="19800" y="5829"/>
                    <a:pt x="15771" y="1800"/>
                    <a:pt x="10800" y="1800"/>
                  </a:cubicBezTo>
                  <a:cubicBezTo>
                    <a:pt x="5829" y="1800"/>
                    <a:pt x="1800" y="5829"/>
                    <a:pt x="1800" y="10800"/>
                  </a:cubicBezTo>
                  <a:close/>
                </a:path>
              </a:pathLst>
            </a:custGeom>
            <a:solidFill>
              <a:srgbClr val="339966"/>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9" name="_s1031"/>
            <p:cNvSpPr>
              <a:spLocks/>
            </p:cNvSpPr>
            <p:nvPr/>
          </p:nvSpPr>
          <p:spPr bwMode="auto">
            <a:xfrm>
              <a:off x="3838" y="1650"/>
              <a:ext cx="410" cy="171"/>
            </a:xfrm>
            <a:prstGeom prst="callout2">
              <a:avLst>
                <a:gd name="adj1" fmla="val 31579"/>
                <a:gd name="adj2" fmla="val -8773"/>
                <a:gd name="adj3" fmla="val 31579"/>
                <a:gd name="adj4" fmla="val -17366"/>
                <a:gd name="adj5" fmla="val 300000"/>
                <a:gd name="adj6" fmla="val -120477"/>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Phylum</a:t>
              </a:r>
            </a:p>
          </p:txBody>
        </p:sp>
        <p:sp>
          <p:nvSpPr>
            <p:cNvPr id="10" name="_s1032"/>
            <p:cNvSpPr>
              <a:spLocks noChangeArrowheads="1" noTextEdit="1"/>
            </p:cNvSpPr>
            <p:nvPr/>
          </p:nvSpPr>
          <p:spPr bwMode="auto">
            <a:xfrm>
              <a:off x="1806" y="1431"/>
              <a:ext cx="1465" cy="1465"/>
            </a:xfrm>
            <a:custGeom>
              <a:avLst/>
              <a:gdLst>
                <a:gd name="G0" fmla="+- 2160 0 0"/>
                <a:gd name="G1" fmla="+- 21600 0 2160"/>
                <a:gd name="G2" fmla="+- 21600 0 216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60" y="10800"/>
                  </a:moveTo>
                  <a:cubicBezTo>
                    <a:pt x="2160" y="15572"/>
                    <a:pt x="6028" y="19440"/>
                    <a:pt x="10800" y="19440"/>
                  </a:cubicBezTo>
                  <a:cubicBezTo>
                    <a:pt x="15572" y="19440"/>
                    <a:pt x="19440" y="15572"/>
                    <a:pt x="19440" y="10800"/>
                  </a:cubicBezTo>
                  <a:cubicBezTo>
                    <a:pt x="19440" y="6028"/>
                    <a:pt x="15572" y="2160"/>
                    <a:pt x="10800" y="2160"/>
                  </a:cubicBezTo>
                  <a:cubicBezTo>
                    <a:pt x="6028" y="2160"/>
                    <a:pt x="2160" y="6028"/>
                    <a:pt x="2160" y="10800"/>
                  </a:cubicBezTo>
                  <a:close/>
                </a:path>
              </a:pathLst>
            </a:custGeom>
            <a:solidFill>
              <a:srgbClr val="66FF66"/>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11" name="_s1033"/>
            <p:cNvSpPr>
              <a:spLocks/>
            </p:cNvSpPr>
            <p:nvPr/>
          </p:nvSpPr>
          <p:spPr bwMode="auto">
            <a:xfrm>
              <a:off x="3838" y="1479"/>
              <a:ext cx="410" cy="171"/>
            </a:xfrm>
            <a:prstGeom prst="callout2">
              <a:avLst>
                <a:gd name="adj1" fmla="val 31579"/>
                <a:gd name="adj2" fmla="val -8773"/>
                <a:gd name="adj3" fmla="val 31579"/>
                <a:gd name="adj4" fmla="val -17366"/>
                <a:gd name="adj5" fmla="val 400000"/>
                <a:gd name="adj6" fmla="val -156125"/>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Class</a:t>
              </a:r>
            </a:p>
          </p:txBody>
        </p:sp>
        <p:sp>
          <p:nvSpPr>
            <p:cNvPr id="12" name="_s1034"/>
            <p:cNvSpPr>
              <a:spLocks noChangeArrowheads="1" noTextEdit="1"/>
            </p:cNvSpPr>
            <p:nvPr/>
          </p:nvSpPr>
          <p:spPr bwMode="auto">
            <a:xfrm>
              <a:off x="1952" y="1577"/>
              <a:ext cx="1172" cy="1172"/>
            </a:xfrm>
            <a:custGeom>
              <a:avLst/>
              <a:gdLst>
                <a:gd name="G0" fmla="+- 2700 0 0"/>
                <a:gd name="G1" fmla="+- 21600 0 2700"/>
                <a:gd name="G2" fmla="+- 21600 0 27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700" y="10800"/>
                  </a:moveTo>
                  <a:cubicBezTo>
                    <a:pt x="2700" y="15274"/>
                    <a:pt x="6326" y="18900"/>
                    <a:pt x="10800" y="18900"/>
                  </a:cubicBezTo>
                  <a:cubicBezTo>
                    <a:pt x="15274" y="18900"/>
                    <a:pt x="18900" y="15274"/>
                    <a:pt x="18900" y="10800"/>
                  </a:cubicBezTo>
                  <a:cubicBezTo>
                    <a:pt x="18900" y="6326"/>
                    <a:pt x="15274" y="2700"/>
                    <a:pt x="10800" y="2700"/>
                  </a:cubicBezTo>
                  <a:cubicBezTo>
                    <a:pt x="6326" y="2700"/>
                    <a:pt x="2700" y="6326"/>
                    <a:pt x="2700" y="10800"/>
                  </a:cubicBezTo>
                  <a:close/>
                </a:path>
              </a:pathLst>
            </a:custGeom>
            <a:solidFill>
              <a:srgbClr val="FF3300"/>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13" name="_s1035"/>
            <p:cNvSpPr>
              <a:spLocks/>
            </p:cNvSpPr>
            <p:nvPr/>
          </p:nvSpPr>
          <p:spPr bwMode="auto">
            <a:xfrm>
              <a:off x="3838" y="1308"/>
              <a:ext cx="410" cy="171"/>
            </a:xfrm>
            <a:prstGeom prst="callout2">
              <a:avLst>
                <a:gd name="adj1" fmla="val 31579"/>
                <a:gd name="adj2" fmla="val -8773"/>
                <a:gd name="adj3" fmla="val 31579"/>
                <a:gd name="adj4" fmla="val -17366"/>
                <a:gd name="adj5" fmla="val 500000"/>
                <a:gd name="adj6" fmla="val -191958"/>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Order</a:t>
              </a:r>
            </a:p>
          </p:txBody>
        </p:sp>
        <p:sp>
          <p:nvSpPr>
            <p:cNvPr id="14" name="_s1036"/>
            <p:cNvSpPr>
              <a:spLocks noChangeArrowheads="1" noTextEdit="1"/>
            </p:cNvSpPr>
            <p:nvPr/>
          </p:nvSpPr>
          <p:spPr bwMode="auto">
            <a:xfrm>
              <a:off x="2099" y="1724"/>
              <a:ext cx="879" cy="879"/>
            </a:xfrm>
            <a:custGeom>
              <a:avLst/>
              <a:gdLst>
                <a:gd name="G0" fmla="+- 3600 0 0"/>
                <a:gd name="G1" fmla="+- 21600 0 3600"/>
                <a:gd name="G2" fmla="+- 21600 0 36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600" y="10800"/>
                  </a:moveTo>
                  <a:cubicBezTo>
                    <a:pt x="3600" y="14776"/>
                    <a:pt x="6824" y="18000"/>
                    <a:pt x="10800" y="18000"/>
                  </a:cubicBezTo>
                  <a:cubicBezTo>
                    <a:pt x="14776" y="18000"/>
                    <a:pt x="18000" y="14776"/>
                    <a:pt x="18000" y="10800"/>
                  </a:cubicBezTo>
                  <a:cubicBezTo>
                    <a:pt x="18000" y="6824"/>
                    <a:pt x="14776" y="3600"/>
                    <a:pt x="10800" y="3600"/>
                  </a:cubicBezTo>
                  <a:cubicBezTo>
                    <a:pt x="6824" y="3600"/>
                    <a:pt x="3600" y="6824"/>
                    <a:pt x="3600" y="10800"/>
                  </a:cubicBezTo>
                  <a:close/>
                </a:path>
              </a:pathLst>
            </a:custGeom>
            <a:solidFill>
              <a:srgbClr val="FF9900"/>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15" name="_s1037"/>
            <p:cNvSpPr>
              <a:spLocks/>
            </p:cNvSpPr>
            <p:nvPr/>
          </p:nvSpPr>
          <p:spPr bwMode="auto">
            <a:xfrm>
              <a:off x="3838" y="1137"/>
              <a:ext cx="410" cy="171"/>
            </a:xfrm>
            <a:prstGeom prst="callout2">
              <a:avLst>
                <a:gd name="adj1" fmla="val 31579"/>
                <a:gd name="adj2" fmla="val -8773"/>
                <a:gd name="adj3" fmla="val 31579"/>
                <a:gd name="adj4" fmla="val -17185"/>
                <a:gd name="adj5" fmla="val 600000"/>
                <a:gd name="adj6" fmla="val -227606"/>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Family</a:t>
              </a:r>
            </a:p>
          </p:txBody>
        </p:sp>
        <p:sp>
          <p:nvSpPr>
            <p:cNvPr id="16" name="_s1038"/>
            <p:cNvSpPr>
              <a:spLocks noChangeArrowheads="1" noTextEdit="1"/>
            </p:cNvSpPr>
            <p:nvPr/>
          </p:nvSpPr>
          <p:spPr bwMode="auto">
            <a:xfrm>
              <a:off x="2245" y="1870"/>
              <a:ext cx="586" cy="586"/>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17" name="_s1039"/>
            <p:cNvSpPr>
              <a:spLocks/>
            </p:cNvSpPr>
            <p:nvPr/>
          </p:nvSpPr>
          <p:spPr bwMode="auto">
            <a:xfrm>
              <a:off x="3838" y="966"/>
              <a:ext cx="410" cy="171"/>
            </a:xfrm>
            <a:prstGeom prst="callout2">
              <a:avLst>
                <a:gd name="adj1" fmla="val 31579"/>
                <a:gd name="adj2" fmla="val -8773"/>
                <a:gd name="adj3" fmla="val 31579"/>
                <a:gd name="adj4" fmla="val -17185"/>
                <a:gd name="adj5" fmla="val 700000"/>
                <a:gd name="adj6" fmla="val -263435"/>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Genus</a:t>
              </a:r>
            </a:p>
          </p:txBody>
        </p:sp>
        <p:sp>
          <p:nvSpPr>
            <p:cNvPr id="18" name="_s1040"/>
            <p:cNvSpPr>
              <a:spLocks noChangeArrowheads="1" noTextEdit="1"/>
            </p:cNvSpPr>
            <p:nvPr/>
          </p:nvSpPr>
          <p:spPr bwMode="auto">
            <a:xfrm>
              <a:off x="2392" y="2017"/>
              <a:ext cx="293" cy="293"/>
            </a:xfrm>
            <a:prstGeom prst="ellipse">
              <a:avLst/>
            </a:prstGeom>
            <a:solidFill>
              <a:srgbClr val="FFFFCC"/>
            </a:solidFill>
            <a:ln w="9525">
              <a:solidFill>
                <a:schemeClr val="tx1"/>
              </a:solidFill>
              <a:round/>
              <a:headEnd/>
              <a:tailEnd/>
            </a:ln>
          </p:spPr>
          <p:txBody>
            <a:bodyPr vert="horz" wrap="square" lIns="0" tIns="0" rIns="0" bIns="0" numCol="1" anchor="t" anchorCtr="0" compatLnSpc="1">
              <a:prstTxWarp prst="textNoShape">
                <a:avLst/>
              </a:prstTxWarp>
            </a:bodyPr>
            <a:lstStyle/>
            <a:p>
              <a:endParaRPr lang="en-AU"/>
            </a:p>
          </p:txBody>
        </p:sp>
        <p:sp>
          <p:nvSpPr>
            <p:cNvPr id="19" name="_s1041"/>
            <p:cNvSpPr>
              <a:spLocks/>
            </p:cNvSpPr>
            <p:nvPr/>
          </p:nvSpPr>
          <p:spPr bwMode="auto">
            <a:xfrm>
              <a:off x="3838" y="795"/>
              <a:ext cx="410" cy="171"/>
            </a:xfrm>
            <a:prstGeom prst="callout2">
              <a:avLst>
                <a:gd name="adj1" fmla="val 31579"/>
                <a:gd name="adj2" fmla="val -8773"/>
                <a:gd name="adj3" fmla="val 31579"/>
                <a:gd name="adj4" fmla="val -17185"/>
                <a:gd name="adj5" fmla="val 800000"/>
                <a:gd name="adj6" fmla="val -316819"/>
              </a:avLst>
            </a:prstGeom>
            <a:noFill/>
            <a:ln w="9525">
              <a:solidFill>
                <a:schemeClr val="tx1"/>
              </a:solidFill>
              <a:miter lim="800000"/>
              <a:headEnd/>
              <a:tailEnd/>
            </a:ln>
          </p:spPr>
          <p:txBody>
            <a:bodyPr vert="horz" wrap="non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Arial" charset="0"/>
                  <a:cs typeface="Arial" charset="0"/>
                </a:rPr>
                <a:t>Species</a:t>
              </a:r>
            </a:p>
          </p:txBody>
        </p:sp>
      </p:grpSp>
      <p:sp>
        <p:nvSpPr>
          <p:cNvPr id="23" name="TextBox 22"/>
          <p:cNvSpPr txBox="1"/>
          <p:nvPr/>
        </p:nvSpPr>
        <p:spPr>
          <a:xfrm>
            <a:off x="357158" y="1714488"/>
            <a:ext cx="2071702" cy="1477328"/>
          </a:xfrm>
          <a:prstGeom prst="rect">
            <a:avLst/>
          </a:prstGeom>
          <a:noFill/>
        </p:spPr>
        <p:txBody>
          <a:bodyPr wrap="square" rtlCol="0">
            <a:spAutoFit/>
          </a:bodyPr>
          <a:lstStyle/>
          <a:p>
            <a:r>
              <a:rPr lang="en-US" dirty="0" smtClean="0"/>
              <a:t>Organisms are</a:t>
            </a:r>
            <a:br>
              <a:rPr lang="en-US" dirty="0" smtClean="0"/>
            </a:br>
            <a:r>
              <a:rPr lang="en-US" dirty="0" smtClean="0"/>
              <a:t>grouped by their</a:t>
            </a:r>
            <a:br>
              <a:rPr lang="en-US" dirty="0" smtClean="0"/>
            </a:br>
            <a:r>
              <a:rPr lang="en-US" dirty="0" smtClean="0"/>
              <a:t>shared</a:t>
            </a:r>
            <a:br>
              <a:rPr lang="en-US" dirty="0" smtClean="0"/>
            </a:br>
            <a:r>
              <a:rPr lang="en-US" dirty="0" smtClean="0"/>
              <a:t>characteristics.</a:t>
            </a:r>
          </a:p>
          <a:p>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642974" y="2285992"/>
            <a:ext cx="8229600" cy="1143000"/>
            <a:chOff x="0" y="0"/>
            <a:chExt cx="8640" cy="1764"/>
          </a:xfrm>
        </p:grpSpPr>
        <p:sp>
          <p:nvSpPr>
            <p:cNvPr id="10243" name="Rectangle 2"/>
            <p:cNvSpPr>
              <a:spLocks noChangeArrowheads="1"/>
            </p:cNvSpPr>
            <p:nvPr/>
          </p:nvSpPr>
          <p:spPr bwMode="auto">
            <a:xfrm>
              <a:off x="0" y="0"/>
              <a:ext cx="8640" cy="788"/>
            </a:xfrm>
            <a:prstGeom prst="rect">
              <a:avLst/>
            </a:prstGeom>
            <a:noFill/>
            <a:ln w="9525">
              <a:noFill/>
              <a:miter lim="800000"/>
              <a:headEnd/>
              <a:tailEnd/>
            </a:ln>
          </p:spPr>
          <p:txBody>
            <a:bodyPr/>
            <a:lstStyle/>
            <a:p>
              <a:endParaRPr lang="en-US" sz="2000"/>
            </a:p>
          </p:txBody>
        </p:sp>
        <p:sp>
          <p:nvSpPr>
            <p:cNvPr id="10244" name="Rectangle 3"/>
            <p:cNvSpPr>
              <a:spLocks noChangeArrowheads="1"/>
            </p:cNvSpPr>
            <p:nvPr/>
          </p:nvSpPr>
          <p:spPr bwMode="auto">
            <a:xfrm>
              <a:off x="0" y="788"/>
              <a:ext cx="8640" cy="976"/>
            </a:xfrm>
            <a:prstGeom prst="rect">
              <a:avLst/>
            </a:prstGeom>
            <a:noFill/>
            <a:ln w="9525">
              <a:noFill/>
              <a:miter lim="800000"/>
              <a:headEnd/>
              <a:tailEnd/>
            </a:ln>
          </p:spPr>
          <p:txBody>
            <a:bodyPr/>
            <a:lstStyle/>
            <a:p>
              <a:endParaRPr lang="en-US" sz="2000" i="1" dirty="0">
                <a:latin typeface="Verdana" pitchFamily="34" charset="0"/>
              </a:endParaRPr>
            </a:p>
          </p:txBody>
        </p:sp>
      </p:grpSp>
      <p:pic>
        <p:nvPicPr>
          <p:cNvPr id="5" name="Picture 3" descr="http://www.redcliffe.qld.gov.au/tourism/images/notoscriptus.gif"/>
          <p:cNvPicPr>
            <a:picLocks noChangeAspect="1" noChangeArrowheads="1"/>
          </p:cNvPicPr>
          <p:nvPr/>
        </p:nvPicPr>
        <p:blipFill>
          <a:blip r:embed="rId2" cstate="print"/>
          <a:srcRect/>
          <a:stretch>
            <a:fillRect/>
          </a:stretch>
        </p:blipFill>
        <p:spPr bwMode="auto">
          <a:xfrm>
            <a:off x="5286380" y="4143380"/>
            <a:ext cx="3429024" cy="2427150"/>
          </a:xfrm>
          <a:prstGeom prst="rect">
            <a:avLst/>
          </a:prstGeom>
          <a:noFill/>
          <a:ln w="9525">
            <a:noFill/>
            <a:miter lim="800000"/>
            <a:headEnd/>
            <a:tailEnd/>
          </a:ln>
        </p:spPr>
      </p:pic>
      <p:sp>
        <p:nvSpPr>
          <p:cNvPr id="6" name="TextBox 5"/>
          <p:cNvSpPr txBox="1"/>
          <p:nvPr/>
        </p:nvSpPr>
        <p:spPr>
          <a:xfrm>
            <a:off x="285720" y="428604"/>
            <a:ext cx="3929090" cy="5632311"/>
          </a:xfrm>
          <a:prstGeom prst="rect">
            <a:avLst/>
          </a:prstGeom>
          <a:noFill/>
        </p:spPr>
        <p:txBody>
          <a:bodyPr wrap="square" rtlCol="0">
            <a:spAutoFit/>
          </a:bodyPr>
          <a:lstStyle/>
          <a:p>
            <a:r>
              <a:rPr lang="en-US" sz="2000" i="1" dirty="0" smtClean="0">
                <a:latin typeface="Verdana" pitchFamily="34" charset="0"/>
              </a:rPr>
              <a:t>Mosquitoes are a common pest in Australia where there are well over 250 named species. Mosquitoes are responsible for spreading a large number of different diseases. Millions of these miniature dirty syringes go from person to person and animal to person, cross infecting with worms, protozoa and viruses. Dozens of illnesses affecting animals and people include malaria, dengue &amp; Ross River fever, </a:t>
            </a:r>
            <a:r>
              <a:rPr lang="en-US" sz="2000" i="1" dirty="0" err="1" smtClean="0">
                <a:latin typeface="Verdana" pitchFamily="34" charset="0"/>
              </a:rPr>
              <a:t>myxomatosis</a:t>
            </a:r>
            <a:r>
              <a:rPr lang="en-US" sz="2000" i="1" dirty="0" smtClean="0">
                <a:latin typeface="Verdana" pitchFamily="34" charset="0"/>
              </a:rPr>
              <a:t> and dog heartworm are spread by mosquitoes.</a:t>
            </a:r>
            <a:endParaRPr lang="en-AU" sz="2000" dirty="0"/>
          </a:p>
        </p:txBody>
      </p:sp>
      <p:sp>
        <p:nvSpPr>
          <p:cNvPr id="7" name="TextBox 6"/>
          <p:cNvSpPr txBox="1"/>
          <p:nvPr/>
        </p:nvSpPr>
        <p:spPr>
          <a:xfrm>
            <a:off x="5429256" y="285728"/>
            <a:ext cx="3286148" cy="3477875"/>
          </a:xfrm>
          <a:prstGeom prst="rect">
            <a:avLst/>
          </a:prstGeom>
          <a:noFill/>
        </p:spPr>
        <p:txBody>
          <a:bodyPr wrap="square" rtlCol="0">
            <a:spAutoFit/>
          </a:bodyPr>
          <a:lstStyle/>
          <a:p>
            <a:pPr eaLnBrk="0" hangingPunct="0"/>
            <a:r>
              <a:rPr lang="en-US" sz="2000" i="1" dirty="0" smtClean="0">
                <a:latin typeface="Verdana" pitchFamily="34" charset="0"/>
              </a:rPr>
              <a:t>Mosquitoes vary from species to species but have the following in common. </a:t>
            </a:r>
          </a:p>
          <a:p>
            <a:pPr lvl="1" eaLnBrk="0" hangingPunct="0">
              <a:buFontTx/>
              <a:buChar char="•"/>
            </a:pPr>
            <a:r>
              <a:rPr lang="en-US" sz="2000" i="1" dirty="0" smtClean="0">
                <a:latin typeface="Verdana" pitchFamily="34" charset="0"/>
              </a:rPr>
              <a:t>They lay their eggs in or near water. </a:t>
            </a:r>
          </a:p>
          <a:p>
            <a:pPr lvl="1" eaLnBrk="0" hangingPunct="0">
              <a:buFontTx/>
              <a:buChar char="•"/>
            </a:pPr>
            <a:r>
              <a:rPr lang="en-US" sz="2000" i="1" dirty="0" smtClean="0">
                <a:latin typeface="Verdana" pitchFamily="34" charset="0"/>
              </a:rPr>
              <a:t>Only the females take a blood meal. The males get by on plant nectar. </a:t>
            </a:r>
          </a:p>
          <a:p>
            <a:pPr lvl="1" eaLnBrk="0" hangingPunct="0">
              <a:buFontTx/>
              <a:buChar char="•"/>
            </a:pPr>
            <a:r>
              <a:rPr lang="en-US" sz="2000" i="1" dirty="0" smtClean="0">
                <a:latin typeface="Verdana" pitchFamily="34" charset="0"/>
              </a:rPr>
              <a:t>The adults fly.</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descr="Image of Aedes Aegypti - Photo courtesy of Paul Zborowski Copyright 2004"/>
          <p:cNvPicPr>
            <a:picLocks noChangeAspect="1" noChangeArrowheads="1"/>
          </p:cNvPicPr>
          <p:nvPr/>
        </p:nvPicPr>
        <p:blipFill>
          <a:blip r:embed="rId2" cstate="print"/>
          <a:srcRect/>
          <a:stretch>
            <a:fillRect/>
          </a:stretch>
        </p:blipFill>
        <p:spPr bwMode="auto">
          <a:xfrm>
            <a:off x="285720" y="285728"/>
            <a:ext cx="4338638" cy="3094567"/>
          </a:xfrm>
          <a:prstGeom prst="rect">
            <a:avLst/>
          </a:prstGeom>
          <a:noFill/>
          <a:ln w="9525">
            <a:noFill/>
            <a:miter lim="800000"/>
            <a:headEnd/>
            <a:tailEnd/>
          </a:ln>
        </p:spPr>
      </p:pic>
      <p:pic>
        <p:nvPicPr>
          <p:cNvPr id="10244" name="Picture 4" descr="Carrier … A salt marsh mosquito."/>
          <p:cNvPicPr>
            <a:picLocks noChangeAspect="1" noChangeArrowheads="1"/>
          </p:cNvPicPr>
          <p:nvPr/>
        </p:nvPicPr>
        <p:blipFill>
          <a:blip r:embed="rId3" cstate="print"/>
          <a:srcRect/>
          <a:stretch>
            <a:fillRect/>
          </a:stretch>
        </p:blipFill>
        <p:spPr bwMode="auto">
          <a:xfrm>
            <a:off x="214282" y="3643314"/>
            <a:ext cx="4481514" cy="2774460"/>
          </a:xfrm>
          <a:prstGeom prst="rect">
            <a:avLst/>
          </a:prstGeom>
          <a:noFill/>
          <a:ln w="9525">
            <a:noFill/>
            <a:miter lim="800000"/>
            <a:headEnd/>
            <a:tailEnd/>
          </a:ln>
        </p:spPr>
      </p:pic>
      <p:sp>
        <p:nvSpPr>
          <p:cNvPr id="10245" name="Text Box 5"/>
          <p:cNvSpPr txBox="1">
            <a:spLocks noChangeArrowheads="1"/>
          </p:cNvSpPr>
          <p:nvPr/>
        </p:nvSpPr>
        <p:spPr bwMode="auto">
          <a:xfrm>
            <a:off x="5000628" y="1500174"/>
            <a:ext cx="3429000" cy="1200329"/>
          </a:xfrm>
          <a:prstGeom prst="rect">
            <a:avLst/>
          </a:prstGeom>
          <a:noFill/>
          <a:ln w="9525">
            <a:noFill/>
            <a:miter lim="800000"/>
            <a:headEnd/>
            <a:tailEnd/>
          </a:ln>
        </p:spPr>
        <p:txBody>
          <a:bodyPr>
            <a:spAutoFit/>
          </a:bodyPr>
          <a:lstStyle/>
          <a:p>
            <a:pPr>
              <a:spcBef>
                <a:spcPct val="50000"/>
              </a:spcBef>
            </a:pPr>
            <a:r>
              <a:rPr lang="en-US" sz="2400" dirty="0"/>
              <a:t>Mosquito that transports the virus causing dengue fever</a:t>
            </a:r>
          </a:p>
        </p:txBody>
      </p:sp>
      <p:sp>
        <p:nvSpPr>
          <p:cNvPr id="10246" name="Text Box 6"/>
          <p:cNvSpPr txBox="1">
            <a:spLocks noChangeArrowheads="1"/>
          </p:cNvSpPr>
          <p:nvPr/>
        </p:nvSpPr>
        <p:spPr bwMode="auto">
          <a:xfrm>
            <a:off x="5214942" y="4429132"/>
            <a:ext cx="3352800" cy="830997"/>
          </a:xfrm>
          <a:prstGeom prst="rect">
            <a:avLst/>
          </a:prstGeom>
          <a:noFill/>
          <a:ln w="9525">
            <a:noFill/>
            <a:miter lim="800000"/>
            <a:headEnd/>
            <a:tailEnd/>
          </a:ln>
        </p:spPr>
        <p:txBody>
          <a:bodyPr>
            <a:spAutoFit/>
          </a:bodyPr>
          <a:lstStyle/>
          <a:p>
            <a:pPr>
              <a:spcBef>
                <a:spcPct val="50000"/>
              </a:spcBef>
            </a:pPr>
            <a:r>
              <a:rPr lang="en-US" sz="2400" dirty="0"/>
              <a:t>Mosquito that transports </a:t>
            </a:r>
            <a:r>
              <a:rPr lang="en-US" sz="2400" dirty="0" err="1"/>
              <a:t>Barmah</a:t>
            </a:r>
            <a:r>
              <a:rPr lang="en-US" sz="2400" dirty="0"/>
              <a:t>  Forest virus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5"/>
                                        </p:tgtEl>
                                        <p:attrNameLst>
                                          <p:attrName>style.visibility</p:attrName>
                                        </p:attrNameLst>
                                      </p:cBhvr>
                                      <p:to>
                                        <p:strVal val="visible"/>
                                      </p:to>
                                    </p:set>
                                    <p:anim calcmode="lin" valueType="num">
                                      <p:cBhvr additive="base">
                                        <p:cTn id="13" dur="500" fill="hold"/>
                                        <p:tgtEl>
                                          <p:spTgt spid="10245"/>
                                        </p:tgtEl>
                                        <p:attrNameLst>
                                          <p:attrName>ppt_x</p:attrName>
                                        </p:attrNameLst>
                                      </p:cBhvr>
                                      <p:tavLst>
                                        <p:tav tm="0">
                                          <p:val>
                                            <p:strVal val="0-#ppt_w/2"/>
                                          </p:val>
                                        </p:tav>
                                        <p:tav tm="100000">
                                          <p:val>
                                            <p:strVal val="#ppt_x"/>
                                          </p:val>
                                        </p:tav>
                                      </p:tavLst>
                                    </p:anim>
                                    <p:anim calcmode="lin" valueType="num">
                                      <p:cBhvr additive="base">
                                        <p:cTn id="14" dur="500" fill="hold"/>
                                        <p:tgtEl>
                                          <p:spTgt spid="1024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244"/>
                                        </p:tgtEl>
                                        <p:attrNameLst>
                                          <p:attrName>style.visibility</p:attrName>
                                        </p:attrNameLst>
                                      </p:cBhvr>
                                      <p:to>
                                        <p:strVal val="visible"/>
                                      </p:to>
                                    </p:set>
                                    <p:anim calcmode="lin" valueType="num">
                                      <p:cBhvr additive="base">
                                        <p:cTn id="19" dur="500" fill="hold"/>
                                        <p:tgtEl>
                                          <p:spTgt spid="10244"/>
                                        </p:tgtEl>
                                        <p:attrNameLst>
                                          <p:attrName>ppt_x</p:attrName>
                                        </p:attrNameLst>
                                      </p:cBhvr>
                                      <p:tavLst>
                                        <p:tav tm="0">
                                          <p:val>
                                            <p:strVal val="0-#ppt_w/2"/>
                                          </p:val>
                                        </p:tav>
                                        <p:tav tm="100000">
                                          <p:val>
                                            <p:strVal val="#ppt_x"/>
                                          </p:val>
                                        </p:tav>
                                      </p:tavLst>
                                    </p:anim>
                                    <p:anim calcmode="lin" valueType="num">
                                      <p:cBhvr additive="base">
                                        <p:cTn id="20" dur="500" fill="hold"/>
                                        <p:tgtEl>
                                          <p:spTgt spid="102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6"/>
                                        </p:tgtEl>
                                        <p:attrNameLst>
                                          <p:attrName>style.visibility</p:attrName>
                                        </p:attrNameLst>
                                      </p:cBhvr>
                                      <p:to>
                                        <p:strVal val="visible"/>
                                      </p:to>
                                    </p:set>
                                    <p:anim calcmode="lin" valueType="num">
                                      <p:cBhvr additive="base">
                                        <p:cTn id="25" dur="500" fill="hold"/>
                                        <p:tgtEl>
                                          <p:spTgt spid="10246"/>
                                        </p:tgtEl>
                                        <p:attrNameLst>
                                          <p:attrName>ppt_x</p:attrName>
                                        </p:attrNameLst>
                                      </p:cBhvr>
                                      <p:tavLst>
                                        <p:tav tm="0">
                                          <p:val>
                                            <p:strVal val="0-#ppt_w/2"/>
                                          </p:val>
                                        </p:tav>
                                        <p:tav tm="100000">
                                          <p:val>
                                            <p:strVal val="#ppt_x"/>
                                          </p:val>
                                        </p:tav>
                                      </p:tavLst>
                                    </p:anim>
                                    <p:anim calcmode="lin" valueType="num">
                                      <p:cBhvr additive="base">
                                        <p:cTn id="26" dur="500" fill="hold"/>
                                        <p:tgtEl>
                                          <p:spTgt spid="102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utoUpdateAnimBg="0"/>
      <p:bldP spid="1024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3" name="Picture 1039" descr="Aedes spp. Rests and feeds with body parallel to surface. Includes Aedes vigilax, the salt-marsh mosquito and a vector for epidemic polyarthritis (Ross River fever) and probably dog heartworm. Aedes aegypti, the dengue mosquito lives close to your home in the Northern Territory and Queensland and is also a vector for dog heartworm. Other members of this group are vectors for yellow fever."/>
          <p:cNvPicPr>
            <a:picLocks noChangeAspect="1" noChangeArrowheads="1"/>
          </p:cNvPicPr>
          <p:nvPr/>
        </p:nvPicPr>
        <p:blipFill>
          <a:blip r:embed="rId3" cstate="print"/>
          <a:srcRect/>
          <a:stretch>
            <a:fillRect/>
          </a:stretch>
        </p:blipFill>
        <p:spPr bwMode="auto">
          <a:xfrm>
            <a:off x="214282" y="500042"/>
            <a:ext cx="2571768" cy="2366639"/>
          </a:xfrm>
          <a:prstGeom prst="rect">
            <a:avLst/>
          </a:prstGeom>
          <a:noFill/>
          <a:ln w="9525">
            <a:noFill/>
            <a:miter lim="800000"/>
            <a:headEnd/>
            <a:tailEnd/>
          </a:ln>
        </p:spPr>
      </p:pic>
      <p:pic>
        <p:nvPicPr>
          <p:cNvPr id="12305" name="Picture 1041" descr="Anopheles spp. Note how this genus angles body when resting and feeding (Quick identification). Includes Anophele. faranti, the Australian malaria mosquito found in northern Australia and A. annulipes which can be found right down to Victoria. Both these are potential carriers of malaria and myxomatosis."/>
          <p:cNvPicPr>
            <a:picLocks noChangeAspect="1" noChangeArrowheads="1"/>
          </p:cNvPicPr>
          <p:nvPr/>
        </p:nvPicPr>
        <p:blipFill>
          <a:blip r:embed="rId4" cstate="print"/>
          <a:srcRect/>
          <a:stretch>
            <a:fillRect/>
          </a:stretch>
        </p:blipFill>
        <p:spPr bwMode="auto">
          <a:xfrm>
            <a:off x="5929322" y="500042"/>
            <a:ext cx="3003915" cy="2357454"/>
          </a:xfrm>
          <a:prstGeom prst="rect">
            <a:avLst/>
          </a:prstGeom>
          <a:noFill/>
          <a:ln w="9525">
            <a:noFill/>
            <a:miter lim="800000"/>
            <a:headEnd/>
            <a:tailEnd/>
          </a:ln>
        </p:spPr>
      </p:pic>
      <p:pic>
        <p:nvPicPr>
          <p:cNvPr id="12307" name="Picture 1043" descr="Culex spp. Rests and feeds with body parallel to surface. The common banded mosquito ( Culex annulirostris) found throughout Australia is strongly suspected of carrying Murray Valley encephalitis as well as Ross River virus and the brown house mosquito (C. quinquefasciatus) of Victoria is in the frame for dog heartworm."/>
          <p:cNvPicPr>
            <a:picLocks noChangeAspect="1" noChangeArrowheads="1"/>
          </p:cNvPicPr>
          <p:nvPr/>
        </p:nvPicPr>
        <p:blipFill>
          <a:blip r:embed="rId5" cstate="print"/>
          <a:srcRect/>
          <a:stretch>
            <a:fillRect/>
          </a:stretch>
        </p:blipFill>
        <p:spPr bwMode="auto">
          <a:xfrm>
            <a:off x="2928926" y="500042"/>
            <a:ext cx="2892756" cy="2357454"/>
          </a:xfrm>
          <a:prstGeom prst="rect">
            <a:avLst/>
          </a:prstGeom>
          <a:noFill/>
          <a:ln w="9525">
            <a:noFill/>
            <a:miter lim="800000"/>
            <a:headEnd/>
            <a:tailEnd/>
          </a:ln>
        </p:spPr>
      </p:pic>
      <p:sp>
        <p:nvSpPr>
          <p:cNvPr id="12308" name="Text Box 1044"/>
          <p:cNvSpPr txBox="1">
            <a:spLocks noChangeArrowheads="1"/>
          </p:cNvSpPr>
          <p:nvPr/>
        </p:nvSpPr>
        <p:spPr bwMode="auto">
          <a:xfrm>
            <a:off x="6096000" y="3000372"/>
            <a:ext cx="2762280" cy="1323439"/>
          </a:xfrm>
          <a:prstGeom prst="rect">
            <a:avLst/>
          </a:prstGeom>
          <a:noFill/>
          <a:ln w="9525">
            <a:noFill/>
            <a:miter lim="800000"/>
            <a:headEnd/>
            <a:tailEnd/>
          </a:ln>
        </p:spPr>
        <p:txBody>
          <a:bodyPr wrap="square">
            <a:spAutoFit/>
          </a:bodyPr>
          <a:lstStyle/>
          <a:p>
            <a:pPr>
              <a:spcBef>
                <a:spcPct val="50000"/>
              </a:spcBef>
            </a:pPr>
            <a:r>
              <a:rPr lang="en-US" sz="2000" b="1" i="1" dirty="0"/>
              <a:t>Note how this genus angles body when resting and feeding (Quick identification)</a:t>
            </a:r>
            <a:endParaRPr lang="en-US" sz="2000" dirty="0"/>
          </a:p>
        </p:txBody>
      </p:sp>
      <p:sp>
        <p:nvSpPr>
          <p:cNvPr id="12309" name="Text Box 1045"/>
          <p:cNvSpPr txBox="1">
            <a:spLocks noChangeArrowheads="1"/>
          </p:cNvSpPr>
          <p:nvPr/>
        </p:nvSpPr>
        <p:spPr bwMode="auto">
          <a:xfrm>
            <a:off x="214282" y="3214686"/>
            <a:ext cx="2590800" cy="1200329"/>
          </a:xfrm>
          <a:prstGeom prst="rect">
            <a:avLst/>
          </a:prstGeom>
          <a:noFill/>
          <a:ln w="9525">
            <a:noFill/>
            <a:miter lim="800000"/>
            <a:headEnd/>
            <a:tailEnd/>
          </a:ln>
        </p:spPr>
        <p:txBody>
          <a:bodyPr>
            <a:spAutoFit/>
          </a:bodyPr>
          <a:lstStyle/>
          <a:p>
            <a:pPr>
              <a:spcBef>
                <a:spcPct val="50000"/>
              </a:spcBef>
            </a:pPr>
            <a:r>
              <a:rPr lang="en-US" sz="2400" b="1" i="1" dirty="0"/>
              <a:t>Rests and feeds with body parallel to surface</a:t>
            </a:r>
            <a:r>
              <a:rPr lang="en-US" sz="2400" b="1" dirty="0"/>
              <a:t> </a:t>
            </a:r>
            <a:endParaRPr lang="en-US" sz="2400" dirty="0"/>
          </a:p>
        </p:txBody>
      </p:sp>
      <p:sp>
        <p:nvSpPr>
          <p:cNvPr id="12310" name="Text Box 1046"/>
          <p:cNvSpPr txBox="1">
            <a:spLocks noChangeArrowheads="1"/>
          </p:cNvSpPr>
          <p:nvPr/>
        </p:nvSpPr>
        <p:spPr bwMode="auto">
          <a:xfrm>
            <a:off x="3071802" y="3214686"/>
            <a:ext cx="2514600" cy="1200329"/>
          </a:xfrm>
          <a:prstGeom prst="rect">
            <a:avLst/>
          </a:prstGeom>
          <a:noFill/>
          <a:ln w="9525">
            <a:noFill/>
            <a:miter lim="800000"/>
            <a:headEnd/>
            <a:tailEnd/>
          </a:ln>
        </p:spPr>
        <p:txBody>
          <a:bodyPr>
            <a:spAutoFit/>
          </a:bodyPr>
          <a:lstStyle/>
          <a:p>
            <a:pPr>
              <a:spcBef>
                <a:spcPct val="50000"/>
              </a:spcBef>
            </a:pPr>
            <a:r>
              <a:rPr lang="en-US" sz="2400" b="1" i="1" dirty="0"/>
              <a:t>Rests and feeds with body parallel to surface</a:t>
            </a:r>
            <a:r>
              <a:rPr lang="en-US" sz="2400" b="1" dirty="0"/>
              <a:t> </a:t>
            </a:r>
            <a:endParaRPr lang="en-US" sz="2400" dirty="0"/>
          </a:p>
        </p:txBody>
      </p:sp>
      <p:sp>
        <p:nvSpPr>
          <p:cNvPr id="12311" name="Text Box 1047"/>
          <p:cNvSpPr txBox="1">
            <a:spLocks noChangeArrowheads="1"/>
          </p:cNvSpPr>
          <p:nvPr/>
        </p:nvSpPr>
        <p:spPr bwMode="auto">
          <a:xfrm>
            <a:off x="609600" y="4800600"/>
            <a:ext cx="7848600" cy="1661993"/>
          </a:xfrm>
          <a:prstGeom prst="rect">
            <a:avLst/>
          </a:prstGeom>
          <a:noFill/>
          <a:ln w="9525">
            <a:noFill/>
            <a:miter lim="800000"/>
            <a:headEnd/>
            <a:tailEnd/>
          </a:ln>
        </p:spPr>
        <p:txBody>
          <a:bodyPr>
            <a:spAutoFit/>
          </a:bodyPr>
          <a:lstStyle/>
          <a:p>
            <a:pPr>
              <a:spcBef>
                <a:spcPct val="50000"/>
              </a:spcBef>
            </a:pPr>
            <a:r>
              <a:rPr lang="en-US" sz="2400" dirty="0">
                <a:latin typeface="Verdana" pitchFamily="34" charset="0"/>
              </a:rPr>
              <a:t>There are 3 common genera of mosquito represented here, </a:t>
            </a:r>
            <a:r>
              <a:rPr lang="en-US" sz="2400" i="1" dirty="0">
                <a:latin typeface="Verdana" pitchFamily="34" charset="0"/>
              </a:rPr>
              <a:t>Anopheles, </a:t>
            </a:r>
            <a:r>
              <a:rPr lang="en-US" sz="2400" i="1" dirty="0" err="1">
                <a:latin typeface="Verdana" pitchFamily="34" charset="0"/>
              </a:rPr>
              <a:t>Aedes</a:t>
            </a:r>
            <a:r>
              <a:rPr lang="en-US" sz="2400" i="1" dirty="0">
                <a:latin typeface="Verdana" pitchFamily="34" charset="0"/>
              </a:rPr>
              <a:t> and </a:t>
            </a:r>
            <a:r>
              <a:rPr lang="en-US" sz="2400" i="1" dirty="0" err="1">
                <a:latin typeface="Verdana" pitchFamily="34" charset="0"/>
              </a:rPr>
              <a:t>Culex</a:t>
            </a:r>
            <a:r>
              <a:rPr lang="en-US" sz="2400" dirty="0">
                <a:latin typeface="Verdana" pitchFamily="34" charset="0"/>
              </a:rPr>
              <a:t>.</a:t>
            </a:r>
          </a:p>
          <a:p>
            <a:pPr>
              <a:spcBef>
                <a:spcPct val="50000"/>
              </a:spcBef>
            </a:pPr>
            <a:endParaRPr lang="en-US" dirty="0" smtClean="0"/>
          </a:p>
          <a:p>
            <a:pPr>
              <a:spcBef>
                <a:spcPct val="50000"/>
              </a:spcBef>
            </a:pPr>
            <a:r>
              <a:rPr lang="en-US" dirty="0" smtClean="0"/>
              <a:t>(</a:t>
            </a:r>
            <a:r>
              <a:rPr lang="en-US" dirty="0"/>
              <a:t>Genera is plural of genus)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303"/>
                                        </p:tgtEl>
                                        <p:attrNameLst>
                                          <p:attrName>style.visibility</p:attrName>
                                        </p:attrNameLst>
                                      </p:cBhvr>
                                      <p:to>
                                        <p:strVal val="visible"/>
                                      </p:to>
                                    </p:set>
                                    <p:anim calcmode="lin" valueType="num">
                                      <p:cBhvr additive="base">
                                        <p:cTn id="7" dur="500" fill="hold"/>
                                        <p:tgtEl>
                                          <p:spTgt spid="12303"/>
                                        </p:tgtEl>
                                        <p:attrNameLst>
                                          <p:attrName>ppt_x</p:attrName>
                                        </p:attrNameLst>
                                      </p:cBhvr>
                                      <p:tavLst>
                                        <p:tav tm="0">
                                          <p:val>
                                            <p:strVal val="0-#ppt_w/2"/>
                                          </p:val>
                                        </p:tav>
                                        <p:tav tm="100000">
                                          <p:val>
                                            <p:strVal val="#ppt_x"/>
                                          </p:val>
                                        </p:tav>
                                      </p:tavLst>
                                    </p:anim>
                                    <p:anim calcmode="lin" valueType="num">
                                      <p:cBhvr additive="base">
                                        <p:cTn id="8" dur="500" fill="hold"/>
                                        <p:tgtEl>
                                          <p:spTgt spid="123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309"/>
                                        </p:tgtEl>
                                        <p:attrNameLst>
                                          <p:attrName>style.visibility</p:attrName>
                                        </p:attrNameLst>
                                      </p:cBhvr>
                                      <p:to>
                                        <p:strVal val="visible"/>
                                      </p:to>
                                    </p:set>
                                    <p:anim calcmode="lin" valueType="num">
                                      <p:cBhvr additive="base">
                                        <p:cTn id="13" dur="500" fill="hold"/>
                                        <p:tgtEl>
                                          <p:spTgt spid="12309"/>
                                        </p:tgtEl>
                                        <p:attrNameLst>
                                          <p:attrName>ppt_x</p:attrName>
                                        </p:attrNameLst>
                                      </p:cBhvr>
                                      <p:tavLst>
                                        <p:tav tm="0">
                                          <p:val>
                                            <p:strVal val="0-#ppt_w/2"/>
                                          </p:val>
                                        </p:tav>
                                        <p:tav tm="100000">
                                          <p:val>
                                            <p:strVal val="#ppt_x"/>
                                          </p:val>
                                        </p:tav>
                                      </p:tavLst>
                                    </p:anim>
                                    <p:anim calcmode="lin" valueType="num">
                                      <p:cBhvr additive="base">
                                        <p:cTn id="14" dur="500" fill="hold"/>
                                        <p:tgtEl>
                                          <p:spTgt spid="1230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2305"/>
                                        </p:tgtEl>
                                        <p:attrNameLst>
                                          <p:attrName>style.visibility</p:attrName>
                                        </p:attrNameLst>
                                      </p:cBhvr>
                                      <p:to>
                                        <p:strVal val="visible"/>
                                      </p:to>
                                    </p:set>
                                    <p:anim calcmode="lin" valueType="num">
                                      <p:cBhvr additive="base">
                                        <p:cTn id="19" dur="500" fill="hold"/>
                                        <p:tgtEl>
                                          <p:spTgt spid="12305"/>
                                        </p:tgtEl>
                                        <p:attrNameLst>
                                          <p:attrName>ppt_x</p:attrName>
                                        </p:attrNameLst>
                                      </p:cBhvr>
                                      <p:tavLst>
                                        <p:tav tm="0">
                                          <p:val>
                                            <p:strVal val="0-#ppt_w/2"/>
                                          </p:val>
                                        </p:tav>
                                        <p:tav tm="100000">
                                          <p:val>
                                            <p:strVal val="#ppt_x"/>
                                          </p:val>
                                        </p:tav>
                                      </p:tavLst>
                                    </p:anim>
                                    <p:anim calcmode="lin" valueType="num">
                                      <p:cBhvr additive="base">
                                        <p:cTn id="20" dur="500" fill="hold"/>
                                        <p:tgtEl>
                                          <p:spTgt spid="1230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308"/>
                                        </p:tgtEl>
                                        <p:attrNameLst>
                                          <p:attrName>style.visibility</p:attrName>
                                        </p:attrNameLst>
                                      </p:cBhvr>
                                      <p:to>
                                        <p:strVal val="visible"/>
                                      </p:to>
                                    </p:set>
                                    <p:anim calcmode="lin" valueType="num">
                                      <p:cBhvr additive="base">
                                        <p:cTn id="25" dur="500" fill="hold"/>
                                        <p:tgtEl>
                                          <p:spTgt spid="12308"/>
                                        </p:tgtEl>
                                        <p:attrNameLst>
                                          <p:attrName>ppt_x</p:attrName>
                                        </p:attrNameLst>
                                      </p:cBhvr>
                                      <p:tavLst>
                                        <p:tav tm="0">
                                          <p:val>
                                            <p:strVal val="0-#ppt_w/2"/>
                                          </p:val>
                                        </p:tav>
                                        <p:tav tm="100000">
                                          <p:val>
                                            <p:strVal val="#ppt_x"/>
                                          </p:val>
                                        </p:tav>
                                      </p:tavLst>
                                    </p:anim>
                                    <p:anim calcmode="lin" valueType="num">
                                      <p:cBhvr additive="base">
                                        <p:cTn id="26" dur="500" fill="hold"/>
                                        <p:tgtEl>
                                          <p:spTgt spid="1230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2307"/>
                                        </p:tgtEl>
                                        <p:attrNameLst>
                                          <p:attrName>style.visibility</p:attrName>
                                        </p:attrNameLst>
                                      </p:cBhvr>
                                      <p:to>
                                        <p:strVal val="visible"/>
                                      </p:to>
                                    </p:set>
                                    <p:anim calcmode="lin" valueType="num">
                                      <p:cBhvr additive="base">
                                        <p:cTn id="31" dur="500" fill="hold"/>
                                        <p:tgtEl>
                                          <p:spTgt spid="12307"/>
                                        </p:tgtEl>
                                        <p:attrNameLst>
                                          <p:attrName>ppt_x</p:attrName>
                                        </p:attrNameLst>
                                      </p:cBhvr>
                                      <p:tavLst>
                                        <p:tav tm="0">
                                          <p:val>
                                            <p:strVal val="0-#ppt_w/2"/>
                                          </p:val>
                                        </p:tav>
                                        <p:tav tm="100000">
                                          <p:val>
                                            <p:strVal val="#ppt_x"/>
                                          </p:val>
                                        </p:tav>
                                      </p:tavLst>
                                    </p:anim>
                                    <p:anim calcmode="lin" valueType="num">
                                      <p:cBhvr additive="base">
                                        <p:cTn id="32" dur="500" fill="hold"/>
                                        <p:tgtEl>
                                          <p:spTgt spid="1230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2310"/>
                                        </p:tgtEl>
                                        <p:attrNameLst>
                                          <p:attrName>style.visibility</p:attrName>
                                        </p:attrNameLst>
                                      </p:cBhvr>
                                      <p:to>
                                        <p:strVal val="visible"/>
                                      </p:to>
                                    </p:set>
                                    <p:anim calcmode="lin" valueType="num">
                                      <p:cBhvr additive="base">
                                        <p:cTn id="37" dur="500" fill="hold"/>
                                        <p:tgtEl>
                                          <p:spTgt spid="12310"/>
                                        </p:tgtEl>
                                        <p:attrNameLst>
                                          <p:attrName>ppt_x</p:attrName>
                                        </p:attrNameLst>
                                      </p:cBhvr>
                                      <p:tavLst>
                                        <p:tav tm="0">
                                          <p:val>
                                            <p:strVal val="0-#ppt_w/2"/>
                                          </p:val>
                                        </p:tav>
                                        <p:tav tm="100000">
                                          <p:val>
                                            <p:strVal val="#ppt_x"/>
                                          </p:val>
                                        </p:tav>
                                      </p:tavLst>
                                    </p:anim>
                                    <p:anim calcmode="lin" valueType="num">
                                      <p:cBhvr additive="base">
                                        <p:cTn id="38" dur="500" fill="hold"/>
                                        <p:tgtEl>
                                          <p:spTgt spid="123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2311"/>
                                        </p:tgtEl>
                                        <p:attrNameLst>
                                          <p:attrName>style.visibility</p:attrName>
                                        </p:attrNameLst>
                                      </p:cBhvr>
                                      <p:to>
                                        <p:strVal val="visible"/>
                                      </p:to>
                                    </p:set>
                                    <p:anim calcmode="lin" valueType="num">
                                      <p:cBhvr additive="base">
                                        <p:cTn id="43" dur="500" fill="hold"/>
                                        <p:tgtEl>
                                          <p:spTgt spid="12311"/>
                                        </p:tgtEl>
                                        <p:attrNameLst>
                                          <p:attrName>ppt_x</p:attrName>
                                        </p:attrNameLst>
                                      </p:cBhvr>
                                      <p:tavLst>
                                        <p:tav tm="0">
                                          <p:val>
                                            <p:strVal val="0-#ppt_w/2"/>
                                          </p:val>
                                        </p:tav>
                                        <p:tav tm="100000">
                                          <p:val>
                                            <p:strVal val="#ppt_x"/>
                                          </p:val>
                                        </p:tav>
                                      </p:tavLst>
                                    </p:anim>
                                    <p:anim calcmode="lin" valueType="num">
                                      <p:cBhvr additive="base">
                                        <p:cTn id="44" dur="500" fill="hold"/>
                                        <p:tgtEl>
                                          <p:spTgt spid="123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8" grpId="0" autoUpdateAnimBg="0"/>
      <p:bldP spid="12309" grpId="0" autoUpdateAnimBg="0"/>
      <p:bldP spid="12310" grpId="0" autoUpdateAnimBg="0"/>
      <p:bldP spid="1231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Levels of Classification</a:t>
            </a:r>
          </a:p>
        </p:txBody>
      </p:sp>
      <p:sp>
        <p:nvSpPr>
          <p:cNvPr id="17412" name="Text Box 4"/>
          <p:cNvSpPr txBox="1">
            <a:spLocks noChangeArrowheads="1"/>
          </p:cNvSpPr>
          <p:nvPr/>
        </p:nvSpPr>
        <p:spPr bwMode="auto">
          <a:xfrm>
            <a:off x="1066800" y="1981200"/>
            <a:ext cx="7315200" cy="3785652"/>
          </a:xfrm>
          <a:prstGeom prst="rect">
            <a:avLst/>
          </a:prstGeom>
          <a:noFill/>
          <a:ln w="9525">
            <a:noFill/>
            <a:miter lim="800000"/>
            <a:headEnd/>
            <a:tailEnd/>
          </a:ln>
        </p:spPr>
        <p:txBody>
          <a:bodyPr>
            <a:spAutoFit/>
          </a:bodyPr>
          <a:lstStyle/>
          <a:p>
            <a:pPr marL="457200" indent="-457200">
              <a:spcBef>
                <a:spcPct val="50000"/>
              </a:spcBef>
              <a:buFontTx/>
              <a:buAutoNum type="arabicPeriod"/>
            </a:pPr>
            <a:r>
              <a:rPr lang="en-US" sz="2400" dirty="0"/>
              <a:t>Kingdom</a:t>
            </a:r>
          </a:p>
          <a:p>
            <a:pPr marL="457200" indent="-457200">
              <a:spcBef>
                <a:spcPct val="50000"/>
              </a:spcBef>
              <a:buFontTx/>
              <a:buAutoNum type="arabicPeriod"/>
            </a:pPr>
            <a:r>
              <a:rPr lang="en-US" sz="2400" dirty="0"/>
              <a:t>Phylum</a:t>
            </a:r>
          </a:p>
          <a:p>
            <a:pPr marL="457200" indent="-457200">
              <a:spcBef>
                <a:spcPct val="50000"/>
              </a:spcBef>
              <a:buFontTx/>
              <a:buAutoNum type="arabicPeriod"/>
            </a:pPr>
            <a:r>
              <a:rPr lang="en-US" sz="2400" dirty="0"/>
              <a:t>Class</a:t>
            </a:r>
          </a:p>
          <a:p>
            <a:pPr marL="457200" indent="-457200">
              <a:spcBef>
                <a:spcPct val="50000"/>
              </a:spcBef>
              <a:buFontTx/>
              <a:buAutoNum type="arabicPeriod"/>
            </a:pPr>
            <a:r>
              <a:rPr lang="en-US" sz="2400" dirty="0"/>
              <a:t>Order</a:t>
            </a:r>
          </a:p>
          <a:p>
            <a:pPr marL="457200" indent="-457200">
              <a:spcBef>
                <a:spcPct val="50000"/>
              </a:spcBef>
              <a:buFontTx/>
              <a:buAutoNum type="arabicPeriod"/>
            </a:pPr>
            <a:r>
              <a:rPr lang="en-US" sz="2400" dirty="0"/>
              <a:t>Family </a:t>
            </a:r>
          </a:p>
          <a:p>
            <a:pPr marL="457200" indent="-457200">
              <a:spcBef>
                <a:spcPct val="50000"/>
              </a:spcBef>
              <a:buFontTx/>
              <a:buAutoNum type="arabicPeriod"/>
            </a:pPr>
            <a:r>
              <a:rPr lang="en-US" sz="2400" dirty="0"/>
              <a:t>Genus</a:t>
            </a:r>
          </a:p>
          <a:p>
            <a:pPr marL="457200" indent="-457200">
              <a:spcBef>
                <a:spcPct val="50000"/>
              </a:spcBef>
              <a:buFontTx/>
              <a:buAutoNum type="arabicPeriod"/>
            </a:pPr>
            <a:r>
              <a:rPr lang="en-US" sz="2400" dirty="0"/>
              <a:t>Species</a:t>
            </a:r>
          </a:p>
        </p:txBody>
      </p:sp>
      <p:sp>
        <p:nvSpPr>
          <p:cNvPr id="17413" name="AutoShape 5"/>
          <p:cNvSpPr>
            <a:spLocks noChangeArrowheads="1"/>
          </p:cNvSpPr>
          <p:nvPr/>
        </p:nvSpPr>
        <p:spPr bwMode="auto">
          <a:xfrm>
            <a:off x="4800600" y="2133600"/>
            <a:ext cx="381000" cy="3581400"/>
          </a:xfrm>
          <a:prstGeom prst="downArrow">
            <a:avLst>
              <a:gd name="adj1" fmla="val 50000"/>
              <a:gd name="adj2" fmla="val 235000"/>
            </a:avLst>
          </a:prstGeom>
          <a:solidFill>
            <a:schemeClr val="accent1"/>
          </a:solidFill>
          <a:ln w="9525">
            <a:solidFill>
              <a:schemeClr val="tx1"/>
            </a:solidFill>
            <a:miter lim="800000"/>
            <a:headEnd/>
            <a:tailEnd/>
          </a:ln>
        </p:spPr>
        <p:txBody>
          <a:bodyPr wrap="none" anchor="ctr"/>
          <a:lstStyle/>
          <a:p>
            <a:endParaRPr lang="en-AU"/>
          </a:p>
        </p:txBody>
      </p:sp>
      <p:sp>
        <p:nvSpPr>
          <p:cNvPr id="17414" name="Text Box 6"/>
          <p:cNvSpPr txBox="1">
            <a:spLocks noChangeArrowheads="1"/>
          </p:cNvSpPr>
          <p:nvPr/>
        </p:nvSpPr>
        <p:spPr bwMode="auto">
          <a:xfrm>
            <a:off x="5638800" y="2057400"/>
            <a:ext cx="2438400" cy="457200"/>
          </a:xfrm>
          <a:prstGeom prst="rect">
            <a:avLst/>
          </a:prstGeom>
          <a:noFill/>
          <a:ln w="9525">
            <a:noFill/>
            <a:miter lim="800000"/>
            <a:headEnd/>
            <a:tailEnd/>
          </a:ln>
        </p:spPr>
        <p:txBody>
          <a:bodyPr>
            <a:spAutoFit/>
          </a:bodyPr>
          <a:lstStyle/>
          <a:p>
            <a:pPr>
              <a:spcBef>
                <a:spcPct val="50000"/>
              </a:spcBef>
            </a:pPr>
            <a:r>
              <a:rPr lang="en-US" sz="2400" dirty="0"/>
              <a:t>Most diverse</a:t>
            </a:r>
          </a:p>
        </p:txBody>
      </p:sp>
      <p:sp>
        <p:nvSpPr>
          <p:cNvPr id="17415" name="Text Box 7"/>
          <p:cNvSpPr txBox="1">
            <a:spLocks noChangeArrowheads="1"/>
          </p:cNvSpPr>
          <p:nvPr/>
        </p:nvSpPr>
        <p:spPr bwMode="auto">
          <a:xfrm>
            <a:off x="5715000" y="5181600"/>
            <a:ext cx="2438400" cy="457200"/>
          </a:xfrm>
          <a:prstGeom prst="rect">
            <a:avLst/>
          </a:prstGeom>
          <a:noFill/>
          <a:ln w="9525">
            <a:noFill/>
            <a:miter lim="800000"/>
            <a:headEnd/>
            <a:tailEnd/>
          </a:ln>
        </p:spPr>
        <p:txBody>
          <a:bodyPr>
            <a:spAutoFit/>
          </a:bodyPr>
          <a:lstStyle/>
          <a:p>
            <a:pPr>
              <a:spcBef>
                <a:spcPct val="50000"/>
              </a:spcBef>
            </a:pPr>
            <a:r>
              <a:rPr lang="en-US" sz="2400" dirty="0"/>
              <a:t>Least diverse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2"/>
                                        </p:tgtEl>
                                        <p:attrNameLst>
                                          <p:attrName>style.visibility</p:attrName>
                                        </p:attrNameLst>
                                      </p:cBhvr>
                                      <p:to>
                                        <p:strVal val="visible"/>
                                      </p:to>
                                    </p:set>
                                    <p:anim calcmode="lin" valueType="num">
                                      <p:cBhvr additive="base">
                                        <p:cTn id="13" dur="500" fill="hold"/>
                                        <p:tgtEl>
                                          <p:spTgt spid="17412"/>
                                        </p:tgtEl>
                                        <p:attrNameLst>
                                          <p:attrName>ppt_x</p:attrName>
                                        </p:attrNameLst>
                                      </p:cBhvr>
                                      <p:tavLst>
                                        <p:tav tm="0">
                                          <p:val>
                                            <p:strVal val="0-#ppt_w/2"/>
                                          </p:val>
                                        </p:tav>
                                        <p:tav tm="100000">
                                          <p:val>
                                            <p:strVal val="#ppt_x"/>
                                          </p:val>
                                        </p:tav>
                                      </p:tavLst>
                                    </p:anim>
                                    <p:anim calcmode="lin" valueType="num">
                                      <p:cBhvr additive="base">
                                        <p:cTn id="14"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4"/>
                                        </p:tgtEl>
                                        <p:attrNameLst>
                                          <p:attrName>style.visibility</p:attrName>
                                        </p:attrNameLst>
                                      </p:cBhvr>
                                      <p:to>
                                        <p:strVal val="visible"/>
                                      </p:to>
                                    </p:set>
                                    <p:anim calcmode="lin" valueType="num">
                                      <p:cBhvr additive="base">
                                        <p:cTn id="19" dur="500" fill="hold"/>
                                        <p:tgtEl>
                                          <p:spTgt spid="17414"/>
                                        </p:tgtEl>
                                        <p:attrNameLst>
                                          <p:attrName>ppt_x</p:attrName>
                                        </p:attrNameLst>
                                      </p:cBhvr>
                                      <p:tavLst>
                                        <p:tav tm="0">
                                          <p:val>
                                            <p:strVal val="0-#ppt_w/2"/>
                                          </p:val>
                                        </p:tav>
                                        <p:tav tm="100000">
                                          <p:val>
                                            <p:strVal val="#ppt_x"/>
                                          </p:val>
                                        </p:tav>
                                      </p:tavLst>
                                    </p:anim>
                                    <p:anim calcmode="lin" valueType="num">
                                      <p:cBhvr additive="base">
                                        <p:cTn id="20" dur="500" fill="hold"/>
                                        <p:tgtEl>
                                          <p:spTgt spid="174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415"/>
                                        </p:tgtEl>
                                        <p:attrNameLst>
                                          <p:attrName>style.visibility</p:attrName>
                                        </p:attrNameLst>
                                      </p:cBhvr>
                                      <p:to>
                                        <p:strVal val="visible"/>
                                      </p:to>
                                    </p:set>
                                    <p:anim calcmode="lin" valueType="num">
                                      <p:cBhvr additive="base">
                                        <p:cTn id="25" dur="500" fill="hold"/>
                                        <p:tgtEl>
                                          <p:spTgt spid="17415"/>
                                        </p:tgtEl>
                                        <p:attrNameLst>
                                          <p:attrName>ppt_x</p:attrName>
                                        </p:attrNameLst>
                                      </p:cBhvr>
                                      <p:tavLst>
                                        <p:tav tm="0">
                                          <p:val>
                                            <p:strVal val="0-#ppt_w/2"/>
                                          </p:val>
                                        </p:tav>
                                        <p:tav tm="100000">
                                          <p:val>
                                            <p:strVal val="#ppt_x"/>
                                          </p:val>
                                        </p:tav>
                                      </p:tavLst>
                                    </p:anim>
                                    <p:anim calcmode="lin" valueType="num">
                                      <p:cBhvr additive="base">
                                        <p:cTn id="26" dur="500" fill="hold"/>
                                        <p:tgtEl>
                                          <p:spTgt spid="1741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413"/>
                                        </p:tgtEl>
                                        <p:attrNameLst>
                                          <p:attrName>style.visibility</p:attrName>
                                        </p:attrNameLst>
                                      </p:cBhvr>
                                      <p:to>
                                        <p:strVal val="visible"/>
                                      </p:to>
                                    </p:set>
                                    <p:anim calcmode="lin" valueType="num">
                                      <p:cBhvr additive="base">
                                        <p:cTn id="31" dur="500" fill="hold"/>
                                        <p:tgtEl>
                                          <p:spTgt spid="17413"/>
                                        </p:tgtEl>
                                        <p:attrNameLst>
                                          <p:attrName>ppt_x</p:attrName>
                                        </p:attrNameLst>
                                      </p:cBhvr>
                                      <p:tavLst>
                                        <p:tav tm="0">
                                          <p:val>
                                            <p:strVal val="0-#ppt_w/2"/>
                                          </p:val>
                                        </p:tav>
                                        <p:tav tm="100000">
                                          <p:val>
                                            <p:strVal val="#ppt_x"/>
                                          </p:val>
                                        </p:tav>
                                      </p:tavLst>
                                    </p:anim>
                                    <p:anim calcmode="lin" valueType="num">
                                      <p:cBhvr additive="base">
                                        <p:cTn id="32"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2" grpId="0" autoUpdateAnimBg="0"/>
      <p:bldP spid="17413" grpId="0" animBg="1"/>
      <p:bldP spid="17414" grpId="0" autoUpdateAnimBg="0"/>
      <p:bldP spid="1741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81" name="Group 49"/>
          <p:cNvGraphicFramePr>
            <a:graphicFrameLocks noGrp="1"/>
          </p:cNvGraphicFramePr>
          <p:nvPr/>
        </p:nvGraphicFramePr>
        <p:xfrm>
          <a:off x="1524000" y="1397000"/>
          <a:ext cx="6096000" cy="4145280"/>
        </p:xfrm>
        <a:graphic>
          <a:graphicData uri="http://schemas.openxmlformats.org/drawingml/2006/table">
            <a:tbl>
              <a:tblPr/>
              <a:tblGrid>
                <a:gridCol w="2032000"/>
                <a:gridCol w="2032000"/>
                <a:gridCol w="2032000"/>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Human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Dog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Kingdom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Animalia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Animalia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Phylum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Chordata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Chordata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Class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Mammalia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Mammalia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Order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Primates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Carnivora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Family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err="1" smtClean="0">
                          <a:ln>
                            <a:noFill/>
                          </a:ln>
                          <a:solidFill>
                            <a:schemeClr val="tx1"/>
                          </a:solidFill>
                          <a:effectLst/>
                          <a:latin typeface="Times New Roman" pitchFamily="18" charset="0"/>
                          <a:cs typeface="Times New Roman" pitchFamily="18" charset="0"/>
                        </a:rPr>
                        <a:t>Hominidae</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Canidae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Genus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Homo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Canis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Species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sapiens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familiaris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481"/>
                                        </p:tgtEl>
                                        <p:attrNameLst>
                                          <p:attrName>style.visibility</p:attrName>
                                        </p:attrNameLst>
                                      </p:cBhvr>
                                      <p:to>
                                        <p:strVal val="visible"/>
                                      </p:to>
                                    </p:set>
                                    <p:animEffect transition="in" filter="dissolve">
                                      <p:cBhvr>
                                        <p:cTn id="7" dur="500"/>
                                        <p:tgtEl>
                                          <p:spTgt spid="18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08" name="Group 52"/>
          <p:cNvGraphicFramePr>
            <a:graphicFrameLocks noGrp="1"/>
          </p:cNvGraphicFramePr>
          <p:nvPr/>
        </p:nvGraphicFramePr>
        <p:xfrm>
          <a:off x="1524000" y="1397000"/>
          <a:ext cx="6096000" cy="4572000"/>
        </p:xfrm>
        <a:graphic>
          <a:graphicData uri="http://schemas.openxmlformats.org/drawingml/2006/table">
            <a:tbl>
              <a:tblPr/>
              <a:tblGrid>
                <a:gridCol w="2032000"/>
                <a:gridCol w="2032000"/>
                <a:gridCol w="2032000"/>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Budgerigar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cs typeface="Times New Roman" pitchFamily="18" charset="0"/>
                        </a:rPr>
                        <a:t>River Red Gum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Kingdom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Animalia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Plantae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Phylum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Chordata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Tracheophyta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Class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Angiospermae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Order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Psittaciformes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Myrtales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Family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Psittacidae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Myrtaceae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Genus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Melopsittacus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Eucalyptus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Species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undulatus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camaldulensis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9508"/>
                                        </p:tgtEl>
                                        <p:attrNameLst>
                                          <p:attrName>style.visibility</p:attrName>
                                        </p:attrNameLst>
                                      </p:cBhvr>
                                      <p:to>
                                        <p:strVal val="visible"/>
                                      </p:to>
                                    </p:set>
                                    <p:animEffect transition="in" filter="checkerboard(across)">
                                      <p:cBhvr>
                                        <p:cTn id="7" dur="500"/>
                                        <p:tgtEl>
                                          <p:spTgt spid="19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31" name="Group 51"/>
          <p:cNvGraphicFramePr>
            <a:graphicFrameLocks noGrp="1"/>
          </p:cNvGraphicFramePr>
          <p:nvPr/>
        </p:nvGraphicFramePr>
        <p:xfrm>
          <a:off x="1524000" y="1397000"/>
          <a:ext cx="6096000" cy="4145280"/>
        </p:xfrm>
        <a:graphic>
          <a:graphicData uri="http://schemas.openxmlformats.org/drawingml/2006/table">
            <a:tbl>
              <a:tblPr/>
              <a:tblGrid>
                <a:gridCol w="2032000"/>
                <a:gridCol w="2032000"/>
                <a:gridCol w="2032000"/>
              </a:tblGrid>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1"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Kingdom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Region of world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Pacific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Phylum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Country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Australia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Class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Victoria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Order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City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Melbourne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Family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Suburb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Essendon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Genus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Street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Puckle St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Species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Street Number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cs typeface="Times New Roman" pitchFamily="18" charset="0"/>
                        </a:rPr>
                        <a:t>216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31"/>
                                        </p:tgtEl>
                                        <p:attrNameLst>
                                          <p:attrName>style.visibility</p:attrName>
                                        </p:attrNameLst>
                                      </p:cBhvr>
                                      <p:to>
                                        <p:strVal val="visible"/>
                                      </p:to>
                                    </p:set>
                                    <p:animEffect transition="in" filter="dissolve">
                                      <p:cBhvr>
                                        <p:cTn id="7" dur="500"/>
                                        <p:tgtEl>
                                          <p:spTgt spid="20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74638"/>
            <a:ext cx="8186766" cy="4511684"/>
          </a:xfrm>
        </p:spPr>
        <p:txBody>
          <a:bodyPr>
            <a:normAutofit fontScale="90000"/>
          </a:bodyPr>
          <a:lstStyle/>
          <a:p>
            <a:r>
              <a:rPr lang="en-US" dirty="0" smtClean="0"/>
              <a:t>What are the five different kingdoms of organisms that are generally recognized by scientists today?</a:t>
            </a:r>
            <a:br>
              <a:rPr lang="en-US" dirty="0" smtClean="0"/>
            </a:br>
            <a:r>
              <a:rPr lang="en-US" dirty="0" smtClean="0"/>
              <a:t/>
            </a:r>
            <a:br>
              <a:rPr lang="en-US" dirty="0" smtClean="0"/>
            </a:br>
            <a:r>
              <a:rPr lang="en-US" dirty="0" smtClean="0"/>
              <a:t>Or </a:t>
            </a:r>
            <a:br>
              <a:rPr lang="en-US" dirty="0" smtClean="0"/>
            </a:br>
            <a:r>
              <a:rPr lang="en-US" dirty="0" smtClean="0"/>
              <a:t/>
            </a:r>
            <a:br>
              <a:rPr lang="en-US" dirty="0" smtClean="0"/>
            </a:br>
            <a:r>
              <a:rPr lang="en-US" dirty="0" smtClean="0"/>
              <a:t>The Three Domains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AU" dirty="0"/>
          </a:p>
        </p:txBody>
      </p:sp>
      <p:sp>
        <p:nvSpPr>
          <p:cNvPr id="3" name="Content Placeholder 2"/>
          <p:cNvSpPr>
            <a:spLocks noGrp="1"/>
          </p:cNvSpPr>
          <p:nvPr>
            <p:ph idx="1"/>
          </p:nvPr>
        </p:nvSpPr>
        <p:spPr/>
        <p:txBody>
          <a:bodyPr>
            <a:normAutofit/>
          </a:bodyPr>
          <a:lstStyle/>
          <a:p>
            <a:pPr>
              <a:buNone/>
            </a:pPr>
            <a:r>
              <a:rPr lang="en-US" dirty="0" smtClean="0"/>
              <a:t>All species on earth are given a scientific </a:t>
            </a:r>
          </a:p>
          <a:p>
            <a:pPr>
              <a:buNone/>
            </a:pPr>
            <a:r>
              <a:rPr lang="en-US" dirty="0" smtClean="0"/>
              <a:t>classification.</a:t>
            </a:r>
          </a:p>
          <a:p>
            <a:pPr>
              <a:buNone/>
            </a:pPr>
            <a:endParaRPr lang="en-US" dirty="0" smtClean="0"/>
          </a:p>
          <a:p>
            <a:r>
              <a:rPr lang="en-US" dirty="0" smtClean="0"/>
              <a:t>Why do scientists classify?</a:t>
            </a:r>
          </a:p>
          <a:p>
            <a:r>
              <a:rPr lang="en-US" dirty="0" smtClean="0"/>
              <a:t>What are the 5 groups of organisms on Earth?</a:t>
            </a:r>
          </a:p>
          <a:p>
            <a:r>
              <a:rPr lang="en-US" dirty="0" smtClean="0"/>
              <a:t>What are the 5 animal groups?</a:t>
            </a:r>
          </a:p>
          <a:p>
            <a:endParaRPr lang="en-US" dirty="0" smtClean="0"/>
          </a:p>
          <a:p>
            <a:pPr>
              <a:buNone/>
            </a:pP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 Domains</a:t>
            </a:r>
            <a:endParaRPr lang="en-AU" dirty="0"/>
          </a:p>
        </p:txBody>
      </p:sp>
      <p:sp>
        <p:nvSpPr>
          <p:cNvPr id="3" name="Content Placeholder 2"/>
          <p:cNvSpPr>
            <a:spLocks noGrp="1"/>
          </p:cNvSpPr>
          <p:nvPr>
            <p:ph idx="1"/>
          </p:nvPr>
        </p:nvSpPr>
        <p:spPr/>
        <p:txBody>
          <a:bodyPr/>
          <a:lstStyle/>
          <a:p>
            <a:pPr>
              <a:buNone/>
            </a:pPr>
            <a:r>
              <a:rPr lang="en-US" dirty="0" smtClean="0"/>
              <a:t>The Domains were developed in 1996 using DNA sequencing. They are a new way of classifying organisms.</a:t>
            </a:r>
          </a:p>
          <a:p>
            <a:pPr>
              <a:buNone/>
            </a:pPr>
            <a:r>
              <a:rPr lang="en-US" dirty="0" smtClean="0"/>
              <a:t> </a:t>
            </a:r>
          </a:p>
          <a:p>
            <a:r>
              <a:rPr lang="en-US" dirty="0" smtClean="0"/>
              <a:t>Bacteria - prokaryotes</a:t>
            </a:r>
          </a:p>
          <a:p>
            <a:r>
              <a:rPr lang="en-US" dirty="0" err="1" smtClean="0"/>
              <a:t>Archea</a:t>
            </a:r>
            <a:r>
              <a:rPr lang="en-US" dirty="0" smtClean="0"/>
              <a:t> – very old prokaryotes</a:t>
            </a:r>
          </a:p>
          <a:p>
            <a:r>
              <a:rPr lang="en-US" dirty="0" err="1" smtClean="0"/>
              <a:t>Eukarya</a:t>
            </a:r>
            <a:r>
              <a:rPr lang="en-US" dirty="0" smtClean="0"/>
              <a:t> -  eukaryotes</a:t>
            </a:r>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Bacteria</a:t>
            </a:r>
            <a:endParaRPr lang="en-AU" dirty="0"/>
          </a:p>
        </p:txBody>
      </p:sp>
      <p:sp>
        <p:nvSpPr>
          <p:cNvPr id="3" name="Content Placeholder 2"/>
          <p:cNvSpPr>
            <a:spLocks noGrp="1"/>
          </p:cNvSpPr>
          <p:nvPr>
            <p:ph idx="1"/>
          </p:nvPr>
        </p:nvSpPr>
        <p:spPr/>
        <p:txBody>
          <a:bodyPr>
            <a:normAutofit fontScale="85000" lnSpcReduction="10000"/>
          </a:bodyPr>
          <a:lstStyle/>
          <a:p>
            <a:r>
              <a:rPr lang="en-US" dirty="0" smtClean="0"/>
              <a:t>prokaryotes , microscopically small, mostly single celled and fundamentally different from all other organisms.</a:t>
            </a:r>
          </a:p>
          <a:p>
            <a:r>
              <a:rPr lang="en-US" dirty="0" smtClean="0"/>
              <a:t>Have a very diverse  metabolism (cell chemistry)</a:t>
            </a:r>
          </a:p>
          <a:p>
            <a:r>
              <a:rPr lang="en-US" dirty="0" smtClean="0"/>
              <a:t>Survive in a great range of habitats and conditions.</a:t>
            </a:r>
          </a:p>
          <a:p>
            <a:r>
              <a:rPr lang="en-US" dirty="0" smtClean="0"/>
              <a:t>They include the only known organisms  to  ‘fix’ atmospheric nitrogen into a form that other organisms can use.</a:t>
            </a:r>
          </a:p>
          <a:p>
            <a:r>
              <a:rPr lang="en-US" dirty="0" smtClean="0"/>
              <a:t>Cause a wide variety of diseases.</a:t>
            </a:r>
          </a:p>
          <a:p>
            <a:r>
              <a:rPr lang="en-US" dirty="0" smtClean="0"/>
              <a:t>Used by humans to manufacture food and medicine.</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a:t>
            </a:r>
            <a:r>
              <a:rPr lang="en-US" dirty="0" err="1" smtClean="0"/>
              <a:t>Archaea</a:t>
            </a:r>
            <a:r>
              <a:rPr lang="en-US" dirty="0" smtClean="0"/>
              <a:t/>
            </a:r>
            <a:br>
              <a:rPr lang="en-US" dirty="0" smtClean="0"/>
            </a:br>
            <a:endParaRPr lang="en-AU" dirty="0"/>
          </a:p>
        </p:txBody>
      </p:sp>
      <p:sp>
        <p:nvSpPr>
          <p:cNvPr id="3" name="Content Placeholder 2"/>
          <p:cNvSpPr>
            <a:spLocks noGrp="1"/>
          </p:cNvSpPr>
          <p:nvPr>
            <p:ph idx="1"/>
          </p:nvPr>
        </p:nvSpPr>
        <p:spPr/>
        <p:txBody>
          <a:bodyPr/>
          <a:lstStyle/>
          <a:p>
            <a:r>
              <a:rPr lang="en-US" dirty="0" smtClean="0"/>
              <a:t>Very old bacteria </a:t>
            </a:r>
          </a:p>
          <a:p>
            <a:r>
              <a:rPr lang="en-US" dirty="0" err="1" smtClean="0"/>
              <a:t>Halophiles</a:t>
            </a:r>
            <a:r>
              <a:rPr lang="en-US" dirty="0" smtClean="0"/>
              <a:t> (salty environments)</a:t>
            </a:r>
          </a:p>
          <a:p>
            <a:r>
              <a:rPr lang="en-US" dirty="0" err="1" smtClean="0"/>
              <a:t>Methanogens</a:t>
            </a:r>
            <a:r>
              <a:rPr lang="en-US" dirty="0" smtClean="0"/>
              <a:t>  (use hydrogen gas and CO2 to generate the energy needed to make sugars, releasing methane gas in the process)</a:t>
            </a:r>
          </a:p>
          <a:p>
            <a:r>
              <a:rPr lang="en-US" dirty="0" err="1" smtClean="0"/>
              <a:t>Thermophiles</a:t>
            </a:r>
            <a:r>
              <a:rPr lang="en-US" dirty="0" smtClean="0"/>
              <a:t> (high temperature environments)</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a:t>
            </a:r>
            <a:r>
              <a:rPr lang="en-US" dirty="0" err="1" smtClean="0"/>
              <a:t>Eukarya</a:t>
            </a:r>
            <a:endParaRPr lang="en-AU" dirty="0"/>
          </a:p>
        </p:txBody>
      </p:sp>
      <p:sp>
        <p:nvSpPr>
          <p:cNvPr id="3" name="Content Placeholder 2"/>
          <p:cNvSpPr>
            <a:spLocks noGrp="1"/>
          </p:cNvSpPr>
          <p:nvPr>
            <p:ph idx="1"/>
          </p:nvPr>
        </p:nvSpPr>
        <p:spPr/>
        <p:txBody>
          <a:bodyPr/>
          <a:lstStyle/>
          <a:p>
            <a:r>
              <a:rPr lang="en-US" dirty="0" smtClean="0"/>
              <a:t>All the other kingdoms grouped together</a:t>
            </a:r>
          </a:p>
          <a:p>
            <a:r>
              <a:rPr lang="en-US" dirty="0" err="1" smtClean="0"/>
              <a:t>Recognised</a:t>
            </a:r>
            <a:r>
              <a:rPr lang="en-US" dirty="0" smtClean="0"/>
              <a:t> because they have two major lines of evolution among the bacteria and that of the </a:t>
            </a:r>
            <a:r>
              <a:rPr lang="en-US" dirty="0" err="1" smtClean="0"/>
              <a:t>protists</a:t>
            </a:r>
            <a:r>
              <a:rPr lang="en-US" dirty="0" smtClean="0"/>
              <a:t>, plants, fungi and animals.</a:t>
            </a:r>
          </a:p>
          <a:p>
            <a:r>
              <a:rPr lang="en-US" dirty="0" smtClean="0"/>
              <a:t>Discovered by using modern molecular technology to compare the DNA of different groups of bacteria and other organisms.</a:t>
            </a:r>
            <a:endParaRPr lang="en-A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book reference</a:t>
            </a:r>
            <a:endParaRPr lang="en-AU"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P222 – The new tree of life (The Domains)</a:t>
            </a:r>
          </a:p>
          <a:p>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14375" y="0"/>
            <a:ext cx="7772400" cy="1143000"/>
          </a:xfrm>
        </p:spPr>
        <p:txBody>
          <a:bodyPr>
            <a:normAutofit fontScale="90000"/>
          </a:bodyPr>
          <a:lstStyle/>
          <a:p>
            <a:pPr eaLnBrk="1" hangingPunct="1"/>
            <a:r>
              <a:rPr lang="en-US" smtClean="0"/>
              <a:t>How do biologists identify an unknown species??</a:t>
            </a:r>
          </a:p>
        </p:txBody>
      </p:sp>
      <p:sp>
        <p:nvSpPr>
          <p:cNvPr id="24579" name="Text Box 3"/>
          <p:cNvSpPr txBox="1">
            <a:spLocks noChangeArrowheads="1"/>
          </p:cNvSpPr>
          <p:nvPr/>
        </p:nvSpPr>
        <p:spPr bwMode="auto">
          <a:xfrm>
            <a:off x="785813" y="1285875"/>
            <a:ext cx="7620000" cy="461963"/>
          </a:xfrm>
          <a:prstGeom prst="rect">
            <a:avLst/>
          </a:prstGeom>
          <a:noFill/>
          <a:ln w="9525">
            <a:noFill/>
            <a:miter lim="800000"/>
            <a:headEnd/>
            <a:tailEnd/>
          </a:ln>
        </p:spPr>
        <p:txBody>
          <a:bodyPr>
            <a:spAutoFit/>
          </a:bodyPr>
          <a:lstStyle/>
          <a:p>
            <a:pPr algn="ctr">
              <a:spcBef>
                <a:spcPct val="50000"/>
              </a:spcBef>
            </a:pPr>
            <a:r>
              <a:rPr lang="en-US"/>
              <a:t>One important way is the use of a taxonomic key.</a:t>
            </a:r>
          </a:p>
        </p:txBody>
      </p:sp>
      <p:sp>
        <p:nvSpPr>
          <p:cNvPr id="26628" name="TextBox 3"/>
          <p:cNvSpPr txBox="1">
            <a:spLocks noChangeArrowheads="1"/>
          </p:cNvSpPr>
          <p:nvPr/>
        </p:nvSpPr>
        <p:spPr bwMode="auto">
          <a:xfrm>
            <a:off x="785813" y="3714750"/>
            <a:ext cx="184150" cy="1570038"/>
          </a:xfrm>
          <a:prstGeom prst="rect">
            <a:avLst/>
          </a:prstGeom>
          <a:noFill/>
          <a:ln w="9525">
            <a:noFill/>
            <a:miter lim="800000"/>
            <a:headEnd/>
            <a:tailEnd/>
          </a:ln>
        </p:spPr>
        <p:txBody>
          <a:bodyPr wrap="none">
            <a:spAutoFit/>
          </a:bodyPr>
          <a:lstStyle/>
          <a:p>
            <a:endParaRPr lang="en-AU" sz="3200" b="1" u="sng"/>
          </a:p>
          <a:p>
            <a:endParaRPr lang="en-AU" sz="3200" b="1"/>
          </a:p>
          <a:p>
            <a:endParaRPr lang="en-AU" sz="3200" b="1"/>
          </a:p>
        </p:txBody>
      </p:sp>
      <p:pic>
        <p:nvPicPr>
          <p:cNvPr id="26629" name="Picture 5" descr="http://www.naturewatch.ca/English/wormwatch/resources/key/images/taxonomic_key.gif"/>
          <p:cNvPicPr>
            <a:picLocks noChangeAspect="1" noChangeArrowheads="1"/>
          </p:cNvPicPr>
          <p:nvPr/>
        </p:nvPicPr>
        <p:blipFill>
          <a:blip r:embed="rId2" cstate="print"/>
          <a:srcRect/>
          <a:stretch>
            <a:fillRect/>
          </a:stretch>
        </p:blipFill>
        <p:spPr bwMode="auto">
          <a:xfrm>
            <a:off x="285750" y="1860550"/>
            <a:ext cx="8567738" cy="4997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0-#ppt_w/2"/>
                                          </p:val>
                                        </p:tav>
                                        <p:tav tm="100000">
                                          <p:val>
                                            <p:strVal val="#ppt_x"/>
                                          </p:val>
                                        </p:tav>
                                      </p:tavLst>
                                    </p:anim>
                                    <p:anim calcmode="lin" valueType="num">
                                      <p:cBhvr additive="base">
                                        <p:cTn id="8" dur="500" fill="hold"/>
                                        <p:tgtEl>
                                          <p:spTgt spid="245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five Kingdoms</a:t>
            </a:r>
            <a:endParaRPr lang="en-AU" dirty="0"/>
          </a:p>
        </p:txBody>
      </p:sp>
      <p:sp>
        <p:nvSpPr>
          <p:cNvPr id="3" name="Content Placeholder 2"/>
          <p:cNvSpPr>
            <a:spLocks noGrp="1"/>
          </p:cNvSpPr>
          <p:nvPr>
            <p:ph idx="1"/>
          </p:nvPr>
        </p:nvSpPr>
        <p:spPr/>
        <p:txBody>
          <a:bodyPr>
            <a:normAutofit/>
          </a:bodyPr>
          <a:lstStyle/>
          <a:p>
            <a:r>
              <a:rPr lang="en-US" dirty="0" smtClean="0"/>
              <a:t>Kingdom </a:t>
            </a:r>
            <a:r>
              <a:rPr lang="en-US" dirty="0" err="1" smtClean="0"/>
              <a:t>Monera</a:t>
            </a:r>
            <a:r>
              <a:rPr lang="en-US" dirty="0" smtClean="0"/>
              <a:t> or </a:t>
            </a:r>
            <a:r>
              <a:rPr lang="en-US" dirty="0" err="1" smtClean="0"/>
              <a:t>Prokaryotae</a:t>
            </a:r>
            <a:r>
              <a:rPr lang="en-US" dirty="0" smtClean="0"/>
              <a:t> (prokaryotes, all bacteria)</a:t>
            </a:r>
          </a:p>
          <a:p>
            <a:r>
              <a:rPr lang="en-US" dirty="0" smtClean="0"/>
              <a:t>Kingdom </a:t>
            </a:r>
            <a:r>
              <a:rPr lang="en-US" dirty="0" err="1" smtClean="0"/>
              <a:t>Protista</a:t>
            </a:r>
            <a:r>
              <a:rPr lang="en-US" dirty="0" smtClean="0"/>
              <a:t> (mostly unicellular, eukaryotes.</a:t>
            </a:r>
          </a:p>
          <a:p>
            <a:r>
              <a:rPr lang="en-US" dirty="0" smtClean="0"/>
              <a:t>Kingdom </a:t>
            </a:r>
            <a:r>
              <a:rPr lang="en-US" dirty="0" err="1" smtClean="0"/>
              <a:t>Plantae</a:t>
            </a:r>
            <a:r>
              <a:rPr lang="en-US" dirty="0" smtClean="0"/>
              <a:t> (, eukaryotes)</a:t>
            </a:r>
          </a:p>
          <a:p>
            <a:r>
              <a:rPr lang="en-US" dirty="0" smtClean="0"/>
              <a:t>Kingdom Fungi (fungi, eukaryotes)</a:t>
            </a:r>
          </a:p>
          <a:p>
            <a:r>
              <a:rPr lang="en-US" dirty="0" smtClean="0"/>
              <a:t>Kingdom </a:t>
            </a:r>
            <a:r>
              <a:rPr lang="en-US" dirty="0" err="1" smtClean="0"/>
              <a:t>Animalia</a:t>
            </a:r>
            <a:r>
              <a:rPr lang="en-US" dirty="0" smtClean="0"/>
              <a:t> (animals, eukaryotes)</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book reference</a:t>
            </a:r>
            <a:endParaRPr lang="en-AU" dirty="0"/>
          </a:p>
        </p:txBody>
      </p:sp>
      <p:sp>
        <p:nvSpPr>
          <p:cNvPr id="3" name="Content Placeholder 2"/>
          <p:cNvSpPr>
            <a:spLocks noGrp="1"/>
          </p:cNvSpPr>
          <p:nvPr>
            <p:ph idx="1"/>
          </p:nvPr>
        </p:nvSpPr>
        <p:spPr>
          <a:xfrm>
            <a:off x="428596" y="1571612"/>
            <a:ext cx="8229600" cy="4525963"/>
          </a:xfrm>
        </p:spPr>
        <p:txBody>
          <a:bodyPr/>
          <a:lstStyle/>
          <a:p>
            <a:pPr marL="342900" lvl="1" indent="-342900">
              <a:buFont typeface="Arial" pitchFamily="34" charset="0"/>
              <a:buChar char="•"/>
            </a:pPr>
            <a:r>
              <a:rPr lang="en-US" dirty="0" smtClean="0"/>
              <a:t>Before we </a:t>
            </a:r>
            <a:r>
              <a:rPr lang="en-US" dirty="0" smtClean="0"/>
              <a:t>start can </a:t>
            </a:r>
            <a:r>
              <a:rPr lang="en-US" dirty="0" smtClean="0"/>
              <a:t>jot </a:t>
            </a:r>
            <a:r>
              <a:rPr lang="en-US" dirty="0" smtClean="0"/>
              <a:t>down some key distinguishing features for each </a:t>
            </a:r>
            <a:r>
              <a:rPr lang="en-US" dirty="0" smtClean="0"/>
              <a:t>group on the following pages</a:t>
            </a:r>
            <a:endParaRPr lang="en-US" dirty="0" smtClean="0"/>
          </a:p>
          <a:p>
            <a:pPr marL="342900" lvl="1" indent="-342900">
              <a:buFont typeface="Arial" pitchFamily="34" charset="0"/>
              <a:buChar char="•"/>
            </a:pPr>
            <a:endParaRPr lang="en-US" dirty="0" smtClean="0"/>
          </a:p>
          <a:p>
            <a:pPr marL="342900" lvl="1" indent="-342900">
              <a:buFont typeface="Arial" pitchFamily="34" charset="0"/>
              <a:buChar char="•"/>
            </a:pPr>
            <a:r>
              <a:rPr lang="en-US" dirty="0" smtClean="0"/>
              <a:t>P 228 – Features of the 5 kingdoms</a:t>
            </a:r>
          </a:p>
          <a:p>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Kingdom </a:t>
            </a:r>
            <a:r>
              <a:rPr lang="en-US" dirty="0" err="1" smtClean="0"/>
              <a:t>Monera</a:t>
            </a:r>
            <a:r>
              <a:rPr lang="en-US" dirty="0" smtClean="0"/>
              <a:t>/</a:t>
            </a:r>
            <a:r>
              <a:rPr lang="en-US" dirty="0" err="1" smtClean="0"/>
              <a:t>Prokaryotae</a:t>
            </a:r>
            <a:r>
              <a:rPr lang="en-US" dirty="0" smtClean="0"/>
              <a:t> </a:t>
            </a:r>
            <a:r>
              <a:rPr lang="en-US" dirty="0" smtClean="0"/>
              <a:t>(“</a:t>
            </a:r>
            <a:r>
              <a:rPr lang="en-US" dirty="0" err="1" smtClean="0"/>
              <a:t>Monerans</a:t>
            </a:r>
            <a:r>
              <a:rPr lang="en-US" dirty="0" smtClean="0"/>
              <a:t>”)</a:t>
            </a: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cs typeface="Arial" pitchFamily="34" charset="0"/>
              </a:rPr>
              <a:t>Smallest and simplest </a:t>
            </a:r>
            <a:r>
              <a:rPr lang="en-US" dirty="0" err="1" smtClean="0">
                <a:cs typeface="Arial" pitchFamily="34" charset="0"/>
              </a:rPr>
              <a:t>lifeforms</a:t>
            </a:r>
            <a:endParaRPr lang="en-US" dirty="0" smtClean="0">
              <a:cs typeface="Arial" pitchFamily="34" charset="0"/>
            </a:endParaRPr>
          </a:p>
          <a:p>
            <a:r>
              <a:rPr lang="en-US" dirty="0" smtClean="0">
                <a:cs typeface="Arial" pitchFamily="34" charset="0"/>
              </a:rPr>
              <a:t>Unicellular (one-celled)</a:t>
            </a:r>
          </a:p>
          <a:p>
            <a:r>
              <a:rPr lang="en-US" dirty="0" smtClean="0">
                <a:cs typeface="Arial" pitchFamily="34" charset="0"/>
              </a:rPr>
              <a:t>no nucleus</a:t>
            </a:r>
          </a:p>
          <a:p>
            <a:r>
              <a:rPr lang="en-US" dirty="0" smtClean="0">
                <a:cs typeface="Arial" pitchFamily="34" charset="0"/>
              </a:rPr>
              <a:t>Bacteria</a:t>
            </a:r>
          </a:p>
          <a:p>
            <a:pPr lvl="1"/>
            <a:r>
              <a:rPr lang="en-US" dirty="0" smtClean="0">
                <a:cs typeface="Arial" pitchFamily="34" charset="0"/>
              </a:rPr>
              <a:t>Three basic shapes: </a:t>
            </a:r>
          </a:p>
          <a:p>
            <a:pPr lvl="1"/>
            <a:r>
              <a:rPr lang="en-US" dirty="0" smtClean="0">
                <a:cs typeface="Arial" pitchFamily="34" charset="0"/>
              </a:rPr>
              <a:t>round (</a:t>
            </a:r>
            <a:r>
              <a:rPr lang="en-US" dirty="0" err="1" smtClean="0">
                <a:cs typeface="Arial" pitchFamily="34" charset="0"/>
              </a:rPr>
              <a:t>cocci</a:t>
            </a:r>
            <a:r>
              <a:rPr lang="en-US" dirty="0" smtClean="0">
                <a:cs typeface="Arial" pitchFamily="34" charset="0"/>
              </a:rPr>
              <a:t>) </a:t>
            </a:r>
          </a:p>
          <a:p>
            <a:pPr lvl="1"/>
            <a:r>
              <a:rPr lang="en-US" dirty="0" smtClean="0">
                <a:cs typeface="Arial" pitchFamily="34" charset="0"/>
              </a:rPr>
              <a:t>rod (bacilli) </a:t>
            </a:r>
          </a:p>
          <a:p>
            <a:pPr lvl="1"/>
            <a:r>
              <a:rPr lang="en-US" dirty="0" smtClean="0">
                <a:cs typeface="Arial" pitchFamily="34" charset="0"/>
              </a:rPr>
              <a:t>spiral (</a:t>
            </a:r>
            <a:r>
              <a:rPr lang="en-US" dirty="0" err="1" smtClean="0">
                <a:cs typeface="Arial" pitchFamily="34" charset="0"/>
              </a:rPr>
              <a:t>spirilli</a:t>
            </a:r>
            <a:r>
              <a:rPr lang="en-US" dirty="0" smtClean="0">
                <a:cs typeface="Arial" pitchFamily="34" charset="0"/>
              </a:rPr>
              <a:t>)</a:t>
            </a:r>
          </a:p>
          <a:p>
            <a:pPr lvl="1"/>
            <a:endParaRPr lang="en-US" dirty="0" smtClean="0">
              <a:cs typeface="Arial" pitchFamily="34" charset="0"/>
            </a:endParaRPr>
          </a:p>
          <a:p>
            <a:pPr lvl="1">
              <a:buNone/>
            </a:pPr>
            <a:r>
              <a:rPr lang="en-US" dirty="0" err="1" smtClean="0">
                <a:cs typeface="Arial" pitchFamily="34" charset="0"/>
              </a:rPr>
              <a:t>Cyanobacteria</a:t>
            </a:r>
            <a:r>
              <a:rPr lang="en-US" dirty="0" smtClean="0">
                <a:cs typeface="Arial" pitchFamily="34" charset="0"/>
              </a:rPr>
              <a:t>– ‘blue green algae , resemble plants in that they contain chlorophyll. </a:t>
            </a:r>
            <a:endParaRPr lang="en-AU" dirty="0" smtClean="0">
              <a:cs typeface="Arial" pitchFamily="34" charset="0"/>
            </a:endParaRPr>
          </a:p>
          <a:p>
            <a:pPr lvl="1"/>
            <a:endParaRPr lang="en-US" dirty="0" smtClean="0">
              <a:latin typeface="Impact" pitchFamily="34" charset="0"/>
            </a:endParaRPr>
          </a:p>
          <a:p>
            <a:endParaRPr lang="en-AU" dirty="0"/>
          </a:p>
        </p:txBody>
      </p:sp>
      <p:pic>
        <p:nvPicPr>
          <p:cNvPr id="31746" name="Picture 2" descr="Bacteria Monera"/>
          <p:cNvPicPr>
            <a:picLocks noChangeAspect="1" noChangeArrowheads="1"/>
          </p:cNvPicPr>
          <p:nvPr/>
        </p:nvPicPr>
        <p:blipFill>
          <a:blip r:embed="rId2" cstate="print"/>
          <a:srcRect/>
          <a:stretch>
            <a:fillRect/>
          </a:stretch>
        </p:blipFill>
        <p:spPr bwMode="auto">
          <a:xfrm>
            <a:off x="6715140" y="1428736"/>
            <a:ext cx="2181225" cy="149542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Kingdom </a:t>
            </a:r>
            <a:r>
              <a:rPr lang="en-US" dirty="0" err="1" smtClean="0"/>
              <a:t>Protista</a:t>
            </a:r>
            <a:r>
              <a:rPr lang="en-US" dirty="0" smtClean="0"/>
              <a:t>(“</a:t>
            </a:r>
            <a:r>
              <a:rPr lang="en-US" dirty="0" err="1" smtClean="0"/>
              <a:t>Protists</a:t>
            </a:r>
            <a:r>
              <a:rPr lang="en-US" dirty="0" smtClean="0"/>
              <a:t>”)</a:t>
            </a:r>
            <a:endParaRPr lang="en-AU" dirty="0"/>
          </a:p>
        </p:txBody>
      </p:sp>
      <p:sp>
        <p:nvSpPr>
          <p:cNvPr id="3" name="Content Placeholder 2"/>
          <p:cNvSpPr>
            <a:spLocks noGrp="1"/>
          </p:cNvSpPr>
          <p:nvPr>
            <p:ph idx="1"/>
          </p:nvPr>
        </p:nvSpPr>
        <p:spPr>
          <a:xfrm>
            <a:off x="457200" y="1142984"/>
            <a:ext cx="3900486" cy="5214974"/>
          </a:xfrm>
        </p:spPr>
        <p:txBody>
          <a:bodyPr>
            <a:noAutofit/>
          </a:bodyPr>
          <a:lstStyle/>
          <a:p>
            <a:r>
              <a:rPr lang="en-US" sz="1800" dirty="0" smtClean="0"/>
              <a:t>Single-celled or </a:t>
            </a:r>
            <a:r>
              <a:rPr lang="en-US" sz="1800" dirty="0" err="1" smtClean="0"/>
              <a:t>multicellular</a:t>
            </a:r>
            <a:endParaRPr lang="en-US" sz="1800" dirty="0" smtClean="0"/>
          </a:p>
          <a:p>
            <a:r>
              <a:rPr lang="en-US" sz="1800" dirty="0" smtClean="0"/>
              <a:t>more complex than organisms in Kingdom </a:t>
            </a:r>
            <a:r>
              <a:rPr lang="en-US" sz="1800" dirty="0" err="1" smtClean="0"/>
              <a:t>Monera</a:t>
            </a:r>
            <a:endParaRPr lang="en-US" sz="1800" dirty="0" smtClean="0"/>
          </a:p>
          <a:p>
            <a:r>
              <a:rPr lang="en-US" sz="1800" dirty="0" smtClean="0"/>
              <a:t>Nucleus, (eukaryotic)</a:t>
            </a:r>
          </a:p>
          <a:p>
            <a:endParaRPr lang="en-US" sz="1800" dirty="0" smtClean="0"/>
          </a:p>
          <a:p>
            <a:pPr>
              <a:buNone/>
            </a:pPr>
            <a:r>
              <a:rPr lang="en-US" sz="1800" dirty="0" smtClean="0"/>
              <a:t>Protozoa (animal-like)</a:t>
            </a:r>
          </a:p>
          <a:p>
            <a:r>
              <a:rPr lang="en-US" sz="1800" dirty="0" smtClean="0"/>
              <a:t>no cell wall or chlorophyll</a:t>
            </a:r>
          </a:p>
          <a:p>
            <a:r>
              <a:rPr lang="en-US" sz="1800" dirty="0" smtClean="0"/>
              <a:t>internal digestion</a:t>
            </a:r>
          </a:p>
          <a:p>
            <a:r>
              <a:rPr lang="en-US" sz="1800" dirty="0" smtClean="0"/>
              <a:t>no locomotion (some)</a:t>
            </a:r>
          </a:p>
          <a:p>
            <a:endParaRPr lang="en-US" sz="1800" dirty="0" smtClean="0"/>
          </a:p>
          <a:p>
            <a:pPr>
              <a:buNone/>
            </a:pPr>
            <a:r>
              <a:rPr lang="en-US" sz="1800" dirty="0" smtClean="0"/>
              <a:t>Algae (plant-like)</a:t>
            </a:r>
          </a:p>
          <a:p>
            <a:r>
              <a:rPr lang="en-US" sz="1800" dirty="0" smtClean="0"/>
              <a:t>Cell walls</a:t>
            </a:r>
          </a:p>
          <a:p>
            <a:r>
              <a:rPr lang="en-US" sz="1800" dirty="0" smtClean="0"/>
              <a:t>Chlorophyll</a:t>
            </a:r>
          </a:p>
          <a:p>
            <a:r>
              <a:rPr lang="en-US" sz="1800" dirty="0" smtClean="0"/>
              <a:t>autotrophic</a:t>
            </a:r>
          </a:p>
          <a:p>
            <a:r>
              <a:rPr lang="en-US" sz="1800" dirty="0" smtClean="0"/>
              <a:t>Placed in groups according to color and structure</a:t>
            </a:r>
          </a:p>
          <a:p>
            <a:endParaRPr lang="en-US" sz="1800" dirty="0" smtClean="0"/>
          </a:p>
        </p:txBody>
      </p:sp>
      <p:pic>
        <p:nvPicPr>
          <p:cNvPr id="13314" name="Picture 2" descr="protist.jpg"/>
          <p:cNvPicPr>
            <a:picLocks noChangeAspect="1" noChangeArrowheads="1"/>
          </p:cNvPicPr>
          <p:nvPr/>
        </p:nvPicPr>
        <p:blipFill>
          <a:blip r:embed="rId2" cstate="print"/>
          <a:srcRect/>
          <a:stretch>
            <a:fillRect/>
          </a:stretch>
        </p:blipFill>
        <p:spPr bwMode="auto">
          <a:xfrm>
            <a:off x="5857884" y="3643314"/>
            <a:ext cx="1708075" cy="1266823"/>
          </a:xfrm>
          <a:prstGeom prst="rect">
            <a:avLst/>
          </a:prstGeom>
          <a:noFill/>
        </p:spPr>
      </p:pic>
      <p:sp>
        <p:nvSpPr>
          <p:cNvPr id="6" name="TextBox 5"/>
          <p:cNvSpPr txBox="1"/>
          <p:nvPr/>
        </p:nvSpPr>
        <p:spPr>
          <a:xfrm>
            <a:off x="5572132" y="1500174"/>
            <a:ext cx="2214578" cy="369332"/>
          </a:xfrm>
          <a:prstGeom prst="rect">
            <a:avLst/>
          </a:prstGeom>
          <a:noFill/>
        </p:spPr>
        <p:txBody>
          <a:bodyPr wrap="square" rtlCol="0">
            <a:spAutoFit/>
          </a:bodyPr>
          <a:lstStyle/>
          <a:p>
            <a:endParaRPr lang="en-AU" dirty="0"/>
          </a:p>
        </p:txBody>
      </p:sp>
      <p:sp>
        <p:nvSpPr>
          <p:cNvPr id="7" name="Content Placeholder 2"/>
          <p:cNvSpPr txBox="1">
            <a:spLocks/>
          </p:cNvSpPr>
          <p:nvPr/>
        </p:nvSpPr>
        <p:spPr>
          <a:xfrm>
            <a:off x="5500694" y="1285860"/>
            <a:ext cx="3186106" cy="185738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Most a free living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Some are important parasites that cause diseases.</a:t>
            </a:r>
            <a:endParaRPr kumimoji="0" lang="en-AU"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Purposes of Classification</a:t>
            </a:r>
            <a:endParaRPr lang="en-AU" dirty="0"/>
          </a:p>
        </p:txBody>
      </p:sp>
      <p:sp>
        <p:nvSpPr>
          <p:cNvPr id="3" name="Content Placeholder 2"/>
          <p:cNvSpPr>
            <a:spLocks noGrp="1"/>
          </p:cNvSpPr>
          <p:nvPr>
            <p:ph idx="1"/>
          </p:nvPr>
        </p:nvSpPr>
        <p:spPr/>
        <p:txBody>
          <a:bodyPr>
            <a:normAutofit/>
          </a:bodyPr>
          <a:lstStyle/>
          <a:p>
            <a:pPr>
              <a:lnSpc>
                <a:spcPct val="90000"/>
              </a:lnSpc>
            </a:pPr>
            <a:r>
              <a:rPr lang="en-US" dirty="0" smtClean="0"/>
              <a:t>Common </a:t>
            </a:r>
            <a:r>
              <a:rPr lang="en-US" b="1" dirty="0" smtClean="0">
                <a:solidFill>
                  <a:srgbClr val="000000"/>
                </a:solidFill>
              </a:rPr>
              <a:t>names</a:t>
            </a:r>
            <a:r>
              <a:rPr lang="en-US" dirty="0" smtClean="0"/>
              <a:t> are not reliable. For Example: </a:t>
            </a:r>
            <a:r>
              <a:rPr lang="en-US" dirty="0" err="1" smtClean="0"/>
              <a:t>the“Christmas</a:t>
            </a:r>
            <a:r>
              <a:rPr lang="en-US" dirty="0" smtClean="0"/>
              <a:t> beetle” of one area may be a very different insect from the “Christmas beetle” of another. </a:t>
            </a:r>
          </a:p>
          <a:p>
            <a:pPr>
              <a:lnSpc>
                <a:spcPct val="90000"/>
              </a:lnSpc>
            </a:pPr>
            <a:r>
              <a:rPr lang="en-US" dirty="0" smtClean="0"/>
              <a:t>Each species has only one correct scientific name but it may have several common names.</a:t>
            </a:r>
          </a:p>
          <a:p>
            <a:pPr>
              <a:lnSpc>
                <a:spcPct val="90000"/>
              </a:lnSpc>
            </a:pPr>
            <a:r>
              <a:rPr lang="en-US" dirty="0" smtClean="0"/>
              <a:t>Scientific names are uniform across the world.</a:t>
            </a:r>
          </a:p>
          <a:p>
            <a:pPr>
              <a:lnSpc>
                <a:spcPct val="90000"/>
              </a:lnSpc>
            </a:pPr>
            <a:r>
              <a:rPr lang="en-US" dirty="0" smtClean="0"/>
              <a:t>Scientific names indicate evolutionary relationships between species.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Kingdom Fungi</a:t>
            </a:r>
            <a:endParaRPr lang="en-AU" dirty="0"/>
          </a:p>
        </p:txBody>
      </p:sp>
      <p:sp>
        <p:nvSpPr>
          <p:cNvPr id="3" name="Content Placeholder 2"/>
          <p:cNvSpPr>
            <a:spLocks noGrp="1"/>
          </p:cNvSpPr>
          <p:nvPr>
            <p:ph idx="1"/>
          </p:nvPr>
        </p:nvSpPr>
        <p:spPr/>
        <p:txBody>
          <a:bodyPr>
            <a:normAutofit fontScale="85000" lnSpcReduction="20000"/>
          </a:bodyPr>
          <a:lstStyle/>
          <a:p>
            <a:r>
              <a:rPr lang="en-US" dirty="0" err="1" smtClean="0"/>
              <a:t>Multicellular</a:t>
            </a:r>
            <a:r>
              <a:rPr lang="en-US" dirty="0" smtClean="0"/>
              <a:t>; complex</a:t>
            </a:r>
          </a:p>
          <a:p>
            <a:r>
              <a:rPr lang="en-US" dirty="0" smtClean="0"/>
              <a:t>cell walls, no chlorophyll</a:t>
            </a:r>
          </a:p>
          <a:p>
            <a:r>
              <a:rPr lang="en-US" dirty="0" err="1" smtClean="0"/>
              <a:t>Heterotrophs</a:t>
            </a:r>
            <a:endParaRPr lang="en-US" dirty="0" smtClean="0"/>
          </a:p>
          <a:p>
            <a:r>
              <a:rPr lang="en-US" dirty="0" smtClean="0"/>
              <a:t>Immobile</a:t>
            </a:r>
          </a:p>
          <a:p>
            <a:r>
              <a:rPr lang="en-US" dirty="0" smtClean="0"/>
              <a:t>Reproduction by spores</a:t>
            </a:r>
          </a:p>
          <a:p>
            <a:pPr>
              <a:buNone/>
            </a:pPr>
            <a:endParaRPr lang="en-US" dirty="0" smtClean="0"/>
          </a:p>
          <a:p>
            <a:pPr>
              <a:buNone/>
            </a:pPr>
            <a:r>
              <a:rPr lang="en-US" dirty="0" smtClean="0"/>
              <a:t>Some groups are</a:t>
            </a:r>
          </a:p>
          <a:p>
            <a:r>
              <a:rPr lang="en-US" dirty="0" smtClean="0"/>
              <a:t>Threadlike fungi (bread mold)</a:t>
            </a:r>
          </a:p>
          <a:p>
            <a:r>
              <a:rPr lang="en-US" dirty="0" smtClean="0"/>
              <a:t>club fungi (mushrooms)</a:t>
            </a:r>
          </a:p>
          <a:p>
            <a:r>
              <a:rPr lang="en-US" dirty="0" smtClean="0"/>
              <a:t>sac fungi (yeast and mildew)</a:t>
            </a:r>
          </a:p>
          <a:p>
            <a:endParaRPr lang="en-AU" dirty="0"/>
          </a:p>
        </p:txBody>
      </p:sp>
      <p:pic>
        <p:nvPicPr>
          <p:cNvPr id="30722" name="Picture 2" descr="Fungi II"/>
          <p:cNvPicPr>
            <a:picLocks noChangeAspect="1" noChangeArrowheads="1"/>
          </p:cNvPicPr>
          <p:nvPr/>
        </p:nvPicPr>
        <p:blipFill>
          <a:blip r:embed="rId2"/>
          <a:srcRect/>
          <a:stretch>
            <a:fillRect/>
          </a:stretch>
        </p:blipFill>
        <p:spPr bwMode="auto">
          <a:xfrm>
            <a:off x="63500" y="-136525"/>
            <a:ext cx="9525" cy="9525"/>
          </a:xfrm>
          <a:prstGeom prst="rect">
            <a:avLst/>
          </a:prstGeom>
          <a:noFill/>
        </p:spPr>
      </p:pic>
      <p:pic>
        <p:nvPicPr>
          <p:cNvPr id="30724" name="Picture 4" descr="Psilocybe azurescens"/>
          <p:cNvPicPr>
            <a:picLocks noChangeAspect="1" noChangeArrowheads="1"/>
          </p:cNvPicPr>
          <p:nvPr/>
        </p:nvPicPr>
        <p:blipFill>
          <a:blip r:embed="rId3" cstate="print"/>
          <a:srcRect/>
          <a:stretch>
            <a:fillRect/>
          </a:stretch>
        </p:blipFill>
        <p:spPr bwMode="auto">
          <a:xfrm>
            <a:off x="7358082" y="1785926"/>
            <a:ext cx="1371600" cy="1885950"/>
          </a:xfrm>
          <a:prstGeom prst="rect">
            <a:avLst/>
          </a:prstGeom>
          <a:noFill/>
        </p:spPr>
      </p:pic>
      <p:pic>
        <p:nvPicPr>
          <p:cNvPr id="30726" name="Picture 6" descr="Psilocybe cubensis"/>
          <p:cNvPicPr>
            <a:picLocks noChangeAspect="1" noChangeArrowheads="1"/>
          </p:cNvPicPr>
          <p:nvPr/>
        </p:nvPicPr>
        <p:blipFill>
          <a:blip r:embed="rId4" cstate="print"/>
          <a:srcRect/>
          <a:stretch>
            <a:fillRect/>
          </a:stretch>
        </p:blipFill>
        <p:spPr bwMode="auto">
          <a:xfrm>
            <a:off x="7000892" y="4143380"/>
            <a:ext cx="1371600" cy="188595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15328" cy="868346"/>
          </a:xfrm>
        </p:spPr>
        <p:txBody>
          <a:bodyPr/>
          <a:lstStyle/>
          <a:p>
            <a:r>
              <a:rPr lang="en-US" dirty="0" smtClean="0"/>
              <a:t>4. Kingdom </a:t>
            </a:r>
            <a:r>
              <a:rPr lang="en-US" dirty="0" err="1" smtClean="0"/>
              <a:t>Plantae</a:t>
            </a:r>
            <a:endParaRPr lang="en-AU" dirty="0"/>
          </a:p>
        </p:txBody>
      </p:sp>
      <p:sp>
        <p:nvSpPr>
          <p:cNvPr id="3" name="Content Placeholder 2"/>
          <p:cNvSpPr>
            <a:spLocks noGrp="1"/>
          </p:cNvSpPr>
          <p:nvPr>
            <p:ph idx="1"/>
          </p:nvPr>
        </p:nvSpPr>
        <p:spPr>
          <a:xfrm>
            <a:off x="457200" y="1214422"/>
            <a:ext cx="4114800" cy="2571768"/>
          </a:xfrm>
        </p:spPr>
        <p:txBody>
          <a:bodyPr>
            <a:noAutofit/>
          </a:bodyPr>
          <a:lstStyle/>
          <a:p>
            <a:r>
              <a:rPr lang="en-US" sz="2000" dirty="0" err="1" smtClean="0"/>
              <a:t>Multicellular</a:t>
            </a:r>
            <a:r>
              <a:rPr lang="en-US" sz="2000" dirty="0" smtClean="0"/>
              <a:t>, cell walls made of cellulose, chlorophyll and store food in form of starch</a:t>
            </a:r>
          </a:p>
          <a:p>
            <a:r>
              <a:rPr lang="en-US" sz="2000" dirty="0" smtClean="0"/>
              <a:t>Largest and longest-living things on Earth</a:t>
            </a:r>
          </a:p>
          <a:p>
            <a:r>
              <a:rPr lang="en-US" sz="2000" dirty="0" smtClean="0"/>
              <a:t>Restricted to moist terrestrial environment.</a:t>
            </a:r>
          </a:p>
          <a:p>
            <a:pPr>
              <a:buNone/>
            </a:pPr>
            <a:endParaRPr lang="en-US" sz="2000" dirty="0" smtClean="0"/>
          </a:p>
        </p:txBody>
      </p:sp>
      <p:pic>
        <p:nvPicPr>
          <p:cNvPr id="29698" name="Picture 2" descr="http://eatmoreherbs.com/zine/herbs/Echinacea_3.jpg"/>
          <p:cNvPicPr>
            <a:picLocks noChangeAspect="1" noChangeArrowheads="1"/>
          </p:cNvPicPr>
          <p:nvPr/>
        </p:nvPicPr>
        <p:blipFill>
          <a:blip r:embed="rId2" cstate="print"/>
          <a:srcRect/>
          <a:stretch>
            <a:fillRect/>
          </a:stretch>
        </p:blipFill>
        <p:spPr bwMode="auto">
          <a:xfrm>
            <a:off x="428596" y="3929066"/>
            <a:ext cx="3571900" cy="2303876"/>
          </a:xfrm>
          <a:prstGeom prst="rect">
            <a:avLst/>
          </a:prstGeom>
          <a:noFill/>
        </p:spPr>
      </p:pic>
      <p:sp>
        <p:nvSpPr>
          <p:cNvPr id="6" name="Content Placeholder 2"/>
          <p:cNvSpPr txBox="1">
            <a:spLocks/>
          </p:cNvSpPr>
          <p:nvPr/>
        </p:nvSpPr>
        <p:spPr>
          <a:xfrm>
            <a:off x="5029200" y="1214422"/>
            <a:ext cx="4114800" cy="535785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Subdivided into 2 major groups according to  tissue structure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Vascular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CAN conduct water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Capable of living in drier areas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Club mosses, Ferns, Horsetails, Gymnosperms, and Angiosperms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OR</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Nonvascular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CANNOT conduct water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Example: Moss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Moist environment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2000" dirty="0" smtClean="0"/>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See page 224</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Non-Vascular Plants</a:t>
            </a:r>
            <a:endParaRPr lang="en-AU" dirty="0"/>
          </a:p>
        </p:txBody>
      </p:sp>
      <p:sp>
        <p:nvSpPr>
          <p:cNvPr id="3" name="Content Placeholder 2"/>
          <p:cNvSpPr>
            <a:spLocks noGrp="1"/>
          </p:cNvSpPr>
          <p:nvPr>
            <p:ph idx="1"/>
          </p:nvPr>
        </p:nvSpPr>
        <p:spPr/>
        <p:txBody>
          <a:bodyPr/>
          <a:lstStyle/>
          <a:p>
            <a:endParaRPr lang="en-A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Phylum:  </a:t>
            </a:r>
            <a:r>
              <a:rPr lang="en-US" dirty="0" err="1" smtClean="0"/>
              <a:t>Bryophyta</a:t>
            </a:r>
            <a:r>
              <a:rPr lang="en-AU" dirty="0" smtClean="0"/>
              <a:t/>
            </a:r>
            <a:br>
              <a:rPr lang="en-AU" dirty="0" smtClean="0"/>
            </a:br>
            <a:endParaRPr lang="en-AU" dirty="0"/>
          </a:p>
        </p:txBody>
      </p:sp>
      <p:sp>
        <p:nvSpPr>
          <p:cNvPr id="3" name="Content Placeholder 2"/>
          <p:cNvSpPr>
            <a:spLocks noGrp="1"/>
          </p:cNvSpPr>
          <p:nvPr>
            <p:ph idx="1"/>
          </p:nvPr>
        </p:nvSpPr>
        <p:spPr/>
        <p:txBody>
          <a:bodyPr/>
          <a:lstStyle/>
          <a:p>
            <a:r>
              <a:rPr lang="en-US" dirty="0" smtClean="0"/>
              <a:t>Lack transport tissue (i.e. no xylem and phloem vessels)</a:t>
            </a:r>
          </a:p>
          <a:p>
            <a:r>
              <a:rPr lang="en-US" dirty="0" smtClean="0"/>
              <a:t>They are small and restricted to moist terrestrial environment</a:t>
            </a:r>
          </a:p>
          <a:p>
            <a:r>
              <a:rPr lang="en-US" dirty="0" smtClean="0"/>
              <a:t>Do not possess true roots, stems or leaves.</a:t>
            </a:r>
          </a:p>
          <a:p>
            <a:r>
              <a:rPr lang="en-US" dirty="0" smtClean="0"/>
              <a:t>Examples: liverworts and mosses </a:t>
            </a:r>
            <a:endParaRPr lang="en-A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Vascular Plants</a:t>
            </a:r>
            <a:endParaRPr lang="en-AU" dirty="0"/>
          </a:p>
        </p:txBody>
      </p:sp>
      <p:sp>
        <p:nvSpPr>
          <p:cNvPr id="3" name="Content Placeholder 2"/>
          <p:cNvSpPr>
            <a:spLocks noGrp="1"/>
          </p:cNvSpPr>
          <p:nvPr>
            <p:ph idx="1"/>
          </p:nvPr>
        </p:nvSpPr>
        <p:spPr/>
        <p:txBody>
          <a:bodyPr/>
          <a:lstStyle/>
          <a:p>
            <a:pPr>
              <a:buNone/>
            </a:pPr>
            <a:endParaRPr lang="en-AU" dirty="0" smtClean="0"/>
          </a:p>
          <a:p>
            <a:r>
              <a:rPr lang="en-US" dirty="0" smtClean="0"/>
              <a:t>Vascular plants are divided into two groups:</a:t>
            </a:r>
          </a:p>
          <a:p>
            <a:pPr lvl="1"/>
            <a:r>
              <a:rPr lang="en-US" dirty="0" smtClean="0"/>
              <a:t>Seedless plants</a:t>
            </a:r>
          </a:p>
          <a:p>
            <a:pPr lvl="1"/>
            <a:r>
              <a:rPr lang="en-US" dirty="0" smtClean="0"/>
              <a:t>Seed plants</a:t>
            </a:r>
            <a:endParaRPr lang="en-A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Seedless vascular plants</a:t>
            </a:r>
            <a:endParaRPr lang="en-AU" dirty="0"/>
          </a:p>
        </p:txBody>
      </p:sp>
      <p:sp>
        <p:nvSpPr>
          <p:cNvPr id="3" name="Content Placeholder 2"/>
          <p:cNvSpPr>
            <a:spLocks noGrp="1"/>
          </p:cNvSpPr>
          <p:nvPr>
            <p:ph idx="1"/>
          </p:nvPr>
        </p:nvSpPr>
        <p:spPr/>
        <p:txBody>
          <a:bodyPr/>
          <a:lstStyle/>
          <a:p>
            <a:r>
              <a:rPr lang="en-US" dirty="0" smtClean="0"/>
              <a:t>Phylum: </a:t>
            </a:r>
            <a:r>
              <a:rPr lang="en-US" dirty="0" err="1" smtClean="0"/>
              <a:t>Lycophyta</a:t>
            </a:r>
            <a:endParaRPr lang="en-US" dirty="0" smtClean="0"/>
          </a:p>
          <a:p>
            <a:pPr lvl="1"/>
            <a:r>
              <a:rPr lang="en-US" dirty="0" smtClean="0"/>
              <a:t>Club mosses</a:t>
            </a:r>
          </a:p>
          <a:p>
            <a:r>
              <a:rPr lang="en-US" dirty="0" smtClean="0"/>
              <a:t>Phylum: </a:t>
            </a:r>
            <a:r>
              <a:rPr lang="en-US" dirty="0" err="1" smtClean="0"/>
              <a:t>Sphenophyta</a:t>
            </a:r>
            <a:endParaRPr lang="en-US" dirty="0" smtClean="0"/>
          </a:p>
          <a:p>
            <a:pPr lvl="1"/>
            <a:r>
              <a:rPr lang="en-US" dirty="0" smtClean="0"/>
              <a:t>Horsetails</a:t>
            </a:r>
          </a:p>
          <a:p>
            <a:r>
              <a:rPr lang="en-US" dirty="0" smtClean="0"/>
              <a:t>Phylum: </a:t>
            </a:r>
            <a:r>
              <a:rPr lang="en-US" dirty="0" err="1" smtClean="0"/>
              <a:t>Filicinophyta</a:t>
            </a:r>
            <a:endParaRPr lang="en-US" dirty="0" smtClean="0"/>
          </a:p>
          <a:p>
            <a:pPr lvl="1"/>
            <a:r>
              <a:rPr lang="en-US" dirty="0" smtClean="0"/>
              <a:t>Ferns</a:t>
            </a:r>
          </a:p>
          <a:p>
            <a:endParaRPr lang="en-A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Seed vascular plants</a:t>
            </a:r>
            <a:endParaRPr lang="en-AU" dirty="0"/>
          </a:p>
        </p:txBody>
      </p:sp>
      <p:sp>
        <p:nvSpPr>
          <p:cNvPr id="3" name="Content Placeholder 2"/>
          <p:cNvSpPr>
            <a:spLocks noGrp="1"/>
          </p:cNvSpPr>
          <p:nvPr>
            <p:ph idx="1"/>
          </p:nvPr>
        </p:nvSpPr>
        <p:spPr/>
        <p:txBody>
          <a:bodyPr>
            <a:normAutofit lnSpcReduction="10000"/>
          </a:bodyPr>
          <a:lstStyle/>
          <a:p>
            <a:r>
              <a:rPr lang="en-US" dirty="0" smtClean="0"/>
              <a:t>Can be further divided into two groups</a:t>
            </a:r>
          </a:p>
          <a:p>
            <a:pPr lvl="1"/>
            <a:r>
              <a:rPr lang="en-US" dirty="0" smtClean="0"/>
              <a:t>Gymnosperm</a:t>
            </a:r>
          </a:p>
          <a:p>
            <a:pPr lvl="2"/>
            <a:r>
              <a:rPr lang="en-US" dirty="0" smtClean="0"/>
              <a:t>Lack enclosed chambers in which seeds develop</a:t>
            </a:r>
          </a:p>
          <a:p>
            <a:pPr lvl="2"/>
            <a:r>
              <a:rPr lang="en-US" dirty="0" smtClean="0"/>
              <a:t>Produce seeds in cones which are exposed to the environment</a:t>
            </a:r>
          </a:p>
          <a:p>
            <a:pPr lvl="1"/>
            <a:r>
              <a:rPr lang="en-US" dirty="0" smtClean="0"/>
              <a:t>Angiosperms</a:t>
            </a:r>
          </a:p>
          <a:p>
            <a:pPr lvl="2"/>
            <a:r>
              <a:rPr lang="en-US" dirty="0" smtClean="0"/>
              <a:t>Seeds in </a:t>
            </a:r>
            <a:r>
              <a:rPr lang="en-US" dirty="0" err="1" smtClean="0"/>
              <a:t>specialised</a:t>
            </a:r>
            <a:r>
              <a:rPr lang="en-US" dirty="0" smtClean="0"/>
              <a:t> reproductive structures called flowers</a:t>
            </a:r>
          </a:p>
          <a:p>
            <a:pPr lvl="2"/>
            <a:r>
              <a:rPr lang="en-US" dirty="0" smtClean="0"/>
              <a:t>Female reproductive ovary develops into a fruit</a:t>
            </a:r>
          </a:p>
          <a:p>
            <a:pPr lvl="2"/>
            <a:r>
              <a:rPr lang="en-US" dirty="0" smtClean="0"/>
              <a:t>Pollination usually via wind or animals</a:t>
            </a:r>
          </a:p>
          <a:p>
            <a:endParaRPr lang="en-A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Gymnosperms</a:t>
            </a:r>
            <a:endParaRPr lang="en-AU" dirty="0"/>
          </a:p>
        </p:txBody>
      </p:sp>
      <p:sp>
        <p:nvSpPr>
          <p:cNvPr id="3" name="Content Placeholder 2"/>
          <p:cNvSpPr>
            <a:spLocks noGrp="1"/>
          </p:cNvSpPr>
          <p:nvPr>
            <p:ph idx="1"/>
          </p:nvPr>
        </p:nvSpPr>
        <p:spPr/>
        <p:txBody>
          <a:bodyPr/>
          <a:lstStyle/>
          <a:p>
            <a:r>
              <a:rPr lang="en-US" dirty="0" smtClean="0"/>
              <a:t>Phylum: </a:t>
            </a:r>
            <a:r>
              <a:rPr lang="en-US" dirty="0" err="1" smtClean="0"/>
              <a:t>Cycadophyta</a:t>
            </a:r>
            <a:endParaRPr lang="en-US" dirty="0" smtClean="0"/>
          </a:p>
          <a:p>
            <a:pPr lvl="1"/>
            <a:r>
              <a:rPr lang="en-US" dirty="0" smtClean="0"/>
              <a:t>cycads</a:t>
            </a:r>
          </a:p>
          <a:p>
            <a:r>
              <a:rPr lang="en-US" dirty="0" smtClean="0"/>
              <a:t>Phylum: </a:t>
            </a:r>
            <a:r>
              <a:rPr lang="en-US" dirty="0" err="1" smtClean="0"/>
              <a:t>Ginkophyta</a:t>
            </a:r>
            <a:endParaRPr lang="en-US" dirty="0" smtClean="0"/>
          </a:p>
          <a:p>
            <a:pPr lvl="1"/>
            <a:r>
              <a:rPr lang="en-US" dirty="0" err="1" smtClean="0"/>
              <a:t>Ginko</a:t>
            </a:r>
            <a:endParaRPr lang="en-US" dirty="0" smtClean="0"/>
          </a:p>
          <a:p>
            <a:r>
              <a:rPr lang="en-US" dirty="0" smtClean="0"/>
              <a:t>Phylum: </a:t>
            </a:r>
            <a:r>
              <a:rPr lang="en-US" dirty="0" err="1" smtClean="0"/>
              <a:t>Coniferophyta</a:t>
            </a:r>
            <a:endParaRPr lang="en-US" dirty="0" smtClean="0"/>
          </a:p>
          <a:p>
            <a:pPr lvl="1"/>
            <a:r>
              <a:rPr lang="en-US" dirty="0" smtClean="0"/>
              <a:t>Conifers</a:t>
            </a:r>
          </a:p>
          <a:p>
            <a:endParaRPr lang="en-A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Angiosperms</a:t>
            </a:r>
            <a:endParaRPr lang="en-AU" dirty="0"/>
          </a:p>
        </p:txBody>
      </p:sp>
      <p:sp>
        <p:nvSpPr>
          <p:cNvPr id="3" name="Content Placeholder 2"/>
          <p:cNvSpPr>
            <a:spLocks noGrp="1"/>
          </p:cNvSpPr>
          <p:nvPr>
            <p:ph idx="1"/>
          </p:nvPr>
        </p:nvSpPr>
        <p:spPr/>
        <p:txBody>
          <a:bodyPr/>
          <a:lstStyle/>
          <a:p>
            <a:r>
              <a:rPr lang="en-US" dirty="0" smtClean="0"/>
              <a:t>Phylum: </a:t>
            </a:r>
            <a:r>
              <a:rPr lang="en-US" dirty="0" err="1" smtClean="0"/>
              <a:t>Angiospermophyta</a:t>
            </a:r>
            <a:endParaRPr lang="en-US" dirty="0" smtClean="0"/>
          </a:p>
          <a:p>
            <a:pPr lvl="1"/>
            <a:r>
              <a:rPr lang="en-US" dirty="0" smtClean="0"/>
              <a:t>Can de subdivided into 2 classes</a:t>
            </a:r>
          </a:p>
          <a:p>
            <a:pPr lvl="2"/>
            <a:r>
              <a:rPr lang="en-US" dirty="0" smtClean="0"/>
              <a:t>Class: </a:t>
            </a:r>
            <a:r>
              <a:rPr lang="en-US" dirty="0" err="1" smtClean="0"/>
              <a:t>Monocotyledoneae</a:t>
            </a:r>
            <a:r>
              <a:rPr lang="en-US" dirty="0" smtClean="0"/>
              <a:t> (Monocots)</a:t>
            </a:r>
          </a:p>
          <a:p>
            <a:pPr lvl="3"/>
            <a:r>
              <a:rPr lang="en-US" dirty="0" smtClean="0"/>
              <a:t>Lilies, grasses, bamboo, daffodils….</a:t>
            </a:r>
          </a:p>
          <a:p>
            <a:pPr lvl="2"/>
            <a:r>
              <a:rPr lang="en-US" dirty="0" smtClean="0"/>
              <a:t>Class: </a:t>
            </a:r>
            <a:r>
              <a:rPr lang="en-US" dirty="0" err="1" smtClean="0"/>
              <a:t>Dicotyledoneae</a:t>
            </a:r>
            <a:r>
              <a:rPr lang="en-US" dirty="0" smtClean="0"/>
              <a:t> (</a:t>
            </a:r>
            <a:r>
              <a:rPr lang="en-US" dirty="0" err="1" smtClean="0"/>
              <a:t>Dicots</a:t>
            </a:r>
            <a:r>
              <a:rPr lang="en-US" dirty="0" smtClean="0"/>
              <a:t>)</a:t>
            </a:r>
          </a:p>
          <a:p>
            <a:pPr lvl="3"/>
            <a:r>
              <a:rPr lang="en-US" dirty="0" smtClean="0"/>
              <a:t>Trees, shrubs and many annuals….</a:t>
            </a:r>
          </a:p>
          <a:p>
            <a:pPr>
              <a:buNone/>
            </a:pPr>
            <a:endParaRPr lang="en-A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5. Kingdom </a:t>
            </a:r>
            <a:r>
              <a:rPr lang="en-US" altLang="en-US" dirty="0" err="1" smtClean="0"/>
              <a:t>Animalia</a:t>
            </a:r>
            <a:endParaRPr lang="en-AU" dirty="0"/>
          </a:p>
        </p:txBody>
      </p:sp>
      <p:sp>
        <p:nvSpPr>
          <p:cNvPr id="3" name="Content Placeholder 2"/>
          <p:cNvSpPr>
            <a:spLocks noGrp="1"/>
          </p:cNvSpPr>
          <p:nvPr>
            <p:ph idx="1"/>
          </p:nvPr>
        </p:nvSpPr>
        <p:spPr/>
        <p:txBody>
          <a:bodyPr>
            <a:normAutofit/>
          </a:bodyPr>
          <a:lstStyle/>
          <a:p>
            <a:r>
              <a:rPr lang="en-US" altLang="en-US" dirty="0" smtClean="0"/>
              <a:t>Divided into invertebrates and vertebrates.</a:t>
            </a:r>
          </a:p>
          <a:p>
            <a:r>
              <a:rPr lang="en-US" altLang="en-US" dirty="0" smtClean="0"/>
              <a:t>Invertebrates have NO backbone, vertebrates DO!</a:t>
            </a:r>
          </a:p>
          <a:p>
            <a:r>
              <a:rPr lang="en-US" altLang="en-US" dirty="0" smtClean="0"/>
              <a:t>These can be broken down into sub kingdoms</a:t>
            </a:r>
          </a:p>
          <a:p>
            <a:pPr>
              <a:buNone/>
            </a:pPr>
            <a:endParaRPr lang="en-US" altLang="en-US" dirty="0" smtClean="0"/>
          </a:p>
          <a:p>
            <a:pPr>
              <a:buNone/>
            </a:pPr>
            <a:endParaRPr lang="en-AU" sz="1700" dirty="0" smtClean="0"/>
          </a:p>
          <a:p>
            <a:endParaRPr lang="en-US" altLang="en-US" dirty="0" smtClean="0"/>
          </a:p>
          <a:p>
            <a:endParaRPr lang="en-AU" dirty="0"/>
          </a:p>
        </p:txBody>
      </p:sp>
      <p:pic>
        <p:nvPicPr>
          <p:cNvPr id="12290" name="Picture 2" descr="JellyfishOne"/>
          <p:cNvPicPr>
            <a:picLocks noChangeAspect="1" noChangeArrowheads="1"/>
          </p:cNvPicPr>
          <p:nvPr/>
        </p:nvPicPr>
        <p:blipFill>
          <a:blip r:embed="rId2" cstate="print"/>
          <a:srcRect/>
          <a:stretch>
            <a:fillRect/>
          </a:stretch>
        </p:blipFill>
        <p:spPr bwMode="auto">
          <a:xfrm>
            <a:off x="5000628" y="4000504"/>
            <a:ext cx="3448050" cy="22955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Strongly banded Tiger Snake"/>
          <p:cNvPicPr>
            <a:picLocks noChangeAspect="1" noChangeArrowheads="1"/>
          </p:cNvPicPr>
          <p:nvPr/>
        </p:nvPicPr>
        <p:blipFill>
          <a:blip r:embed="rId2" cstate="print"/>
          <a:srcRect/>
          <a:stretch>
            <a:fillRect/>
          </a:stretch>
        </p:blipFill>
        <p:spPr bwMode="auto">
          <a:xfrm>
            <a:off x="428596" y="1357298"/>
            <a:ext cx="3651570" cy="2533664"/>
          </a:xfrm>
          <a:prstGeom prst="rect">
            <a:avLst/>
          </a:prstGeom>
          <a:noFill/>
          <a:ln w="9525">
            <a:noFill/>
            <a:miter lim="800000"/>
            <a:headEnd/>
            <a:tailEnd/>
          </a:ln>
        </p:spPr>
      </p:pic>
      <p:pic>
        <p:nvPicPr>
          <p:cNvPr id="8197" name="Picture 5" descr="Common or Eastern Brown Snake  Photo: Steve Wilson"/>
          <p:cNvPicPr>
            <a:picLocks noChangeAspect="1" noChangeArrowheads="1"/>
          </p:cNvPicPr>
          <p:nvPr/>
        </p:nvPicPr>
        <p:blipFill>
          <a:blip r:embed="rId3" cstate="print"/>
          <a:srcRect/>
          <a:stretch>
            <a:fillRect/>
          </a:stretch>
        </p:blipFill>
        <p:spPr bwMode="auto">
          <a:xfrm>
            <a:off x="6286512" y="1571612"/>
            <a:ext cx="2217845" cy="2234879"/>
          </a:xfrm>
          <a:prstGeom prst="rect">
            <a:avLst/>
          </a:prstGeom>
          <a:noFill/>
          <a:ln w="9525">
            <a:noFill/>
            <a:miter lim="800000"/>
            <a:headEnd/>
            <a:tailEnd/>
          </a:ln>
        </p:spPr>
      </p:pic>
      <p:pic>
        <p:nvPicPr>
          <p:cNvPr id="8199" name="Picture 7" descr="http://www.museum.vic.gov.au/forest/images/mr006728_md.jpg"/>
          <p:cNvPicPr>
            <a:picLocks noChangeAspect="1" noChangeArrowheads="1"/>
          </p:cNvPicPr>
          <p:nvPr/>
        </p:nvPicPr>
        <p:blipFill>
          <a:blip r:embed="rId4" cstate="print"/>
          <a:srcRect/>
          <a:stretch>
            <a:fillRect/>
          </a:stretch>
        </p:blipFill>
        <p:spPr bwMode="auto">
          <a:xfrm>
            <a:off x="357158" y="4071942"/>
            <a:ext cx="3777178" cy="2500306"/>
          </a:xfrm>
          <a:prstGeom prst="rect">
            <a:avLst/>
          </a:prstGeom>
          <a:noFill/>
          <a:ln w="9525">
            <a:noFill/>
            <a:miter lim="800000"/>
            <a:headEnd/>
            <a:tailEnd/>
          </a:ln>
        </p:spPr>
      </p:pic>
      <p:pic>
        <p:nvPicPr>
          <p:cNvPr id="8201" name="Picture 9" descr="http://www.dunno.com.au/redbelly.jpg"/>
          <p:cNvPicPr>
            <a:picLocks noChangeAspect="1" noChangeArrowheads="1"/>
          </p:cNvPicPr>
          <p:nvPr/>
        </p:nvPicPr>
        <p:blipFill>
          <a:blip r:embed="rId5" cstate="print"/>
          <a:srcRect/>
          <a:stretch>
            <a:fillRect/>
          </a:stretch>
        </p:blipFill>
        <p:spPr bwMode="auto">
          <a:xfrm>
            <a:off x="5000628" y="4000504"/>
            <a:ext cx="3602812" cy="2571744"/>
          </a:xfrm>
          <a:prstGeom prst="rect">
            <a:avLst/>
          </a:prstGeom>
          <a:noFill/>
          <a:ln w="9525">
            <a:noFill/>
            <a:miter lim="800000"/>
            <a:headEnd/>
            <a:tailEnd/>
          </a:ln>
        </p:spPr>
      </p:pic>
      <p:sp>
        <p:nvSpPr>
          <p:cNvPr id="8202" name="Text Box 10"/>
          <p:cNvSpPr txBox="1">
            <a:spLocks noChangeArrowheads="1"/>
          </p:cNvSpPr>
          <p:nvPr/>
        </p:nvSpPr>
        <p:spPr bwMode="auto">
          <a:xfrm>
            <a:off x="500034" y="0"/>
            <a:ext cx="7929618" cy="1446550"/>
          </a:xfrm>
          <a:prstGeom prst="rect">
            <a:avLst/>
          </a:prstGeom>
          <a:noFill/>
          <a:ln w="9525">
            <a:noFill/>
            <a:miter lim="800000"/>
            <a:headEnd/>
            <a:tailEnd/>
          </a:ln>
        </p:spPr>
        <p:txBody>
          <a:bodyPr wrap="square">
            <a:spAutoFit/>
          </a:bodyPr>
          <a:lstStyle/>
          <a:p>
            <a:pPr algn="ctr">
              <a:spcBef>
                <a:spcPct val="50000"/>
              </a:spcBef>
            </a:pPr>
            <a:r>
              <a:rPr lang="en-US" sz="4400" dirty="0">
                <a:latin typeface="+mj-lt"/>
              </a:rPr>
              <a:t>Some venomous snakes from around Victoria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02"/>
                                        </p:tgtEl>
                                        <p:attrNameLst>
                                          <p:attrName>style.visibility</p:attrName>
                                        </p:attrNameLst>
                                      </p:cBhvr>
                                      <p:to>
                                        <p:strVal val="visible"/>
                                      </p:to>
                                    </p:set>
                                    <p:anim calcmode="lin" valueType="num">
                                      <p:cBhvr additive="base">
                                        <p:cTn id="7" dur="500" fill="hold"/>
                                        <p:tgtEl>
                                          <p:spTgt spid="8202"/>
                                        </p:tgtEl>
                                        <p:attrNameLst>
                                          <p:attrName>ppt_x</p:attrName>
                                        </p:attrNameLst>
                                      </p:cBhvr>
                                      <p:tavLst>
                                        <p:tav tm="0">
                                          <p:val>
                                            <p:strVal val="0-#ppt_w/2"/>
                                          </p:val>
                                        </p:tav>
                                        <p:tav tm="100000">
                                          <p:val>
                                            <p:strVal val="#ppt_x"/>
                                          </p:val>
                                        </p:tav>
                                      </p:tavLst>
                                    </p:anim>
                                    <p:anim calcmode="lin" valueType="num">
                                      <p:cBhvr additive="base">
                                        <p:cTn id="8"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Effect transition="in" filter="dissolve">
                                      <p:cBhvr>
                                        <p:cTn id="13" dur="500"/>
                                        <p:tgtEl>
                                          <p:spTgt spid="819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8197"/>
                                        </p:tgtEl>
                                        <p:attrNameLst>
                                          <p:attrName>style.visibility</p:attrName>
                                        </p:attrNameLst>
                                      </p:cBhvr>
                                      <p:to>
                                        <p:strVal val="visible"/>
                                      </p:to>
                                    </p:set>
                                    <p:animEffect transition="in" filter="dissolve">
                                      <p:cBhvr>
                                        <p:cTn id="18" dur="500"/>
                                        <p:tgtEl>
                                          <p:spTgt spid="819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199"/>
                                        </p:tgtEl>
                                        <p:attrNameLst>
                                          <p:attrName>style.visibility</p:attrName>
                                        </p:attrNameLst>
                                      </p:cBhvr>
                                      <p:to>
                                        <p:strVal val="visible"/>
                                      </p:to>
                                    </p:set>
                                    <p:animEffect transition="in" filter="dissolve">
                                      <p:cBhvr>
                                        <p:cTn id="23" dur="500"/>
                                        <p:tgtEl>
                                          <p:spTgt spid="819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8201"/>
                                        </p:tgtEl>
                                        <p:attrNameLst>
                                          <p:attrName>style.visibility</p:attrName>
                                        </p:attrNameLst>
                                      </p:cBhvr>
                                      <p:to>
                                        <p:strVal val="visible"/>
                                      </p:to>
                                    </p:set>
                                    <p:animEffect transition="in" filter="dissolve">
                                      <p:cBhvr>
                                        <p:cTn id="28" dur="5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Invertebrates</a:t>
            </a:r>
            <a:endParaRPr lang="en-AU" dirty="0"/>
          </a:p>
        </p:txBody>
      </p:sp>
      <p:sp>
        <p:nvSpPr>
          <p:cNvPr id="3" name="Content Placeholder 2"/>
          <p:cNvSpPr>
            <a:spLocks noGrp="1"/>
          </p:cNvSpPr>
          <p:nvPr>
            <p:ph idx="1"/>
          </p:nvPr>
        </p:nvSpPr>
        <p:spPr/>
        <p:txBody>
          <a:bodyPr/>
          <a:lstStyle/>
          <a:p>
            <a:endParaRPr lang="en-US" dirty="0" smtClean="0"/>
          </a:p>
          <a:p>
            <a:pPr algn="r"/>
            <a:r>
              <a:rPr lang="en-US" dirty="0" smtClean="0"/>
              <a:t>See pages 225-227</a:t>
            </a:r>
            <a:endParaRPr lang="en-AU" dirty="0" smtClean="0"/>
          </a:p>
          <a:p>
            <a:r>
              <a:rPr lang="en-US" dirty="0" smtClean="0"/>
              <a:t> </a:t>
            </a:r>
            <a:endParaRPr lang="en-A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Phylum: </a:t>
            </a:r>
            <a:r>
              <a:rPr lang="en-US" dirty="0" err="1" smtClean="0"/>
              <a:t>Porifera</a:t>
            </a:r>
            <a:r>
              <a:rPr lang="en-US" dirty="0" smtClean="0"/>
              <a:t> (Sponges)</a:t>
            </a:r>
            <a:endParaRPr lang="en-AU" dirty="0"/>
          </a:p>
        </p:txBody>
      </p:sp>
      <p:sp>
        <p:nvSpPr>
          <p:cNvPr id="3" name="Content Placeholder 2"/>
          <p:cNvSpPr>
            <a:spLocks noGrp="1"/>
          </p:cNvSpPr>
          <p:nvPr>
            <p:ph idx="1"/>
          </p:nvPr>
        </p:nvSpPr>
        <p:spPr/>
        <p:txBody>
          <a:bodyPr/>
          <a:lstStyle/>
          <a:p>
            <a:r>
              <a:rPr lang="en-US" dirty="0" smtClean="0"/>
              <a:t>Simplest of the animal groups</a:t>
            </a:r>
          </a:p>
          <a:p>
            <a:r>
              <a:rPr lang="en-US" dirty="0" smtClean="0"/>
              <a:t>lives in salt water attached to the bottom</a:t>
            </a:r>
          </a:p>
          <a:p>
            <a:r>
              <a:rPr lang="en-US" dirty="0" smtClean="0"/>
              <a:t>Hollow central cavity</a:t>
            </a:r>
          </a:p>
          <a:p>
            <a:r>
              <a:rPr lang="en-US" dirty="0" smtClean="0"/>
              <a:t>Two layers of body cells with tiny pores</a:t>
            </a:r>
          </a:p>
          <a:p>
            <a:r>
              <a:rPr lang="en-US" dirty="0" smtClean="0"/>
              <a:t>All </a:t>
            </a:r>
            <a:r>
              <a:rPr lang="en-US" dirty="0" smtClean="0"/>
              <a:t>aquatic</a:t>
            </a:r>
            <a:endParaRPr lang="en-US" dirty="0" smtClean="0"/>
          </a:p>
          <a:p>
            <a:r>
              <a:rPr lang="en-US" dirty="0" smtClean="0"/>
              <a:t>Examples: tube sponge…</a:t>
            </a:r>
          </a:p>
          <a:p>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Phylum: </a:t>
            </a:r>
            <a:r>
              <a:rPr lang="en-US" dirty="0" err="1" smtClean="0"/>
              <a:t>Cnidaria</a:t>
            </a:r>
            <a:r>
              <a:rPr lang="en-US" dirty="0" smtClean="0"/>
              <a:t> (jellyfishes)</a:t>
            </a:r>
            <a:endParaRPr lang="en-AU" dirty="0"/>
          </a:p>
        </p:txBody>
      </p:sp>
      <p:sp>
        <p:nvSpPr>
          <p:cNvPr id="3" name="Content Placeholder 2"/>
          <p:cNvSpPr>
            <a:spLocks noGrp="1"/>
          </p:cNvSpPr>
          <p:nvPr>
            <p:ph idx="1"/>
          </p:nvPr>
        </p:nvSpPr>
        <p:spPr>
          <a:xfrm>
            <a:off x="428596" y="1428736"/>
            <a:ext cx="4357718" cy="4786346"/>
          </a:xfrm>
        </p:spPr>
        <p:txBody>
          <a:bodyPr>
            <a:normAutofit lnSpcReduction="10000"/>
          </a:bodyPr>
          <a:lstStyle/>
          <a:p>
            <a:r>
              <a:rPr lang="en-US" dirty="0" smtClean="0"/>
              <a:t>two cell layers</a:t>
            </a:r>
          </a:p>
          <a:p>
            <a:r>
              <a:rPr lang="en-US" dirty="0" smtClean="0"/>
              <a:t>All are </a:t>
            </a:r>
            <a:r>
              <a:rPr lang="en-US" dirty="0" err="1" smtClean="0"/>
              <a:t>acquatic</a:t>
            </a:r>
            <a:r>
              <a:rPr lang="en-US" dirty="0" smtClean="0"/>
              <a:t> (mostly marine)</a:t>
            </a:r>
          </a:p>
          <a:p>
            <a:r>
              <a:rPr lang="en-US" dirty="0" smtClean="0"/>
              <a:t>hollow body with a single opening</a:t>
            </a:r>
          </a:p>
          <a:p>
            <a:r>
              <a:rPr lang="en-US" dirty="0" smtClean="0"/>
              <a:t>2 body forms-medusa and polyp</a:t>
            </a:r>
          </a:p>
          <a:p>
            <a:r>
              <a:rPr lang="en-US" dirty="0" smtClean="0"/>
              <a:t>Examples: Jellyfish, hydras, and corals</a:t>
            </a:r>
          </a:p>
          <a:p>
            <a:endParaRPr lang="en-US" dirty="0" smtClean="0"/>
          </a:p>
          <a:p>
            <a:endParaRPr lang="en-AU" dirty="0"/>
          </a:p>
        </p:txBody>
      </p:sp>
      <p:pic>
        <p:nvPicPr>
          <p:cNvPr id="5" name="Picture 2" descr="JellyfishOne"/>
          <p:cNvPicPr>
            <a:picLocks noChangeAspect="1" noChangeArrowheads="1"/>
          </p:cNvPicPr>
          <p:nvPr/>
        </p:nvPicPr>
        <p:blipFill>
          <a:blip r:embed="rId2" cstate="print"/>
          <a:srcRect/>
          <a:stretch>
            <a:fillRect/>
          </a:stretch>
        </p:blipFill>
        <p:spPr bwMode="auto">
          <a:xfrm>
            <a:off x="5143504" y="1500174"/>
            <a:ext cx="3448050" cy="2295525"/>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Phylum: </a:t>
            </a:r>
            <a:r>
              <a:rPr lang="en-US" dirty="0" err="1" smtClean="0"/>
              <a:t>Platyhelminthes</a:t>
            </a:r>
            <a:r>
              <a:rPr lang="en-US" dirty="0" smtClean="0"/>
              <a:t> (Flatworms)</a:t>
            </a:r>
            <a:endParaRPr lang="en-AU" dirty="0"/>
          </a:p>
        </p:txBody>
      </p:sp>
      <p:sp>
        <p:nvSpPr>
          <p:cNvPr id="3" name="Content Placeholder 2"/>
          <p:cNvSpPr>
            <a:spLocks noGrp="1"/>
          </p:cNvSpPr>
          <p:nvPr>
            <p:ph idx="1"/>
          </p:nvPr>
        </p:nvSpPr>
        <p:spPr>
          <a:xfrm>
            <a:off x="457200" y="1600200"/>
            <a:ext cx="5186370" cy="4686320"/>
          </a:xfrm>
        </p:spPr>
        <p:txBody>
          <a:bodyPr>
            <a:normAutofit/>
          </a:bodyPr>
          <a:lstStyle/>
          <a:p>
            <a:r>
              <a:rPr lang="en-US" dirty="0" smtClean="0"/>
              <a:t>Flattened body</a:t>
            </a:r>
          </a:p>
          <a:p>
            <a:r>
              <a:rPr lang="en-US" dirty="0" smtClean="0"/>
              <a:t>Many are parasitic</a:t>
            </a:r>
          </a:p>
          <a:p>
            <a:r>
              <a:rPr lang="en-US" dirty="0" smtClean="0"/>
              <a:t>one body opening (mouth but no anus)</a:t>
            </a:r>
          </a:p>
          <a:p>
            <a:r>
              <a:rPr lang="en-US" dirty="0" smtClean="0"/>
              <a:t>two eyespots (light detection)</a:t>
            </a:r>
          </a:p>
          <a:p>
            <a:r>
              <a:rPr lang="en-US" dirty="0" smtClean="0"/>
              <a:t>Examples: tapeworm, planarians, flukes</a:t>
            </a:r>
            <a:endParaRPr lang="en-AU" dirty="0"/>
          </a:p>
        </p:txBody>
      </p:sp>
      <p:pic>
        <p:nvPicPr>
          <p:cNvPr id="26626" name="Picture 2" descr="http://www.richard-seaman.com/Underwater/Philippines/Nudibranchs/NembrothaCristata0306.jpg"/>
          <p:cNvPicPr>
            <a:picLocks noChangeAspect="1" noChangeArrowheads="1"/>
          </p:cNvPicPr>
          <p:nvPr/>
        </p:nvPicPr>
        <p:blipFill>
          <a:blip r:embed="rId2" cstate="print"/>
          <a:srcRect/>
          <a:stretch>
            <a:fillRect/>
          </a:stretch>
        </p:blipFill>
        <p:spPr bwMode="auto">
          <a:xfrm>
            <a:off x="5929322" y="1785926"/>
            <a:ext cx="2214578" cy="18856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Phylum: </a:t>
            </a:r>
            <a:r>
              <a:rPr lang="en-US" dirty="0" err="1" smtClean="0"/>
              <a:t>Nematoda</a:t>
            </a:r>
            <a:r>
              <a:rPr lang="en-US" dirty="0" smtClean="0"/>
              <a:t> (Round worms)</a:t>
            </a:r>
            <a:endParaRPr lang="en-AU" dirty="0"/>
          </a:p>
        </p:txBody>
      </p:sp>
      <p:sp>
        <p:nvSpPr>
          <p:cNvPr id="3" name="Content Placeholder 2"/>
          <p:cNvSpPr>
            <a:spLocks noGrp="1"/>
          </p:cNvSpPr>
          <p:nvPr>
            <p:ph idx="1"/>
          </p:nvPr>
        </p:nvSpPr>
        <p:spPr/>
        <p:txBody>
          <a:bodyPr/>
          <a:lstStyle/>
          <a:p>
            <a:r>
              <a:rPr lang="en-US" dirty="0" smtClean="0"/>
              <a:t>Tiny </a:t>
            </a:r>
            <a:r>
              <a:rPr lang="en-US" dirty="0" err="1" smtClean="0"/>
              <a:t>unsegmented</a:t>
            </a:r>
            <a:r>
              <a:rPr lang="en-US" dirty="0" smtClean="0"/>
              <a:t> worms</a:t>
            </a:r>
          </a:p>
          <a:p>
            <a:r>
              <a:rPr lang="en-US" dirty="0" smtClean="0"/>
              <a:t>Examples: Hookworms, stomach worms, lung worms, filarial worms</a:t>
            </a:r>
            <a:endParaRPr lang="en-A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Phylum: </a:t>
            </a:r>
            <a:r>
              <a:rPr lang="en-US" dirty="0" err="1" smtClean="0"/>
              <a:t>Annelida</a:t>
            </a:r>
            <a:r>
              <a:rPr lang="en-US" dirty="0" smtClean="0"/>
              <a:t> (Segmented Worms)</a:t>
            </a:r>
            <a:endParaRPr lang="en-AU" dirty="0"/>
          </a:p>
        </p:txBody>
      </p:sp>
      <p:sp>
        <p:nvSpPr>
          <p:cNvPr id="3" name="Content Placeholder 2"/>
          <p:cNvSpPr>
            <a:spLocks noGrp="1"/>
          </p:cNvSpPr>
          <p:nvPr>
            <p:ph idx="1"/>
          </p:nvPr>
        </p:nvSpPr>
        <p:spPr>
          <a:xfrm>
            <a:off x="457200" y="1571612"/>
            <a:ext cx="5472122" cy="4554551"/>
          </a:xfrm>
        </p:spPr>
        <p:txBody>
          <a:bodyPr/>
          <a:lstStyle/>
          <a:p>
            <a:r>
              <a:rPr lang="en-US" dirty="0" smtClean="0"/>
              <a:t>Rounded, segmented bodies</a:t>
            </a:r>
          </a:p>
          <a:p>
            <a:r>
              <a:rPr lang="en-US" dirty="0" smtClean="0"/>
              <a:t>two body openings</a:t>
            </a:r>
          </a:p>
          <a:p>
            <a:r>
              <a:rPr lang="en-US" dirty="0" smtClean="0"/>
              <a:t>has five hearts and a brain</a:t>
            </a:r>
          </a:p>
          <a:p>
            <a:r>
              <a:rPr lang="en-US" dirty="0" smtClean="0"/>
              <a:t>Examples: leeches, earthworms, marine tube worms…</a:t>
            </a:r>
          </a:p>
          <a:p>
            <a:endParaRPr lang="en-AU" dirty="0"/>
          </a:p>
        </p:txBody>
      </p:sp>
      <p:pic>
        <p:nvPicPr>
          <p:cNvPr id="25602" name="Picture 2" descr="eart worm is an segmented worm example for annelida phylum"/>
          <p:cNvPicPr>
            <a:picLocks noChangeAspect="1" noChangeArrowheads="1"/>
          </p:cNvPicPr>
          <p:nvPr/>
        </p:nvPicPr>
        <p:blipFill>
          <a:blip r:embed="rId2" cstate="print"/>
          <a:srcRect/>
          <a:stretch>
            <a:fillRect/>
          </a:stretch>
        </p:blipFill>
        <p:spPr bwMode="auto">
          <a:xfrm>
            <a:off x="6000760" y="2071678"/>
            <a:ext cx="2438400" cy="2105026"/>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Phylum: </a:t>
            </a:r>
            <a:r>
              <a:rPr lang="en-US" dirty="0" err="1" smtClean="0"/>
              <a:t>Mollusca</a:t>
            </a:r>
            <a:r>
              <a:rPr lang="en-US" dirty="0" smtClean="0"/>
              <a:t> (Mollusks)</a:t>
            </a:r>
            <a:endParaRPr lang="en-AU" dirty="0"/>
          </a:p>
        </p:txBody>
      </p:sp>
      <p:sp>
        <p:nvSpPr>
          <p:cNvPr id="3" name="Content Placeholder 2"/>
          <p:cNvSpPr>
            <a:spLocks noGrp="1"/>
          </p:cNvSpPr>
          <p:nvPr>
            <p:ph idx="1"/>
          </p:nvPr>
        </p:nvSpPr>
        <p:spPr>
          <a:xfrm>
            <a:off x="457200" y="1600200"/>
            <a:ext cx="5043494" cy="4525963"/>
          </a:xfrm>
        </p:spPr>
        <p:txBody>
          <a:bodyPr>
            <a:normAutofit fontScale="85000" lnSpcReduction="20000"/>
          </a:bodyPr>
          <a:lstStyle/>
          <a:p>
            <a:r>
              <a:rPr lang="en-US" dirty="0" smtClean="0"/>
              <a:t>Soft-bodies, no shell: (octopus/squid)</a:t>
            </a:r>
          </a:p>
          <a:p>
            <a:r>
              <a:rPr lang="en-US" dirty="0" err="1" smtClean="0"/>
              <a:t>Unsegmented</a:t>
            </a:r>
            <a:endParaRPr lang="en-US" dirty="0" smtClean="0"/>
          </a:p>
          <a:p>
            <a:r>
              <a:rPr lang="en-US" dirty="0" smtClean="0"/>
              <a:t>Body compromises of head, muscular foot and visceral mass</a:t>
            </a:r>
          </a:p>
          <a:p>
            <a:r>
              <a:rPr lang="en-US" dirty="0" smtClean="0"/>
              <a:t>well-developed organs</a:t>
            </a:r>
          </a:p>
          <a:p>
            <a:r>
              <a:rPr lang="en-US" dirty="0" smtClean="0"/>
              <a:t>With shells: clams/oysters)</a:t>
            </a:r>
          </a:p>
          <a:p>
            <a:r>
              <a:rPr lang="en-US" dirty="0" smtClean="0"/>
              <a:t>Some have lost shells: octopus, slugs.</a:t>
            </a:r>
          </a:p>
          <a:p>
            <a:r>
              <a:rPr lang="en-US" dirty="0" smtClean="0"/>
              <a:t>Examples: snails, muscles, squid, octopus…</a:t>
            </a:r>
          </a:p>
          <a:p>
            <a:endParaRPr lang="en-AU" dirty="0"/>
          </a:p>
        </p:txBody>
      </p:sp>
      <p:pic>
        <p:nvPicPr>
          <p:cNvPr id="24580" name="Picture 4" descr="http://www.uic.edu/classes/bios/bios100/labs/snail.jpg"/>
          <p:cNvPicPr>
            <a:picLocks noChangeAspect="1" noChangeArrowheads="1"/>
          </p:cNvPicPr>
          <p:nvPr/>
        </p:nvPicPr>
        <p:blipFill>
          <a:blip r:embed="rId2" cstate="print"/>
          <a:srcRect/>
          <a:stretch>
            <a:fillRect/>
          </a:stretch>
        </p:blipFill>
        <p:spPr bwMode="auto">
          <a:xfrm>
            <a:off x="5643570" y="1857364"/>
            <a:ext cx="2771775" cy="1857376"/>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Phylum: </a:t>
            </a:r>
            <a:r>
              <a:rPr lang="en-US" dirty="0" err="1" smtClean="0"/>
              <a:t>Arthropoda</a:t>
            </a:r>
            <a:r>
              <a:rPr lang="en-US" dirty="0" smtClean="0"/>
              <a:t> (Arthropods)</a:t>
            </a:r>
            <a:endParaRPr lang="en-AU" dirty="0"/>
          </a:p>
        </p:txBody>
      </p:sp>
      <p:sp>
        <p:nvSpPr>
          <p:cNvPr id="3" name="Content Placeholder 2"/>
          <p:cNvSpPr>
            <a:spLocks noGrp="1"/>
          </p:cNvSpPr>
          <p:nvPr>
            <p:ph idx="1"/>
          </p:nvPr>
        </p:nvSpPr>
        <p:spPr>
          <a:xfrm>
            <a:off x="457200" y="1428736"/>
            <a:ext cx="4900618" cy="4697427"/>
          </a:xfrm>
        </p:spPr>
        <p:txBody>
          <a:bodyPr>
            <a:normAutofit fontScale="77500" lnSpcReduction="20000"/>
          </a:bodyPr>
          <a:lstStyle/>
          <a:p>
            <a:r>
              <a:rPr lang="en-US" dirty="0" smtClean="0"/>
              <a:t>Largest group of animals</a:t>
            </a:r>
          </a:p>
          <a:p>
            <a:r>
              <a:rPr lang="en-US" dirty="0" smtClean="0"/>
              <a:t>multiple body segments</a:t>
            </a:r>
          </a:p>
          <a:p>
            <a:r>
              <a:rPr lang="en-US" dirty="0" smtClean="0"/>
              <a:t>jointed appendages (legs/arms)</a:t>
            </a:r>
          </a:p>
          <a:p>
            <a:r>
              <a:rPr lang="en-US" dirty="0" smtClean="0"/>
              <a:t>exoskeleton (hard outer covering)</a:t>
            </a:r>
          </a:p>
          <a:p>
            <a:r>
              <a:rPr lang="en-US" dirty="0" smtClean="0"/>
              <a:t>Well-developed organs</a:t>
            </a:r>
          </a:p>
          <a:p>
            <a:r>
              <a:rPr lang="en-US" dirty="0" smtClean="0"/>
              <a:t>Examples</a:t>
            </a:r>
          </a:p>
          <a:p>
            <a:pPr lvl="1"/>
            <a:r>
              <a:rPr lang="en-US" dirty="0" smtClean="0"/>
              <a:t>Class: </a:t>
            </a:r>
            <a:r>
              <a:rPr lang="en-US" dirty="0" err="1" smtClean="0"/>
              <a:t>Crustacea</a:t>
            </a:r>
            <a:r>
              <a:rPr lang="en-US" dirty="0" smtClean="0"/>
              <a:t> ( shrimp, crab…)</a:t>
            </a:r>
          </a:p>
          <a:p>
            <a:pPr lvl="1"/>
            <a:r>
              <a:rPr lang="en-US" dirty="0" smtClean="0"/>
              <a:t>Class: </a:t>
            </a:r>
            <a:r>
              <a:rPr lang="en-US" dirty="0" err="1" smtClean="0"/>
              <a:t>Arachnida</a:t>
            </a:r>
            <a:r>
              <a:rPr lang="en-US" dirty="0" smtClean="0"/>
              <a:t> ( spider, scorpion…)</a:t>
            </a:r>
          </a:p>
          <a:p>
            <a:pPr lvl="1"/>
            <a:r>
              <a:rPr lang="en-US" dirty="0" smtClean="0"/>
              <a:t>Class: </a:t>
            </a:r>
            <a:r>
              <a:rPr lang="en-US" dirty="0" err="1" smtClean="0"/>
              <a:t>Insecta</a:t>
            </a:r>
            <a:r>
              <a:rPr lang="en-US" dirty="0" smtClean="0"/>
              <a:t> ( honey bee, butterfly…)</a:t>
            </a:r>
          </a:p>
          <a:p>
            <a:pPr lvl="1"/>
            <a:r>
              <a:rPr lang="en-US" dirty="0" smtClean="0"/>
              <a:t>Class: </a:t>
            </a:r>
            <a:r>
              <a:rPr lang="en-US" dirty="0" err="1" smtClean="0"/>
              <a:t>Diplopoda</a:t>
            </a:r>
            <a:r>
              <a:rPr lang="en-US" dirty="0" smtClean="0"/>
              <a:t> ( millipedes, centipedes…)</a:t>
            </a:r>
          </a:p>
          <a:p>
            <a:endParaRPr lang="en-US" dirty="0" smtClean="0"/>
          </a:p>
          <a:p>
            <a:pPr lvl="1"/>
            <a:endParaRPr lang="en-US" dirty="0" smtClean="0"/>
          </a:p>
          <a:p>
            <a:endParaRPr lang="en-AU" dirty="0"/>
          </a:p>
        </p:txBody>
      </p:sp>
      <p:pic>
        <p:nvPicPr>
          <p:cNvPr id="23554" name="Picture 2" descr="http://www.uic.edu/classes/bios/bios100/labs/tarantula.jpg"/>
          <p:cNvPicPr>
            <a:picLocks noChangeAspect="1" noChangeArrowheads="1"/>
          </p:cNvPicPr>
          <p:nvPr/>
        </p:nvPicPr>
        <p:blipFill>
          <a:blip r:embed="rId2" cstate="print"/>
          <a:srcRect/>
          <a:stretch>
            <a:fillRect/>
          </a:stretch>
        </p:blipFill>
        <p:spPr bwMode="auto">
          <a:xfrm>
            <a:off x="5500694" y="1500174"/>
            <a:ext cx="3105150" cy="2419351"/>
          </a:xfrm>
          <a:prstGeom prst="rect">
            <a:avLst/>
          </a:prstGeom>
          <a:noFill/>
        </p:spPr>
      </p:pic>
      <p:sp>
        <p:nvSpPr>
          <p:cNvPr id="5" name="TextBox 4"/>
          <p:cNvSpPr txBox="1"/>
          <p:nvPr/>
        </p:nvSpPr>
        <p:spPr>
          <a:xfrm>
            <a:off x="5572132" y="4214818"/>
            <a:ext cx="3214710" cy="1200329"/>
          </a:xfrm>
          <a:prstGeom prst="rect">
            <a:avLst/>
          </a:prstGeom>
          <a:noFill/>
        </p:spPr>
        <p:txBody>
          <a:bodyPr wrap="square" rtlCol="0">
            <a:spAutoFit/>
          </a:bodyPr>
          <a:lstStyle/>
          <a:p>
            <a:r>
              <a:rPr lang="en-US" dirty="0" smtClean="0"/>
              <a:t>Some classes of arthropods:</a:t>
            </a:r>
          </a:p>
          <a:p>
            <a:endParaRPr lang="en-US" dirty="0" smtClean="0"/>
          </a:p>
          <a:p>
            <a:endParaRPr lang="en-US" dirty="0" smtClean="0"/>
          </a:p>
          <a:p>
            <a:endParaRPr lang="en-A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Phylum: </a:t>
            </a:r>
            <a:r>
              <a:rPr lang="en-US" dirty="0" err="1" smtClean="0"/>
              <a:t>Echinodermata</a:t>
            </a:r>
            <a:r>
              <a:rPr lang="en-US" dirty="0" smtClean="0"/>
              <a:t> (Echinoderms)</a:t>
            </a:r>
            <a:endParaRPr lang="en-AU" dirty="0"/>
          </a:p>
        </p:txBody>
      </p:sp>
      <p:sp>
        <p:nvSpPr>
          <p:cNvPr id="3" name="Content Placeholder 2"/>
          <p:cNvSpPr>
            <a:spLocks noGrp="1"/>
          </p:cNvSpPr>
          <p:nvPr>
            <p:ph idx="1"/>
          </p:nvPr>
        </p:nvSpPr>
        <p:spPr>
          <a:xfrm>
            <a:off x="457200" y="1600200"/>
            <a:ext cx="4186238" cy="4525963"/>
          </a:xfrm>
        </p:spPr>
        <p:txBody>
          <a:bodyPr>
            <a:normAutofit fontScale="92500"/>
          </a:bodyPr>
          <a:lstStyle/>
          <a:p>
            <a:r>
              <a:rPr lang="en-US" dirty="0" smtClean="0"/>
              <a:t>Spiny skinned animals</a:t>
            </a:r>
          </a:p>
          <a:p>
            <a:r>
              <a:rPr lang="en-US" dirty="0" smtClean="0"/>
              <a:t>flexible arms; tube feet</a:t>
            </a:r>
          </a:p>
          <a:p>
            <a:r>
              <a:rPr lang="en-US" dirty="0" smtClean="0"/>
              <a:t>known for regeneration (ability to grow new body parts)</a:t>
            </a:r>
          </a:p>
          <a:p>
            <a:r>
              <a:rPr lang="en-US" dirty="0" smtClean="0"/>
              <a:t>Examples: star fish, sand dollars, sea cucumbers</a:t>
            </a:r>
          </a:p>
          <a:p>
            <a:endParaRPr lang="en-AU" dirty="0"/>
          </a:p>
        </p:txBody>
      </p:sp>
      <p:pic>
        <p:nvPicPr>
          <p:cNvPr id="22530" name="Picture 2" descr="http://www.uic.edu/classes/bios/bios100/labs/starfish.jpg"/>
          <p:cNvPicPr>
            <a:picLocks noChangeAspect="1" noChangeArrowheads="1"/>
          </p:cNvPicPr>
          <p:nvPr/>
        </p:nvPicPr>
        <p:blipFill>
          <a:blip r:embed="rId2" cstate="print"/>
          <a:srcRect/>
          <a:stretch>
            <a:fillRect/>
          </a:stretch>
        </p:blipFill>
        <p:spPr bwMode="auto">
          <a:xfrm>
            <a:off x="5500694" y="1643050"/>
            <a:ext cx="1733550" cy="1743076"/>
          </a:xfrm>
          <a:prstGeom prst="rect">
            <a:avLst/>
          </a:prstGeom>
          <a:noFill/>
        </p:spPr>
      </p:pic>
      <p:pic>
        <p:nvPicPr>
          <p:cNvPr id="22532" name="Picture 4" descr="http://www.uic.edu/classes/bios/bios100/labs/seacuke.gif"/>
          <p:cNvPicPr>
            <a:picLocks noChangeAspect="1" noChangeArrowheads="1"/>
          </p:cNvPicPr>
          <p:nvPr/>
        </p:nvPicPr>
        <p:blipFill>
          <a:blip r:embed="rId3" cstate="print"/>
          <a:srcRect/>
          <a:stretch>
            <a:fillRect/>
          </a:stretch>
        </p:blipFill>
        <p:spPr bwMode="auto">
          <a:xfrm>
            <a:off x="5572132" y="4429132"/>
            <a:ext cx="2133600" cy="1685926"/>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Vertebrates</a:t>
            </a:r>
            <a:endParaRPr lang="en-AU" dirty="0"/>
          </a:p>
        </p:txBody>
      </p:sp>
      <p:sp>
        <p:nvSpPr>
          <p:cNvPr id="3" name="Content Placeholder 2"/>
          <p:cNvSpPr>
            <a:spLocks noGrp="1"/>
          </p:cNvSpPr>
          <p:nvPr>
            <p:ph idx="1"/>
          </p:nvPr>
        </p:nvSpPr>
        <p:spPr/>
        <p:txBody>
          <a:bodyPr>
            <a:normAutofit fontScale="77500" lnSpcReduction="20000"/>
          </a:bodyPr>
          <a:lstStyle/>
          <a:p>
            <a:r>
              <a:rPr lang="en-US" dirty="0" smtClean="0"/>
              <a:t>All vertebrates belong to phylum </a:t>
            </a:r>
            <a:r>
              <a:rPr lang="en-US" dirty="0" err="1" smtClean="0"/>
              <a:t>Chordata</a:t>
            </a:r>
            <a:endParaRPr lang="en-US" dirty="0" smtClean="0"/>
          </a:p>
          <a:p>
            <a:r>
              <a:rPr lang="en-US" dirty="0" smtClean="0"/>
              <a:t>All have backbones (though some are </a:t>
            </a:r>
            <a:r>
              <a:rPr lang="en-US" dirty="0" err="1" smtClean="0"/>
              <a:t>catrilage</a:t>
            </a:r>
            <a:r>
              <a:rPr lang="en-US" dirty="0" smtClean="0"/>
              <a:t> most are bone)</a:t>
            </a:r>
          </a:p>
          <a:p>
            <a:r>
              <a:rPr lang="en-US" dirty="0" smtClean="0"/>
              <a:t>body with a head and most have appendages</a:t>
            </a:r>
          </a:p>
          <a:p>
            <a:r>
              <a:rPr lang="en-US" dirty="0" smtClean="0"/>
              <a:t>endoskeleton (internal skeleton for support/protection)</a:t>
            </a:r>
          </a:p>
          <a:p>
            <a:pPr>
              <a:buNone/>
            </a:pPr>
            <a:r>
              <a:rPr lang="en-US" dirty="0" smtClean="0"/>
              <a:t>Can be</a:t>
            </a:r>
          </a:p>
          <a:p>
            <a:r>
              <a:rPr lang="en-US" dirty="0" err="1" smtClean="0"/>
              <a:t>Ectotherm</a:t>
            </a:r>
            <a:r>
              <a:rPr lang="en-US" dirty="0" smtClean="0"/>
              <a:t> (cold-blooded); body temperature changes with the environment</a:t>
            </a:r>
          </a:p>
          <a:p>
            <a:r>
              <a:rPr lang="en-US" dirty="0" err="1" smtClean="0"/>
              <a:t>Endotherms</a:t>
            </a:r>
            <a:r>
              <a:rPr lang="en-AU" dirty="0" smtClean="0"/>
              <a:t> </a:t>
            </a:r>
            <a:r>
              <a:rPr lang="en-US" dirty="0" smtClean="0"/>
              <a:t>(warm blooded); body temperature set at a certain temperature.</a:t>
            </a:r>
          </a:p>
          <a:p>
            <a:pPr algn="r"/>
            <a:r>
              <a:rPr lang="en-US" dirty="0" smtClean="0"/>
              <a:t>See page 227</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Tiger Snake"/>
          <p:cNvPicPr>
            <a:picLocks noChangeAspect="1" noChangeArrowheads="1"/>
          </p:cNvPicPr>
          <p:nvPr/>
        </p:nvPicPr>
        <p:blipFill>
          <a:blip r:embed="rId2" cstate="print"/>
          <a:srcRect/>
          <a:stretch>
            <a:fillRect/>
          </a:stretch>
        </p:blipFill>
        <p:spPr bwMode="auto">
          <a:xfrm>
            <a:off x="928662" y="500042"/>
            <a:ext cx="3291076" cy="2386030"/>
          </a:xfrm>
          <a:prstGeom prst="rect">
            <a:avLst/>
          </a:prstGeom>
          <a:noFill/>
          <a:ln w="9525">
            <a:noFill/>
            <a:miter lim="800000"/>
            <a:headEnd/>
            <a:tailEnd/>
          </a:ln>
        </p:spPr>
      </p:pic>
      <p:pic>
        <p:nvPicPr>
          <p:cNvPr id="9223" name="Picture 7" descr="http://images.google.com.au/url?q=http://home.vicnet.net.au/~fbpw/e_tiger.jpg"/>
          <p:cNvPicPr>
            <a:picLocks noChangeAspect="1" noChangeArrowheads="1"/>
          </p:cNvPicPr>
          <p:nvPr/>
        </p:nvPicPr>
        <p:blipFill>
          <a:blip r:embed="rId3" cstate="print"/>
          <a:srcRect/>
          <a:stretch>
            <a:fillRect/>
          </a:stretch>
        </p:blipFill>
        <p:spPr bwMode="auto">
          <a:xfrm>
            <a:off x="500034" y="3286124"/>
            <a:ext cx="3857652" cy="2624372"/>
          </a:xfrm>
          <a:prstGeom prst="rect">
            <a:avLst/>
          </a:prstGeom>
          <a:noFill/>
          <a:ln w="9525">
            <a:noFill/>
            <a:miter lim="800000"/>
            <a:headEnd/>
            <a:tailEnd/>
          </a:ln>
        </p:spPr>
      </p:pic>
      <p:pic>
        <p:nvPicPr>
          <p:cNvPr id="9225" name="Picture 9" descr="Tiger Snake"/>
          <p:cNvPicPr>
            <a:picLocks noChangeAspect="1" noChangeArrowheads="1"/>
          </p:cNvPicPr>
          <p:nvPr/>
        </p:nvPicPr>
        <p:blipFill>
          <a:blip r:embed="rId4" cstate="print"/>
          <a:srcRect/>
          <a:stretch>
            <a:fillRect/>
          </a:stretch>
        </p:blipFill>
        <p:spPr bwMode="auto">
          <a:xfrm>
            <a:off x="5072066" y="500042"/>
            <a:ext cx="3357586" cy="2556262"/>
          </a:xfrm>
          <a:prstGeom prst="rect">
            <a:avLst/>
          </a:prstGeom>
          <a:noFill/>
          <a:ln w="9525">
            <a:noFill/>
            <a:miter lim="800000"/>
            <a:headEnd/>
            <a:tailEnd/>
          </a:ln>
        </p:spPr>
      </p:pic>
      <p:pic>
        <p:nvPicPr>
          <p:cNvPr id="9227" name="Picture 11" descr="http://www.rochedalss.qld.edu.au/TIGER.JPG"/>
          <p:cNvPicPr>
            <a:picLocks noChangeAspect="1" noChangeArrowheads="1"/>
          </p:cNvPicPr>
          <p:nvPr/>
        </p:nvPicPr>
        <p:blipFill>
          <a:blip r:embed="rId5" cstate="print"/>
          <a:srcRect/>
          <a:stretch>
            <a:fillRect/>
          </a:stretch>
        </p:blipFill>
        <p:spPr bwMode="auto">
          <a:xfrm>
            <a:off x="4929190" y="3357562"/>
            <a:ext cx="3357586" cy="2370219"/>
          </a:xfrm>
          <a:prstGeom prst="rect">
            <a:avLst/>
          </a:prstGeom>
          <a:noFill/>
          <a:ln w="9525">
            <a:noFill/>
            <a:miter lim="800000"/>
            <a:headEnd/>
            <a:tailEnd/>
          </a:ln>
        </p:spPr>
      </p:pic>
      <p:sp>
        <p:nvSpPr>
          <p:cNvPr id="9228" name="Text Box 12"/>
          <p:cNvSpPr txBox="1">
            <a:spLocks noChangeArrowheads="1"/>
          </p:cNvSpPr>
          <p:nvPr/>
        </p:nvSpPr>
        <p:spPr bwMode="auto">
          <a:xfrm>
            <a:off x="1214414" y="6143645"/>
            <a:ext cx="6858000" cy="461665"/>
          </a:xfrm>
          <a:prstGeom prst="rect">
            <a:avLst/>
          </a:prstGeom>
          <a:noFill/>
          <a:ln w="9525">
            <a:noFill/>
            <a:miter lim="800000"/>
            <a:headEnd/>
            <a:tailEnd/>
          </a:ln>
        </p:spPr>
        <p:txBody>
          <a:bodyPr wrap="square">
            <a:spAutoFit/>
          </a:bodyPr>
          <a:lstStyle/>
          <a:p>
            <a:pPr>
              <a:spcBef>
                <a:spcPct val="50000"/>
              </a:spcBef>
            </a:pPr>
            <a:r>
              <a:rPr lang="en-US" sz="2400" dirty="0"/>
              <a:t>These are all tiger snakes (</a:t>
            </a:r>
            <a:r>
              <a:rPr lang="en-US" sz="2400" i="1" dirty="0" err="1">
                <a:cs typeface="Arial" pitchFamily="34" charset="0"/>
              </a:rPr>
              <a:t>Notechis</a:t>
            </a:r>
            <a:r>
              <a:rPr lang="en-US" sz="2400" i="1" dirty="0">
                <a:cs typeface="Arial" pitchFamily="34" charset="0"/>
              </a:rPr>
              <a:t> </a:t>
            </a:r>
            <a:r>
              <a:rPr lang="en-US" sz="2400" i="1" dirty="0" err="1">
                <a:cs typeface="Arial" pitchFamily="34" charset="0"/>
              </a:rPr>
              <a:t>scutatus</a:t>
            </a:r>
            <a:r>
              <a:rPr lang="en-US" sz="2400" dirty="0" smtClean="0">
                <a:cs typeface="Arial" pitchFamily="34" charset="0"/>
              </a:rPr>
              <a:t>)</a:t>
            </a:r>
            <a:endParaRPr lang="en-US" sz="2400" dirty="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checkerboard(across)">
                                      <p:cBhvr>
                                        <p:cTn id="7" dur="5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checkerboard(across)">
                                      <p:cBhvr>
                                        <p:cTn id="12" dur="500"/>
                                        <p:tgtEl>
                                          <p:spTgt spid="922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9225"/>
                                        </p:tgtEl>
                                        <p:attrNameLst>
                                          <p:attrName>style.visibility</p:attrName>
                                        </p:attrNameLst>
                                      </p:cBhvr>
                                      <p:to>
                                        <p:strVal val="visible"/>
                                      </p:to>
                                    </p:set>
                                    <p:animEffect transition="in" filter="checkerboard(across)">
                                      <p:cBhvr>
                                        <p:cTn id="17" dur="500"/>
                                        <p:tgtEl>
                                          <p:spTgt spid="922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9227"/>
                                        </p:tgtEl>
                                        <p:attrNameLst>
                                          <p:attrName>style.visibility</p:attrName>
                                        </p:attrNameLst>
                                      </p:cBhvr>
                                      <p:to>
                                        <p:strVal val="visible"/>
                                      </p:to>
                                    </p:set>
                                    <p:animEffect transition="in" filter="checkerboard(across)">
                                      <p:cBhvr>
                                        <p:cTn id="22" dur="500"/>
                                        <p:tgtEl>
                                          <p:spTgt spid="922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228"/>
                                        </p:tgtEl>
                                        <p:attrNameLst>
                                          <p:attrName>style.visibility</p:attrName>
                                        </p:attrNameLst>
                                      </p:cBhvr>
                                      <p:to>
                                        <p:strVal val="visible"/>
                                      </p:to>
                                    </p:set>
                                    <p:anim calcmode="lin" valueType="num">
                                      <p:cBhvr additive="base">
                                        <p:cTn id="27" dur="500" fill="hold"/>
                                        <p:tgtEl>
                                          <p:spTgt spid="9228"/>
                                        </p:tgtEl>
                                        <p:attrNameLst>
                                          <p:attrName>ppt_x</p:attrName>
                                        </p:attrNameLst>
                                      </p:cBhvr>
                                      <p:tavLst>
                                        <p:tav tm="0">
                                          <p:val>
                                            <p:strVal val="#ppt_x"/>
                                          </p:val>
                                        </p:tav>
                                        <p:tav tm="100000">
                                          <p:val>
                                            <p:strVal val="#ppt_x"/>
                                          </p:val>
                                        </p:tav>
                                      </p:tavLst>
                                    </p:anim>
                                    <p:anim calcmode="lin" valueType="num">
                                      <p:cBhvr additive="base">
                                        <p:cTn id="28" dur="500" fill="hold"/>
                                        <p:tgtEl>
                                          <p:spTgt spid="92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8"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 </a:t>
            </a:r>
            <a:r>
              <a:rPr lang="en-US" dirty="0" err="1" smtClean="0"/>
              <a:t>Condrichthyes</a:t>
            </a:r>
            <a:r>
              <a:rPr lang="en-US" dirty="0" smtClean="0"/>
              <a:t> (Cartilaginous Fishes)</a:t>
            </a:r>
            <a:endParaRPr lang="en-AU" dirty="0"/>
          </a:p>
        </p:txBody>
      </p:sp>
      <p:sp>
        <p:nvSpPr>
          <p:cNvPr id="3" name="Content Placeholder 2"/>
          <p:cNvSpPr>
            <a:spLocks noGrp="1"/>
          </p:cNvSpPr>
          <p:nvPr>
            <p:ph idx="1"/>
          </p:nvPr>
        </p:nvSpPr>
        <p:spPr>
          <a:xfrm>
            <a:off x="457200" y="1600200"/>
            <a:ext cx="5186370" cy="4525963"/>
          </a:xfrm>
        </p:spPr>
        <p:txBody>
          <a:bodyPr/>
          <a:lstStyle/>
          <a:p>
            <a:r>
              <a:rPr lang="en-US" dirty="0" err="1" smtClean="0"/>
              <a:t>ectotherms</a:t>
            </a:r>
            <a:r>
              <a:rPr lang="en-US" dirty="0" smtClean="0"/>
              <a:t> </a:t>
            </a:r>
          </a:p>
          <a:p>
            <a:r>
              <a:rPr lang="en-US" dirty="0" smtClean="0"/>
              <a:t>Two pairs of fins; gills</a:t>
            </a:r>
          </a:p>
          <a:p>
            <a:r>
              <a:rPr lang="en-US" dirty="0" smtClean="0"/>
              <a:t>strong teeth (sharks)</a:t>
            </a:r>
          </a:p>
          <a:p>
            <a:r>
              <a:rPr lang="en-US" dirty="0" smtClean="0"/>
              <a:t>SKELETON MADE OF CARTILAGE</a:t>
            </a:r>
          </a:p>
          <a:p>
            <a:r>
              <a:rPr lang="en-US" dirty="0" smtClean="0"/>
              <a:t>Examples: stingrays, skates, sharks</a:t>
            </a:r>
          </a:p>
          <a:p>
            <a:endParaRPr lang="en-AU" dirty="0"/>
          </a:p>
        </p:txBody>
      </p:sp>
      <p:pic>
        <p:nvPicPr>
          <p:cNvPr id="19458" name="Picture 2" descr="http://www.uic.edu/classes/bios/bios100/labs/stingray.gif"/>
          <p:cNvPicPr>
            <a:picLocks noChangeAspect="1" noChangeArrowheads="1"/>
          </p:cNvPicPr>
          <p:nvPr/>
        </p:nvPicPr>
        <p:blipFill>
          <a:blip r:embed="rId2" cstate="print"/>
          <a:srcRect/>
          <a:stretch>
            <a:fillRect/>
          </a:stretch>
        </p:blipFill>
        <p:spPr bwMode="auto">
          <a:xfrm>
            <a:off x="5643570" y="1785926"/>
            <a:ext cx="2838450" cy="1866901"/>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t>
            </a:r>
            <a:r>
              <a:rPr lang="en-US" dirty="0" err="1" smtClean="0"/>
              <a:t>Osteichthyes</a:t>
            </a:r>
            <a:r>
              <a:rPr lang="en-US" dirty="0" smtClean="0"/>
              <a:t> (Bony fishes)</a:t>
            </a:r>
            <a:endParaRPr lang="en-AU" dirty="0"/>
          </a:p>
        </p:txBody>
      </p:sp>
      <p:sp>
        <p:nvSpPr>
          <p:cNvPr id="3" name="Content Placeholder 2"/>
          <p:cNvSpPr>
            <a:spLocks noGrp="1"/>
          </p:cNvSpPr>
          <p:nvPr>
            <p:ph idx="1"/>
          </p:nvPr>
        </p:nvSpPr>
        <p:spPr>
          <a:xfrm>
            <a:off x="457200" y="1600200"/>
            <a:ext cx="5043494" cy="4525963"/>
          </a:xfrm>
        </p:spPr>
        <p:txBody>
          <a:bodyPr>
            <a:normAutofit fontScale="92500" lnSpcReduction="10000"/>
          </a:bodyPr>
          <a:lstStyle/>
          <a:p>
            <a:r>
              <a:rPr lang="en-US" dirty="0" err="1" smtClean="0"/>
              <a:t>ectotherms</a:t>
            </a:r>
            <a:r>
              <a:rPr lang="en-US" dirty="0" smtClean="0"/>
              <a:t> </a:t>
            </a:r>
          </a:p>
          <a:p>
            <a:r>
              <a:rPr lang="en-US" dirty="0" smtClean="0"/>
              <a:t>Gills and operculum (bony flap over gills)</a:t>
            </a:r>
          </a:p>
          <a:p>
            <a:r>
              <a:rPr lang="en-US" dirty="0" smtClean="0"/>
              <a:t>streamlined bodies (narrow shape)</a:t>
            </a:r>
          </a:p>
          <a:p>
            <a:r>
              <a:rPr lang="en-US" dirty="0" smtClean="0"/>
              <a:t>Fins and scales</a:t>
            </a:r>
          </a:p>
          <a:p>
            <a:r>
              <a:rPr lang="en-US" dirty="0" smtClean="0"/>
              <a:t>most numerous group of fish</a:t>
            </a:r>
          </a:p>
          <a:p>
            <a:r>
              <a:rPr lang="en-US" dirty="0" smtClean="0"/>
              <a:t>Examples: Flounder, eels, trout, sea horses…</a:t>
            </a:r>
          </a:p>
          <a:p>
            <a:endParaRPr lang="en-AU" dirty="0"/>
          </a:p>
        </p:txBody>
      </p:sp>
      <p:pic>
        <p:nvPicPr>
          <p:cNvPr id="18434" name="Picture 2" descr="http://www.uic.edu/classes/bios/bios100/labs/schead.jpg"/>
          <p:cNvPicPr>
            <a:picLocks noChangeAspect="1" noChangeArrowheads="1"/>
          </p:cNvPicPr>
          <p:nvPr/>
        </p:nvPicPr>
        <p:blipFill>
          <a:blip r:embed="rId2" cstate="print"/>
          <a:srcRect/>
          <a:stretch>
            <a:fillRect/>
          </a:stretch>
        </p:blipFill>
        <p:spPr bwMode="auto">
          <a:xfrm>
            <a:off x="5857884" y="4500570"/>
            <a:ext cx="2786050" cy="1908445"/>
          </a:xfrm>
          <a:prstGeom prst="rect">
            <a:avLst/>
          </a:prstGeom>
          <a:noFill/>
        </p:spPr>
      </p:pic>
      <p:pic>
        <p:nvPicPr>
          <p:cNvPr id="18436" name="Picture 4" descr="http://www.uic.edu/classes/bios/bios100/labs/seahorse.jpg"/>
          <p:cNvPicPr>
            <a:picLocks noChangeAspect="1" noChangeArrowheads="1"/>
          </p:cNvPicPr>
          <p:nvPr/>
        </p:nvPicPr>
        <p:blipFill>
          <a:blip r:embed="rId3" cstate="print"/>
          <a:srcRect/>
          <a:stretch>
            <a:fillRect/>
          </a:stretch>
        </p:blipFill>
        <p:spPr bwMode="auto">
          <a:xfrm>
            <a:off x="6429388" y="1357298"/>
            <a:ext cx="2028825" cy="3048001"/>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t>
            </a:r>
            <a:r>
              <a:rPr lang="en-US" dirty="0" err="1" smtClean="0"/>
              <a:t>Amphibia</a:t>
            </a:r>
            <a:r>
              <a:rPr lang="en-US" dirty="0" smtClean="0"/>
              <a:t> (Amphibians)</a:t>
            </a:r>
            <a:endParaRPr lang="en-AU" dirty="0"/>
          </a:p>
        </p:txBody>
      </p:sp>
      <p:sp>
        <p:nvSpPr>
          <p:cNvPr id="3" name="Content Placeholder 2"/>
          <p:cNvSpPr>
            <a:spLocks noGrp="1"/>
          </p:cNvSpPr>
          <p:nvPr>
            <p:ph idx="1"/>
          </p:nvPr>
        </p:nvSpPr>
        <p:spPr>
          <a:xfrm>
            <a:off x="457200" y="1600200"/>
            <a:ext cx="4900618" cy="4525963"/>
          </a:xfrm>
        </p:spPr>
        <p:txBody>
          <a:bodyPr>
            <a:normAutofit fontScale="85000" lnSpcReduction="20000"/>
          </a:bodyPr>
          <a:lstStyle/>
          <a:p>
            <a:r>
              <a:rPr lang="en-US" dirty="0" err="1" smtClean="0"/>
              <a:t>ectotherms</a:t>
            </a:r>
            <a:r>
              <a:rPr lang="en-US" dirty="0" smtClean="0"/>
              <a:t> </a:t>
            </a:r>
          </a:p>
          <a:p>
            <a:r>
              <a:rPr lang="en-US" dirty="0" smtClean="0"/>
              <a:t>part of their life is spent on land and part of life is spent in the water</a:t>
            </a:r>
          </a:p>
          <a:p>
            <a:r>
              <a:rPr lang="en-US" dirty="0" smtClean="0"/>
              <a:t>Undergo metamorphosis into an adult</a:t>
            </a:r>
          </a:p>
          <a:p>
            <a:r>
              <a:rPr lang="en-US" dirty="0" smtClean="0"/>
              <a:t>smooth, moist skin (not scaly)</a:t>
            </a:r>
          </a:p>
          <a:p>
            <a:r>
              <a:rPr lang="en-US" dirty="0" smtClean="0"/>
              <a:t>gills when they are young and have lungs as adults</a:t>
            </a:r>
          </a:p>
          <a:p>
            <a:r>
              <a:rPr lang="en-US" dirty="0" smtClean="0"/>
              <a:t>Example: Frogs, toads, salamanders, newts…</a:t>
            </a:r>
          </a:p>
          <a:p>
            <a:endParaRPr lang="en-US" dirty="0" smtClean="0"/>
          </a:p>
          <a:p>
            <a:endParaRPr lang="en-AU" dirty="0"/>
          </a:p>
        </p:txBody>
      </p:sp>
      <p:pic>
        <p:nvPicPr>
          <p:cNvPr id="17410" name="Picture 2" descr="http://www.uic.edu/classes/bios/bios100/labs/poisonarrowfrog.jpg"/>
          <p:cNvPicPr>
            <a:picLocks noChangeAspect="1" noChangeArrowheads="1"/>
          </p:cNvPicPr>
          <p:nvPr/>
        </p:nvPicPr>
        <p:blipFill>
          <a:blip r:embed="rId2" cstate="print"/>
          <a:srcRect/>
          <a:stretch>
            <a:fillRect/>
          </a:stretch>
        </p:blipFill>
        <p:spPr bwMode="auto">
          <a:xfrm>
            <a:off x="5857884" y="1857364"/>
            <a:ext cx="2381250" cy="1619251"/>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t>
            </a:r>
            <a:r>
              <a:rPr lang="en-US" dirty="0" err="1" smtClean="0"/>
              <a:t>Reptilia</a:t>
            </a:r>
            <a:r>
              <a:rPr lang="en-US" dirty="0" smtClean="0"/>
              <a:t> (Reptiles)</a:t>
            </a:r>
            <a:endParaRPr lang="en-AU" dirty="0"/>
          </a:p>
        </p:txBody>
      </p:sp>
      <p:sp>
        <p:nvSpPr>
          <p:cNvPr id="3" name="Content Placeholder 2"/>
          <p:cNvSpPr>
            <a:spLocks noGrp="1"/>
          </p:cNvSpPr>
          <p:nvPr>
            <p:ph idx="1"/>
          </p:nvPr>
        </p:nvSpPr>
        <p:spPr>
          <a:xfrm>
            <a:off x="457200" y="1600200"/>
            <a:ext cx="4900618" cy="4525963"/>
          </a:xfrm>
        </p:spPr>
        <p:txBody>
          <a:bodyPr>
            <a:normAutofit fontScale="92500" lnSpcReduction="20000"/>
          </a:bodyPr>
          <a:lstStyle/>
          <a:p>
            <a:r>
              <a:rPr lang="en-US" dirty="0" err="1" smtClean="0"/>
              <a:t>Ectotherms</a:t>
            </a:r>
            <a:endParaRPr lang="en-US" dirty="0" smtClean="0"/>
          </a:p>
          <a:p>
            <a:r>
              <a:rPr lang="en-US" dirty="0" smtClean="0"/>
              <a:t>Adapted to live on land (terrestrial)</a:t>
            </a:r>
          </a:p>
          <a:p>
            <a:r>
              <a:rPr lang="en-US" dirty="0" smtClean="0"/>
              <a:t>breathe with lungs</a:t>
            </a:r>
          </a:p>
          <a:p>
            <a:r>
              <a:rPr lang="en-US" dirty="0" smtClean="0"/>
              <a:t>body covered with plates or scales</a:t>
            </a:r>
          </a:p>
          <a:p>
            <a:r>
              <a:rPr lang="en-US" dirty="0" smtClean="0"/>
              <a:t>lay eggs in a leathery shell</a:t>
            </a:r>
          </a:p>
          <a:p>
            <a:r>
              <a:rPr lang="en-US" dirty="0" smtClean="0"/>
              <a:t>Examples: turtles, snakes, lizards, crocodiles, and alligators</a:t>
            </a:r>
          </a:p>
          <a:p>
            <a:endParaRPr lang="en-AU" dirty="0"/>
          </a:p>
        </p:txBody>
      </p:sp>
      <p:pic>
        <p:nvPicPr>
          <p:cNvPr id="16386" name="Picture 2" descr="http://www.uic.edu/classes/bios/bios100/labs/gator.jpg"/>
          <p:cNvPicPr>
            <a:picLocks noChangeAspect="1" noChangeArrowheads="1"/>
          </p:cNvPicPr>
          <p:nvPr/>
        </p:nvPicPr>
        <p:blipFill>
          <a:blip r:embed="rId2" cstate="print"/>
          <a:srcRect/>
          <a:stretch>
            <a:fillRect/>
          </a:stretch>
        </p:blipFill>
        <p:spPr bwMode="auto">
          <a:xfrm>
            <a:off x="5572132" y="1928802"/>
            <a:ext cx="2857520" cy="2059474"/>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Aves (Birds)</a:t>
            </a:r>
            <a:endParaRPr lang="en-AU" dirty="0"/>
          </a:p>
        </p:txBody>
      </p:sp>
      <p:sp>
        <p:nvSpPr>
          <p:cNvPr id="3" name="Content Placeholder 2"/>
          <p:cNvSpPr>
            <a:spLocks noGrp="1"/>
          </p:cNvSpPr>
          <p:nvPr>
            <p:ph idx="1"/>
          </p:nvPr>
        </p:nvSpPr>
        <p:spPr>
          <a:xfrm>
            <a:off x="457200" y="1600200"/>
            <a:ext cx="5329246" cy="4525963"/>
          </a:xfrm>
        </p:spPr>
        <p:txBody>
          <a:bodyPr>
            <a:normAutofit/>
          </a:bodyPr>
          <a:lstStyle/>
          <a:p>
            <a:r>
              <a:rPr lang="en-US" dirty="0" err="1" smtClean="0"/>
              <a:t>endotherms</a:t>
            </a:r>
            <a:endParaRPr lang="en-US" dirty="0" smtClean="0"/>
          </a:p>
          <a:p>
            <a:r>
              <a:rPr lang="en-US" dirty="0" smtClean="0"/>
              <a:t>Bodies adapted for flight (light, bones, feathers, and  wings) </a:t>
            </a:r>
          </a:p>
          <a:p>
            <a:r>
              <a:rPr lang="en-US" dirty="0" smtClean="0"/>
              <a:t>Scaly legs and feet</a:t>
            </a:r>
          </a:p>
          <a:p>
            <a:r>
              <a:rPr lang="en-US" dirty="0" smtClean="0"/>
              <a:t>lay eggs in a hard shell</a:t>
            </a:r>
          </a:p>
          <a:p>
            <a:r>
              <a:rPr lang="en-US" dirty="0" smtClean="0"/>
              <a:t>Examples: penguins, emus, magpies, sparrows….</a:t>
            </a:r>
          </a:p>
        </p:txBody>
      </p:sp>
      <p:pic>
        <p:nvPicPr>
          <p:cNvPr id="15362" name="Picture 2" descr="http://www.uic.edu/classes/bios/bios100/labs/penguin.jpg"/>
          <p:cNvPicPr>
            <a:picLocks noChangeAspect="1" noChangeArrowheads="1"/>
          </p:cNvPicPr>
          <p:nvPr/>
        </p:nvPicPr>
        <p:blipFill>
          <a:blip r:embed="rId2" cstate="print"/>
          <a:srcRect/>
          <a:stretch>
            <a:fillRect/>
          </a:stretch>
        </p:blipFill>
        <p:spPr bwMode="auto">
          <a:xfrm>
            <a:off x="6215074" y="1785926"/>
            <a:ext cx="1828800" cy="259080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t>
            </a:r>
            <a:r>
              <a:rPr lang="en-US" dirty="0" err="1" smtClean="0"/>
              <a:t>Mammalia</a:t>
            </a:r>
            <a:r>
              <a:rPr lang="en-US" dirty="0" smtClean="0"/>
              <a:t> (Mammals)</a:t>
            </a:r>
            <a:endParaRPr lang="en-AU" dirty="0"/>
          </a:p>
        </p:txBody>
      </p:sp>
      <p:sp>
        <p:nvSpPr>
          <p:cNvPr id="3" name="Content Placeholder 2"/>
          <p:cNvSpPr>
            <a:spLocks noGrp="1"/>
          </p:cNvSpPr>
          <p:nvPr>
            <p:ph idx="1"/>
          </p:nvPr>
        </p:nvSpPr>
        <p:spPr>
          <a:xfrm>
            <a:off x="457200" y="1357298"/>
            <a:ext cx="5829312" cy="4768865"/>
          </a:xfrm>
        </p:spPr>
        <p:txBody>
          <a:bodyPr>
            <a:normAutofit fontScale="85000" lnSpcReduction="10000"/>
          </a:bodyPr>
          <a:lstStyle/>
          <a:p>
            <a:r>
              <a:rPr lang="en-US" dirty="0" err="1" smtClean="0"/>
              <a:t>Endotherms</a:t>
            </a:r>
            <a:endParaRPr lang="en-US" dirty="0" smtClean="0"/>
          </a:p>
          <a:p>
            <a:r>
              <a:rPr lang="en-US" dirty="0" smtClean="0"/>
              <a:t>Advanced nervous system; highly developed brain</a:t>
            </a:r>
          </a:p>
          <a:p>
            <a:r>
              <a:rPr lang="en-US" dirty="0" smtClean="0"/>
              <a:t>Hairy bodies</a:t>
            </a:r>
          </a:p>
          <a:p>
            <a:r>
              <a:rPr lang="en-US" dirty="0" smtClean="0"/>
              <a:t>can occupy several habitats </a:t>
            </a:r>
          </a:p>
          <a:p>
            <a:r>
              <a:rPr lang="en-US" dirty="0" smtClean="0"/>
              <a:t>give birth to live young; </a:t>
            </a:r>
          </a:p>
          <a:p>
            <a:r>
              <a:rPr lang="en-US" dirty="0" smtClean="0"/>
              <a:t>produce milk  mammary glands</a:t>
            </a:r>
          </a:p>
          <a:p>
            <a:r>
              <a:rPr lang="en-US" dirty="0" smtClean="0"/>
              <a:t>Can be grouped into </a:t>
            </a:r>
            <a:r>
              <a:rPr lang="en-US" dirty="0" err="1" smtClean="0"/>
              <a:t>Monotremes</a:t>
            </a:r>
            <a:r>
              <a:rPr lang="en-US" dirty="0" smtClean="0"/>
              <a:t>, Marsupials and </a:t>
            </a:r>
            <a:r>
              <a:rPr lang="en-US" dirty="0" err="1" smtClean="0"/>
              <a:t>Placentals</a:t>
            </a:r>
            <a:endParaRPr lang="en-US" dirty="0" smtClean="0"/>
          </a:p>
          <a:p>
            <a:r>
              <a:rPr lang="en-US" dirty="0" smtClean="0"/>
              <a:t>Examples: echidna, kangaroo , tiger, humans….</a:t>
            </a:r>
          </a:p>
          <a:p>
            <a:endParaRPr lang="en-A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book references</a:t>
            </a: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t>Go back and add to the distinguishing features on p.228</a:t>
            </a:r>
          </a:p>
          <a:p>
            <a:pPr lvl="1">
              <a:buFont typeface="Wingdings" pitchFamily="2" charset="2"/>
              <a:buChar char="§"/>
            </a:pPr>
            <a:r>
              <a:rPr lang="en-US" dirty="0" smtClean="0"/>
              <a:t>P 228 – Features of the 5 kingdoms</a:t>
            </a:r>
          </a:p>
          <a:p>
            <a:pPr lvl="1">
              <a:buFont typeface="Wingdings" pitchFamily="2" charset="2"/>
              <a:buChar char="§"/>
            </a:pPr>
            <a:endParaRPr lang="en-US" dirty="0" smtClean="0"/>
          </a:p>
          <a:p>
            <a:pPr>
              <a:buNone/>
            </a:pPr>
            <a:r>
              <a:rPr lang="en-US" dirty="0" smtClean="0"/>
              <a:t>Complete the following pages:</a:t>
            </a:r>
          </a:p>
          <a:p>
            <a:pPr lvl="1">
              <a:buFont typeface="Wingdings" pitchFamily="2" charset="2"/>
              <a:buChar char="§"/>
            </a:pPr>
            <a:r>
              <a:rPr lang="en-US" dirty="0" smtClean="0"/>
              <a:t>P 229-230 –Classification system</a:t>
            </a:r>
          </a:p>
          <a:p>
            <a:pPr lvl="1">
              <a:buFont typeface="Wingdings" pitchFamily="2" charset="2"/>
              <a:buChar char="§"/>
            </a:pPr>
            <a:r>
              <a:rPr lang="en-US" dirty="0" smtClean="0"/>
              <a:t>P231 – Features of microbial groups</a:t>
            </a:r>
          </a:p>
          <a:p>
            <a:pPr lvl="1">
              <a:buFont typeface="Wingdings" pitchFamily="2" charset="2"/>
              <a:buChar char="§"/>
            </a:pPr>
            <a:r>
              <a:rPr lang="en-US" dirty="0" smtClean="0"/>
              <a:t>P232 - Features of fungal </a:t>
            </a:r>
            <a:r>
              <a:rPr lang="en-US" dirty="0" err="1" smtClean="0"/>
              <a:t>microfungi</a:t>
            </a:r>
            <a:r>
              <a:rPr lang="en-US" dirty="0" smtClean="0"/>
              <a:t> and plants</a:t>
            </a:r>
          </a:p>
          <a:p>
            <a:pPr lvl="1">
              <a:buFont typeface="Wingdings" pitchFamily="2" charset="2"/>
              <a:buChar char="§"/>
            </a:pPr>
            <a:r>
              <a:rPr lang="en-US" dirty="0" smtClean="0"/>
              <a:t>P233-234 – Features of Animal </a:t>
            </a:r>
            <a:r>
              <a:rPr lang="en-US" dirty="0" err="1" smtClean="0"/>
              <a:t>taxa</a:t>
            </a:r>
            <a:endParaRPr lang="en-US" dirty="0" smtClean="0"/>
          </a:p>
          <a:p>
            <a:pPr lvl="1">
              <a:buFont typeface="Wingdings" pitchFamily="2" charset="2"/>
              <a:buChar char="§"/>
            </a:pPr>
            <a:r>
              <a:rPr lang="en-US" dirty="0" smtClean="0"/>
              <a:t>P235-236 – Classification Keys</a:t>
            </a:r>
          </a:p>
          <a:p>
            <a:pPr lvl="1">
              <a:buFont typeface="Wingdings" pitchFamily="2" charset="2"/>
              <a:buChar char="§"/>
            </a:pPr>
            <a:r>
              <a:rPr lang="en-US" dirty="0" smtClean="0"/>
              <a:t>P 237 – Key to Australian plants</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Bionomial</a:t>
            </a:r>
            <a:r>
              <a:rPr lang="en-US" dirty="0" smtClean="0"/>
              <a:t> System</a:t>
            </a:r>
            <a:endParaRPr lang="en-AU" dirty="0"/>
          </a:p>
        </p:txBody>
      </p:sp>
      <p:sp>
        <p:nvSpPr>
          <p:cNvPr id="3" name="Content Placeholder 2"/>
          <p:cNvSpPr>
            <a:spLocks noGrp="1"/>
          </p:cNvSpPr>
          <p:nvPr>
            <p:ph idx="1"/>
          </p:nvPr>
        </p:nvSpPr>
        <p:spPr>
          <a:xfrm>
            <a:off x="457200" y="1428736"/>
            <a:ext cx="8229600" cy="4697427"/>
          </a:xfrm>
        </p:spPr>
        <p:txBody>
          <a:bodyPr>
            <a:normAutofit fontScale="77500" lnSpcReduction="20000"/>
          </a:bodyPr>
          <a:lstStyle/>
          <a:p>
            <a:r>
              <a:rPr lang="en-US" dirty="0" smtClean="0"/>
              <a:t>When the scientific name of a species is written, the last two levels of classification are given. i.e. the genus and species name. This is known as the binomial system and was first proposed by Linnaeus.</a:t>
            </a:r>
          </a:p>
          <a:p>
            <a:endParaRPr lang="en-US" dirty="0" smtClean="0"/>
          </a:p>
          <a:p>
            <a:r>
              <a:rPr lang="en-US" dirty="0" smtClean="0"/>
              <a:t>Developed in the 18</a:t>
            </a:r>
            <a:r>
              <a:rPr lang="en-US" baseline="30000" dirty="0" smtClean="0"/>
              <a:t>th</a:t>
            </a:r>
            <a:r>
              <a:rPr lang="en-US" dirty="0" smtClean="0"/>
              <a:t> century by Swedish botanist Carl von </a:t>
            </a:r>
            <a:r>
              <a:rPr lang="en-US" dirty="0" err="1" smtClean="0"/>
              <a:t>Linne</a:t>
            </a:r>
            <a:r>
              <a:rPr lang="en-US" dirty="0" smtClean="0"/>
              <a:t> (1707-1778).</a:t>
            </a:r>
          </a:p>
          <a:p>
            <a:endParaRPr lang="en-US" dirty="0" smtClean="0"/>
          </a:p>
          <a:p>
            <a:r>
              <a:rPr lang="en-US" dirty="0" smtClean="0"/>
              <a:t>A generic (or genus) and a specific descriptive name </a:t>
            </a:r>
          </a:p>
          <a:p>
            <a:r>
              <a:rPr lang="en-US" dirty="0" err="1" smtClean="0"/>
              <a:t>eg</a:t>
            </a:r>
            <a:r>
              <a:rPr lang="en-US" dirty="0" smtClean="0"/>
              <a:t>: </a:t>
            </a:r>
            <a:r>
              <a:rPr lang="en-US" i="1" dirty="0" err="1" smtClean="0"/>
              <a:t>Apis</a:t>
            </a:r>
            <a:r>
              <a:rPr lang="en-US" i="1" dirty="0" smtClean="0"/>
              <a:t> </a:t>
            </a:r>
            <a:r>
              <a:rPr lang="en-US" i="1" dirty="0" err="1" smtClean="0"/>
              <a:t>mellifera</a:t>
            </a:r>
            <a:r>
              <a:rPr lang="en-US" i="1" dirty="0" smtClean="0"/>
              <a:t> </a:t>
            </a:r>
            <a:r>
              <a:rPr lang="en-US" dirty="0" smtClean="0"/>
              <a:t>or </a:t>
            </a:r>
            <a:r>
              <a:rPr lang="en-US" i="1" dirty="0" err="1" smtClean="0"/>
              <a:t>A.melliferra</a:t>
            </a:r>
            <a:r>
              <a:rPr lang="en-US" dirty="0" smtClean="0"/>
              <a:t> (short) is how we refer to a species of honey bee.</a:t>
            </a:r>
          </a:p>
          <a:p>
            <a:endParaRPr lang="en-US" dirty="0" smtClean="0"/>
          </a:p>
          <a:p>
            <a:r>
              <a:rPr lang="en-US" dirty="0" smtClean="0"/>
              <a:t>We also use common names </a:t>
            </a:r>
            <a:r>
              <a:rPr lang="en-US" dirty="0" err="1" smtClean="0"/>
              <a:t>eg</a:t>
            </a:r>
            <a:r>
              <a:rPr lang="en-US" dirty="0" smtClean="0"/>
              <a:t>. ‘magpie’</a:t>
            </a:r>
          </a:p>
          <a:p>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57158" y="304800"/>
            <a:ext cx="7872442" cy="5863144"/>
          </a:xfrm>
          <a:prstGeom prst="rect">
            <a:avLst/>
          </a:prstGeom>
          <a:noFill/>
          <a:ln w="9525">
            <a:noFill/>
            <a:miter lim="800000"/>
            <a:headEnd/>
            <a:tailEnd/>
          </a:ln>
        </p:spPr>
        <p:txBody>
          <a:bodyPr wrap="square">
            <a:spAutoFit/>
          </a:bodyPr>
          <a:lstStyle/>
          <a:p>
            <a:pPr marL="457200" indent="-457200">
              <a:spcBef>
                <a:spcPct val="50000"/>
              </a:spcBef>
            </a:pPr>
            <a:r>
              <a:rPr lang="en-US" sz="2400" dirty="0"/>
              <a:t>Some points worth noting. </a:t>
            </a:r>
          </a:p>
          <a:p>
            <a:pPr marL="457200" indent="-457200">
              <a:spcBef>
                <a:spcPct val="50000"/>
              </a:spcBef>
              <a:buFontTx/>
              <a:buAutoNum type="arabicPeriod"/>
            </a:pPr>
            <a:r>
              <a:rPr lang="en-US" sz="2400" dirty="0"/>
              <a:t>Scientific names are usually written in italics or underlined.</a:t>
            </a:r>
          </a:p>
          <a:p>
            <a:pPr marL="457200" indent="-457200">
              <a:spcBef>
                <a:spcPct val="50000"/>
              </a:spcBef>
              <a:buFontTx/>
              <a:buAutoNum type="arabicPeriod"/>
            </a:pPr>
            <a:r>
              <a:rPr lang="en-US" sz="2400" dirty="0"/>
              <a:t>Scientific names are </a:t>
            </a:r>
            <a:r>
              <a:rPr lang="en-US" sz="2400" dirty="0" err="1"/>
              <a:t>latinised</a:t>
            </a:r>
            <a:r>
              <a:rPr lang="en-US" sz="2400" dirty="0"/>
              <a:t> and their literal meaning should describe the species in some way.</a:t>
            </a:r>
          </a:p>
          <a:p>
            <a:pPr marL="457200" indent="-457200">
              <a:spcBef>
                <a:spcPct val="50000"/>
              </a:spcBef>
            </a:pPr>
            <a:r>
              <a:rPr lang="en-US" sz="2400" dirty="0"/>
              <a:t>      For Example:  Red-headed honeyeater</a:t>
            </a:r>
          </a:p>
          <a:p>
            <a:pPr marL="457200" indent="-457200" algn="ctr">
              <a:spcBef>
                <a:spcPct val="50000"/>
              </a:spcBef>
            </a:pPr>
            <a:r>
              <a:rPr lang="en-US" sz="2400" dirty="0"/>
              <a:t>   </a:t>
            </a:r>
            <a:r>
              <a:rPr lang="en-US" sz="2400" i="1" dirty="0" err="1"/>
              <a:t>Myzomela</a:t>
            </a:r>
            <a:r>
              <a:rPr lang="en-US" sz="2400" i="1" dirty="0"/>
              <a:t> </a:t>
            </a:r>
            <a:r>
              <a:rPr lang="en-US" sz="2400" i="1" dirty="0" err="1"/>
              <a:t>erythrocephala</a:t>
            </a:r>
            <a:r>
              <a:rPr lang="en-US" sz="2400" i="1" dirty="0"/>
              <a:t> </a:t>
            </a:r>
            <a:endParaRPr lang="en-US" sz="2400" i="1" dirty="0" smtClean="0"/>
          </a:p>
          <a:p>
            <a:pPr marL="457200" indent="-457200">
              <a:spcBef>
                <a:spcPct val="50000"/>
              </a:spcBef>
            </a:pPr>
            <a:r>
              <a:rPr lang="en-US" sz="2400" i="1" dirty="0" err="1" smtClean="0"/>
              <a:t>Myzomela</a:t>
            </a:r>
            <a:r>
              <a:rPr lang="en-US" sz="2400" i="1" dirty="0" smtClean="0"/>
              <a:t> </a:t>
            </a:r>
            <a:r>
              <a:rPr lang="en-US" sz="2400" dirty="0"/>
              <a:t>to suck honey </a:t>
            </a:r>
            <a:r>
              <a:rPr lang="en-US" sz="2400" dirty="0" smtClean="0"/>
              <a:t>        </a:t>
            </a:r>
            <a:r>
              <a:rPr lang="en-US" sz="2400" i="1" dirty="0" err="1" smtClean="0"/>
              <a:t>erythrocephala</a:t>
            </a:r>
            <a:r>
              <a:rPr lang="en-US" sz="2400" i="1" dirty="0" smtClean="0"/>
              <a:t> </a:t>
            </a:r>
            <a:r>
              <a:rPr lang="en-US" sz="2400" dirty="0" smtClean="0"/>
              <a:t>red-headed</a:t>
            </a:r>
          </a:p>
          <a:p>
            <a:pPr marL="457200" indent="-457200">
              <a:spcBef>
                <a:spcPct val="50000"/>
              </a:spcBef>
            </a:pPr>
            <a:endParaRPr lang="en-US" sz="2400" dirty="0"/>
          </a:p>
          <a:p>
            <a:pPr marL="457200" indent="-457200">
              <a:spcBef>
                <a:spcPct val="50000"/>
              </a:spcBef>
            </a:pPr>
            <a:r>
              <a:rPr lang="en-US" sz="2400" dirty="0"/>
              <a:t>3.   The first letter of the genus is </a:t>
            </a:r>
            <a:r>
              <a:rPr lang="en-US" sz="2400" dirty="0" err="1"/>
              <a:t>capitalised</a:t>
            </a:r>
            <a:r>
              <a:rPr lang="en-US" sz="2400" dirty="0"/>
              <a:t> and the species name (descriptor) is written in lower case.</a:t>
            </a:r>
          </a:p>
          <a:p>
            <a:pPr marL="457200" indent="-457200">
              <a:spcBef>
                <a:spcPct val="50000"/>
              </a:spcBef>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 calcmode="lin" valueType="num">
                                      <p:cBhvr additive="base">
                                        <p:cTn id="7" dur="500" fill="hold"/>
                                        <p:tgtEl>
                                          <p:spTgt spid="2253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0">
                                            <p:txEl>
                                              <p:pRg st="1" end="1"/>
                                            </p:txEl>
                                          </p:spTgt>
                                        </p:tgtEl>
                                        <p:attrNameLst>
                                          <p:attrName>style.visibility</p:attrName>
                                        </p:attrNameLst>
                                      </p:cBhvr>
                                      <p:to>
                                        <p:strVal val="visible"/>
                                      </p:to>
                                    </p:set>
                                    <p:anim calcmode="lin" valueType="num">
                                      <p:cBhvr additive="base">
                                        <p:cTn id="13" dur="500" fill="hold"/>
                                        <p:tgtEl>
                                          <p:spTgt spid="2253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0">
                                            <p:txEl>
                                              <p:pRg st="2" end="2"/>
                                            </p:txEl>
                                          </p:spTgt>
                                        </p:tgtEl>
                                        <p:attrNameLst>
                                          <p:attrName>style.visibility</p:attrName>
                                        </p:attrNameLst>
                                      </p:cBhvr>
                                      <p:to>
                                        <p:strVal val="visible"/>
                                      </p:to>
                                    </p:set>
                                    <p:anim calcmode="lin" valueType="num">
                                      <p:cBhvr additive="base">
                                        <p:cTn id="19" dur="500" fill="hold"/>
                                        <p:tgtEl>
                                          <p:spTgt spid="2253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30">
                                            <p:txEl>
                                              <p:pRg st="3" end="3"/>
                                            </p:txEl>
                                          </p:spTgt>
                                        </p:tgtEl>
                                        <p:attrNameLst>
                                          <p:attrName>style.visibility</p:attrName>
                                        </p:attrNameLst>
                                      </p:cBhvr>
                                      <p:to>
                                        <p:strVal val="visible"/>
                                      </p:to>
                                    </p:set>
                                    <p:anim calcmode="lin" valueType="num">
                                      <p:cBhvr additive="base">
                                        <p:cTn id="25" dur="500" fill="hold"/>
                                        <p:tgtEl>
                                          <p:spTgt spid="22530">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530">
                                            <p:txEl>
                                              <p:pRg st="4" end="4"/>
                                            </p:txEl>
                                          </p:spTgt>
                                        </p:tgtEl>
                                        <p:attrNameLst>
                                          <p:attrName>style.visibility</p:attrName>
                                        </p:attrNameLst>
                                      </p:cBhvr>
                                      <p:to>
                                        <p:strVal val="visible"/>
                                      </p:to>
                                    </p:set>
                                    <p:anim calcmode="lin" valueType="num">
                                      <p:cBhvr additive="base">
                                        <p:cTn id="31" dur="500" fill="hold"/>
                                        <p:tgtEl>
                                          <p:spTgt spid="22530">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530">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2530">
                                            <p:txEl>
                                              <p:pRg st="5" end="5"/>
                                            </p:txEl>
                                          </p:spTgt>
                                        </p:tgtEl>
                                        <p:attrNameLst>
                                          <p:attrName>style.visibility</p:attrName>
                                        </p:attrNameLst>
                                      </p:cBhvr>
                                      <p:to>
                                        <p:strVal val="visible"/>
                                      </p:to>
                                    </p:set>
                                    <p:anim calcmode="lin" valueType="num">
                                      <p:cBhvr additive="base">
                                        <p:cTn id="37" dur="500" fill="hold"/>
                                        <p:tgtEl>
                                          <p:spTgt spid="22530">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2530">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2530">
                                            <p:txEl>
                                              <p:pRg st="7" end="7"/>
                                            </p:txEl>
                                          </p:spTgt>
                                        </p:tgtEl>
                                        <p:attrNameLst>
                                          <p:attrName>style.visibility</p:attrName>
                                        </p:attrNameLst>
                                      </p:cBhvr>
                                      <p:to>
                                        <p:strVal val="visible"/>
                                      </p:to>
                                    </p:set>
                                    <p:anim calcmode="lin" valueType="num">
                                      <p:cBhvr additive="base">
                                        <p:cTn id="43" dur="500" fill="hold"/>
                                        <p:tgtEl>
                                          <p:spTgt spid="22530">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2530">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Bactrian Camel</a:t>
            </a:r>
          </a:p>
        </p:txBody>
      </p:sp>
      <p:pic>
        <p:nvPicPr>
          <p:cNvPr id="5124" name="Picture 4" descr="http://bakeranimals.com/Dukess.JPG"/>
          <p:cNvPicPr>
            <a:picLocks noChangeAspect="1" noChangeArrowheads="1"/>
          </p:cNvPicPr>
          <p:nvPr/>
        </p:nvPicPr>
        <p:blipFill>
          <a:blip r:embed="rId2" cstate="print"/>
          <a:srcRect/>
          <a:stretch>
            <a:fillRect/>
          </a:stretch>
        </p:blipFill>
        <p:spPr bwMode="auto">
          <a:xfrm>
            <a:off x="1071538" y="1500174"/>
            <a:ext cx="3552841" cy="4468808"/>
          </a:xfrm>
          <a:prstGeom prst="rect">
            <a:avLst/>
          </a:prstGeom>
          <a:noFill/>
          <a:ln w="9525">
            <a:noFill/>
            <a:miter lim="800000"/>
            <a:headEnd/>
            <a:tailEnd/>
          </a:ln>
        </p:spPr>
      </p:pic>
      <p:sp>
        <p:nvSpPr>
          <p:cNvPr id="5125" name="Text Box 5"/>
          <p:cNvSpPr txBox="1">
            <a:spLocks noChangeArrowheads="1"/>
          </p:cNvSpPr>
          <p:nvPr/>
        </p:nvSpPr>
        <p:spPr bwMode="auto">
          <a:xfrm>
            <a:off x="5429256" y="2714620"/>
            <a:ext cx="3124200" cy="877163"/>
          </a:xfrm>
          <a:prstGeom prst="rect">
            <a:avLst/>
          </a:prstGeom>
          <a:noFill/>
          <a:ln w="9525">
            <a:noFill/>
            <a:miter lim="800000"/>
            <a:headEnd/>
            <a:tailEnd/>
          </a:ln>
        </p:spPr>
        <p:txBody>
          <a:bodyPr>
            <a:spAutoFit/>
          </a:bodyPr>
          <a:lstStyle/>
          <a:p>
            <a:pPr>
              <a:spcBef>
                <a:spcPct val="50000"/>
              </a:spcBef>
            </a:pPr>
            <a:r>
              <a:rPr lang="en-US" sz="2400" i="1" dirty="0" err="1">
                <a:latin typeface="Arial" pitchFamily="34" charset="0"/>
              </a:rPr>
              <a:t>Camelus</a:t>
            </a:r>
            <a:r>
              <a:rPr lang="en-US" sz="2400" dirty="0">
                <a:latin typeface="Arial" pitchFamily="34" charset="0"/>
              </a:rPr>
              <a:t> </a:t>
            </a:r>
            <a:r>
              <a:rPr lang="en-US" sz="2400" i="1" dirty="0" err="1">
                <a:latin typeface="Arial" pitchFamily="34" charset="0"/>
              </a:rPr>
              <a:t>bactrianus</a:t>
            </a:r>
            <a:r>
              <a:rPr lang="en-US" sz="2400" i="1" dirty="0">
                <a:latin typeface="Arial" pitchFamily="34" charset="0"/>
              </a:rPr>
              <a:t> </a:t>
            </a:r>
          </a:p>
          <a:p>
            <a:pPr>
              <a:spcBef>
                <a:spcPct val="50000"/>
              </a:spcBef>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checkerboard(across)">
                                      <p:cBhvr>
                                        <p:cTn id="13" dur="500"/>
                                        <p:tgtEl>
                                          <p:spTgt spid="512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125"/>
                                        </p:tgtEl>
                                        <p:attrNameLst>
                                          <p:attrName>style.visibility</p:attrName>
                                        </p:attrNameLst>
                                      </p:cBhvr>
                                      <p:to>
                                        <p:strVal val="visible"/>
                                      </p:to>
                                    </p:set>
                                    <p:anim calcmode="lin" valueType="num">
                                      <p:cBhvr additive="base">
                                        <p:cTn id="18" dur="500" fill="hold"/>
                                        <p:tgtEl>
                                          <p:spTgt spid="5125"/>
                                        </p:tgtEl>
                                        <p:attrNameLst>
                                          <p:attrName>ppt_x</p:attrName>
                                        </p:attrNameLst>
                                      </p:cBhvr>
                                      <p:tavLst>
                                        <p:tav tm="0">
                                          <p:val>
                                            <p:strVal val="0-#ppt_w/2"/>
                                          </p:val>
                                        </p:tav>
                                        <p:tav tm="100000">
                                          <p:val>
                                            <p:strVal val="#ppt_x"/>
                                          </p:val>
                                        </p:tav>
                                      </p:tavLst>
                                    </p:anim>
                                    <p:anim calcmode="lin" valueType="num">
                                      <p:cBhvr additive="base">
                                        <p:cTn id="19"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714356"/>
            <a:ext cx="8229600" cy="703282"/>
          </a:xfrm>
        </p:spPr>
        <p:txBody>
          <a:bodyPr>
            <a:normAutofit fontScale="90000"/>
          </a:bodyPr>
          <a:lstStyle/>
          <a:p>
            <a:r>
              <a:rPr lang="en-US" dirty="0" smtClean="0"/>
              <a:t/>
            </a:r>
            <a:br>
              <a:rPr lang="en-US" dirty="0" smtClean="0"/>
            </a:br>
            <a:r>
              <a:rPr lang="en-US" dirty="0" smtClean="0"/>
              <a:t> Dromedary Camel </a:t>
            </a:r>
            <a:r>
              <a:rPr lang="en-US" dirty="0" smtClean="0">
                <a:solidFill>
                  <a:srgbClr val="000000"/>
                </a:solidFill>
                <a:latin typeface="Arial" pitchFamily="34" charset="0"/>
              </a:rPr>
              <a:t/>
            </a:r>
            <a:br>
              <a:rPr lang="en-US" dirty="0" smtClean="0">
                <a:solidFill>
                  <a:srgbClr val="000000"/>
                </a:solidFill>
                <a:latin typeface="Arial" pitchFamily="34" charset="0"/>
              </a:rPr>
            </a:br>
            <a:endParaRPr lang="en-US" dirty="0" smtClean="0">
              <a:solidFill>
                <a:srgbClr val="000000"/>
              </a:solidFill>
              <a:latin typeface="Arial" pitchFamily="34" charset="0"/>
            </a:endParaRPr>
          </a:p>
        </p:txBody>
      </p:sp>
      <p:sp>
        <p:nvSpPr>
          <p:cNvPr id="6147" name="Rectangle 3"/>
          <p:cNvSpPr>
            <a:spLocks noChangeArrowheads="1"/>
          </p:cNvSpPr>
          <p:nvPr/>
        </p:nvSpPr>
        <p:spPr bwMode="auto">
          <a:xfrm>
            <a:off x="1873250" y="3298825"/>
            <a:ext cx="9144000" cy="0"/>
          </a:xfrm>
          <a:prstGeom prst="rect">
            <a:avLst/>
          </a:prstGeom>
          <a:noFill/>
          <a:ln w="9525">
            <a:noFill/>
            <a:miter lim="800000"/>
            <a:headEnd/>
            <a:tailEnd/>
          </a:ln>
        </p:spPr>
        <p:txBody>
          <a:bodyPr>
            <a:spAutoFit/>
          </a:bodyPr>
          <a:lstStyle/>
          <a:p>
            <a:endParaRPr lang="en-AU"/>
          </a:p>
        </p:txBody>
      </p:sp>
      <p:pic>
        <p:nvPicPr>
          <p:cNvPr id="6150" name="Picture 6" descr="http://www.perthtourist.com/photo/camel%20riding.jpg"/>
          <p:cNvPicPr>
            <a:picLocks noChangeAspect="1" noChangeArrowheads="1"/>
          </p:cNvPicPr>
          <p:nvPr/>
        </p:nvPicPr>
        <p:blipFill>
          <a:blip r:embed="rId2" cstate="print"/>
          <a:srcRect/>
          <a:stretch>
            <a:fillRect/>
          </a:stretch>
        </p:blipFill>
        <p:spPr bwMode="auto">
          <a:xfrm>
            <a:off x="642910" y="1785926"/>
            <a:ext cx="3798888" cy="3319463"/>
          </a:xfrm>
          <a:prstGeom prst="rect">
            <a:avLst/>
          </a:prstGeom>
          <a:noFill/>
          <a:ln w="9525">
            <a:noFill/>
            <a:miter lim="800000"/>
            <a:headEnd/>
            <a:tailEnd/>
          </a:ln>
        </p:spPr>
      </p:pic>
      <p:sp>
        <p:nvSpPr>
          <p:cNvPr id="6152" name="Rectangle 8"/>
          <p:cNvSpPr>
            <a:spLocks noChangeArrowheads="1"/>
          </p:cNvSpPr>
          <p:nvPr/>
        </p:nvSpPr>
        <p:spPr bwMode="auto">
          <a:xfrm>
            <a:off x="4929190" y="2857496"/>
            <a:ext cx="3957640" cy="461665"/>
          </a:xfrm>
          <a:prstGeom prst="rect">
            <a:avLst/>
          </a:prstGeom>
          <a:noFill/>
          <a:ln w="9525">
            <a:noFill/>
            <a:miter lim="800000"/>
            <a:headEnd/>
            <a:tailEnd/>
          </a:ln>
        </p:spPr>
        <p:txBody>
          <a:bodyPr wrap="square">
            <a:spAutoFit/>
          </a:bodyPr>
          <a:lstStyle/>
          <a:p>
            <a:r>
              <a:rPr lang="en-US" sz="2400" i="1" dirty="0" err="1">
                <a:latin typeface="Arial" pitchFamily="34" charset="0"/>
              </a:rPr>
              <a:t>Camelus</a:t>
            </a:r>
            <a:r>
              <a:rPr lang="en-US" sz="2400" i="1" dirty="0">
                <a:solidFill>
                  <a:srgbClr val="000000"/>
                </a:solidFill>
                <a:latin typeface="Arial" pitchFamily="34" charset="0"/>
              </a:rPr>
              <a:t> </a:t>
            </a:r>
            <a:r>
              <a:rPr lang="en-US" sz="2400" i="1" dirty="0" err="1">
                <a:latin typeface="Arial" pitchFamily="34" charset="0"/>
              </a:rPr>
              <a:t>dromedarius</a:t>
            </a:r>
            <a:endParaRPr lang="en-US" sz="2400" i="1"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6150"/>
                                        </p:tgtEl>
                                        <p:attrNameLst>
                                          <p:attrName>style.visibility</p:attrName>
                                        </p:attrNameLst>
                                      </p:cBhvr>
                                      <p:to>
                                        <p:strVal val="visible"/>
                                      </p:to>
                                    </p:set>
                                    <p:animEffect transition="in" filter="dissolve">
                                      <p:cBhvr>
                                        <p:cTn id="13" dur="500"/>
                                        <p:tgtEl>
                                          <p:spTgt spid="615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152"/>
                                        </p:tgtEl>
                                        <p:attrNameLst>
                                          <p:attrName>style.visibility</p:attrName>
                                        </p:attrNameLst>
                                      </p:cBhvr>
                                      <p:to>
                                        <p:strVal val="visible"/>
                                      </p:to>
                                    </p:set>
                                    <p:anim calcmode="lin" valueType="num">
                                      <p:cBhvr additive="base">
                                        <p:cTn id="18" dur="500" fill="hold"/>
                                        <p:tgtEl>
                                          <p:spTgt spid="6152"/>
                                        </p:tgtEl>
                                        <p:attrNameLst>
                                          <p:attrName>ppt_x</p:attrName>
                                        </p:attrNameLst>
                                      </p:cBhvr>
                                      <p:tavLst>
                                        <p:tav tm="0">
                                          <p:val>
                                            <p:strVal val="0-#ppt_w/2"/>
                                          </p:val>
                                        </p:tav>
                                        <p:tav tm="100000">
                                          <p:val>
                                            <p:strVal val="#ppt_x"/>
                                          </p:val>
                                        </p:tav>
                                      </p:tavLst>
                                    </p:anim>
                                    <p:anim calcmode="lin" valueType="num">
                                      <p:cBhvr additive="base">
                                        <p:cTn id="19" dur="500" fill="hold"/>
                                        <p:tgtEl>
                                          <p:spTgt spid="6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52"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2006</Words>
  <Application>Microsoft Office PowerPoint</Application>
  <PresentationFormat>On-screen Show (4:3)</PresentationFormat>
  <Paragraphs>402</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Classification</vt:lpstr>
      <vt:lpstr>Classification</vt:lpstr>
      <vt:lpstr>Purposes of Classification</vt:lpstr>
      <vt:lpstr>Slide 4</vt:lpstr>
      <vt:lpstr>Slide 5</vt:lpstr>
      <vt:lpstr>Bionomial System</vt:lpstr>
      <vt:lpstr>Slide 7</vt:lpstr>
      <vt:lpstr>Bactrian Camel</vt:lpstr>
      <vt:lpstr>  Dromedary Camel  </vt:lpstr>
      <vt:lpstr>Slide 10</vt:lpstr>
      <vt:lpstr>Grouping</vt:lpstr>
      <vt:lpstr>Slide 12</vt:lpstr>
      <vt:lpstr>Slide 13</vt:lpstr>
      <vt:lpstr>Slide 14</vt:lpstr>
      <vt:lpstr>Levels of Classification</vt:lpstr>
      <vt:lpstr>Slide 16</vt:lpstr>
      <vt:lpstr>Slide 17</vt:lpstr>
      <vt:lpstr>Slide 18</vt:lpstr>
      <vt:lpstr>What are the five different kingdoms of organisms that are generally recognized by scientists today?  Or   The Three Domains</vt:lpstr>
      <vt:lpstr>The Three Domains</vt:lpstr>
      <vt:lpstr>1. Bacteria</vt:lpstr>
      <vt:lpstr>2. Archaea </vt:lpstr>
      <vt:lpstr>3. Eukarya</vt:lpstr>
      <vt:lpstr>Text book reference</vt:lpstr>
      <vt:lpstr>How do biologists identify an unknown species??</vt:lpstr>
      <vt:lpstr>The five Kingdoms</vt:lpstr>
      <vt:lpstr>Text book reference</vt:lpstr>
      <vt:lpstr>1. Kingdom Monera/Prokaryotae (“Monerans”)</vt:lpstr>
      <vt:lpstr>2. Kingdom Protista(“Protists”)</vt:lpstr>
      <vt:lpstr>3. Kingdom Fungi</vt:lpstr>
      <vt:lpstr>4. Kingdom Plantae</vt:lpstr>
      <vt:lpstr>Non-Vascular Plants</vt:lpstr>
      <vt:lpstr>Phylum:  Bryophyta </vt:lpstr>
      <vt:lpstr>Vascular Plants</vt:lpstr>
      <vt:lpstr>Seedless vascular plants</vt:lpstr>
      <vt:lpstr>Seed vascular plants</vt:lpstr>
      <vt:lpstr>Gymnosperms</vt:lpstr>
      <vt:lpstr>Angiosperms</vt:lpstr>
      <vt:lpstr>5. Kingdom Animalia</vt:lpstr>
      <vt:lpstr>Invertebrates</vt:lpstr>
      <vt:lpstr>Phylum: Porifera (Sponges)</vt:lpstr>
      <vt:lpstr>Phylum: Cnidaria (jellyfishes)</vt:lpstr>
      <vt:lpstr>Phylum: Platyhelminthes (Flatworms)</vt:lpstr>
      <vt:lpstr>Phylum: Nematoda (Round worms)</vt:lpstr>
      <vt:lpstr>Phylum: Annelida (Segmented Worms)</vt:lpstr>
      <vt:lpstr>Phylum: Mollusca (Mollusks)</vt:lpstr>
      <vt:lpstr>Phylum: Arthropoda (Arthropods)</vt:lpstr>
      <vt:lpstr>Phylum: Echinodermata (Echinoderms)</vt:lpstr>
      <vt:lpstr>Vertebrates</vt:lpstr>
      <vt:lpstr>Class: Condrichthyes (Cartilaginous Fishes)</vt:lpstr>
      <vt:lpstr>Class: Osteichthyes (Bony fishes)</vt:lpstr>
      <vt:lpstr>Class: Amphibia (Amphibians)</vt:lpstr>
      <vt:lpstr>Class: Reptilia (Reptiles)</vt:lpstr>
      <vt:lpstr>Class: Aves (Birds)</vt:lpstr>
      <vt:lpstr>Class: Mammalia (Mammals)</vt:lpstr>
      <vt:lpstr>Text book references</vt:lpstr>
    </vt:vector>
  </TitlesOfParts>
  <Company>ST Columba's College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Classification</dc:title>
  <dc:creator>marusicn</dc:creator>
  <cp:lastModifiedBy>luponed</cp:lastModifiedBy>
  <cp:revision>67</cp:revision>
  <dcterms:created xsi:type="dcterms:W3CDTF">2010-06-18T01:19:36Z</dcterms:created>
  <dcterms:modified xsi:type="dcterms:W3CDTF">2010-07-12T03:41:37Z</dcterms:modified>
</cp:coreProperties>
</file>