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handoutMasterIdLst>
    <p:handoutMasterId r:id="rId14"/>
  </p:handoutMasterIdLst>
  <p:sldIdLst>
    <p:sldId id="256" r:id="rId2"/>
    <p:sldId id="257" r:id="rId3"/>
    <p:sldId id="258" r:id="rId4"/>
    <p:sldId id="259" r:id="rId5"/>
    <p:sldId id="270" r:id="rId6"/>
    <p:sldId id="260" r:id="rId7"/>
    <p:sldId id="262" r:id="rId8"/>
    <p:sldId id="261" r:id="rId9"/>
    <p:sldId id="263" r:id="rId10"/>
    <p:sldId id="264" r:id="rId11"/>
    <p:sldId id="269" r:id="rId12"/>
  </p:sldIdLst>
  <p:sldSz cx="9144000" cy="6858000" type="screen4x3"/>
  <p:notesSz cx="6794500" cy="9931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657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48645" y="0"/>
            <a:ext cx="2944283" cy="49657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633B95D-9280-4BDF-B52D-A196A3C91C6F}" type="datetimeFigureOut">
              <a:rPr lang="en-US" smtClean="0"/>
              <a:t>6/21/2010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433106"/>
            <a:ext cx="2944283" cy="49657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48645" y="9433106"/>
            <a:ext cx="2944283" cy="49657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AC022D1-97EB-402C-B60D-CC86CEFFBB3D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657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657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4B10BF4-F65A-48EA-96CB-060AC197EECA}" type="datetimeFigureOut">
              <a:rPr lang="en-US" smtClean="0"/>
              <a:t>6/21/2010</a:t>
            </a:fld>
            <a:endParaRPr lang="en-AU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914400" y="744538"/>
            <a:ext cx="4965700" cy="37242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AU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79450" y="4717415"/>
            <a:ext cx="5435600" cy="446913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433106"/>
            <a:ext cx="2944283" cy="49657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48645" y="9433106"/>
            <a:ext cx="2944283" cy="49657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045FDEC-4E2C-47C9-9897-62C6F03216A9}" type="slidenum">
              <a:rPr lang="en-AU" smtClean="0"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AU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045FDEC-4E2C-47C9-9897-62C6F03216A9}" type="slidenum">
              <a:rPr lang="en-AU" smtClean="0"/>
              <a:t>9</a:t>
            </a:fld>
            <a:endParaRPr lang="en-A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B24052-8D6F-40FB-A2F4-72A9ABF16020}" type="datetimeFigureOut">
              <a:rPr lang="en-US" smtClean="0"/>
              <a:pPr/>
              <a:t>6/21/2010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26841D-2CFE-410F-90BB-222E524CAD2E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://www.teachersdomain.org/asset/tdc02_vid_circulator/" TargetMode="Externa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://www.youtube.com/watch?v=z3UHpvEJMns&amp;feature=related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://www.nhlbi.nih.gov/health/dci/Diseases/hhw/hhw_pumping.html" TargetMode="Externa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14348" y="1071546"/>
            <a:ext cx="7772400" cy="1470025"/>
          </a:xfrm>
        </p:spPr>
        <p:txBody>
          <a:bodyPr/>
          <a:lstStyle/>
          <a:p>
            <a:r>
              <a:rPr lang="en-AU" dirty="0" smtClean="0"/>
              <a:t>Distributing materials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2976" y="4143380"/>
            <a:ext cx="7358114" cy="1752600"/>
          </a:xfrm>
        </p:spPr>
        <p:txBody>
          <a:bodyPr>
            <a:normAutofit fontScale="92500" lnSpcReduction="20000"/>
          </a:bodyPr>
          <a:lstStyle/>
          <a:p>
            <a:r>
              <a:rPr lang="en-AU" dirty="0" smtClean="0"/>
              <a:t>Key understanding:</a:t>
            </a:r>
          </a:p>
          <a:p>
            <a:pPr algn="l"/>
            <a:r>
              <a:rPr lang="en-AU" dirty="0" smtClean="0"/>
              <a:t>To discuss features of effective transport systems and give examples of transport systems in </a:t>
            </a:r>
            <a:r>
              <a:rPr lang="en-AU" dirty="0" err="1" smtClean="0"/>
              <a:t>multicellular</a:t>
            </a:r>
            <a:r>
              <a:rPr lang="en-AU" dirty="0" smtClean="0"/>
              <a:t> organisms</a:t>
            </a:r>
            <a:endParaRPr lang="en-A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Blood vessels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AU" dirty="0" smtClean="0"/>
              <a:t>1) </a:t>
            </a:r>
            <a:r>
              <a:rPr lang="en-AU" b="1" dirty="0" smtClean="0"/>
              <a:t>Arteries </a:t>
            </a:r>
            <a:r>
              <a:rPr lang="en-AU" dirty="0" smtClean="0"/>
              <a:t>(page 168)</a:t>
            </a:r>
            <a:endParaRPr lang="en-AU" dirty="0" smtClean="0"/>
          </a:p>
          <a:p>
            <a:pPr>
              <a:buFontTx/>
              <a:buChar char="-"/>
            </a:pPr>
            <a:r>
              <a:rPr lang="en-AU" dirty="0" smtClean="0"/>
              <a:t>Muscular walls</a:t>
            </a:r>
          </a:p>
          <a:p>
            <a:pPr>
              <a:buFontTx/>
              <a:buChar char="-"/>
            </a:pPr>
            <a:r>
              <a:rPr lang="en-AU" dirty="0" smtClean="0"/>
              <a:t>High blood pressure</a:t>
            </a:r>
          </a:p>
          <a:p>
            <a:pPr>
              <a:buNone/>
            </a:pPr>
            <a:r>
              <a:rPr lang="en-AU" dirty="0" smtClean="0"/>
              <a:t>2) </a:t>
            </a:r>
            <a:r>
              <a:rPr lang="en-AU" b="1" dirty="0" smtClean="0"/>
              <a:t>Veins </a:t>
            </a:r>
            <a:r>
              <a:rPr lang="en-AU" dirty="0" smtClean="0"/>
              <a:t>(page 171)</a:t>
            </a:r>
            <a:endParaRPr lang="en-AU" dirty="0" smtClean="0"/>
          </a:p>
          <a:p>
            <a:pPr>
              <a:buFontTx/>
              <a:buChar char="-"/>
            </a:pPr>
            <a:r>
              <a:rPr lang="en-AU" dirty="0" smtClean="0"/>
              <a:t>More easily stretched</a:t>
            </a:r>
          </a:p>
          <a:p>
            <a:pPr>
              <a:buNone/>
            </a:pPr>
            <a:r>
              <a:rPr lang="en-AU" dirty="0" smtClean="0"/>
              <a:t>3) </a:t>
            </a:r>
            <a:r>
              <a:rPr lang="en-AU" b="1" dirty="0" smtClean="0"/>
              <a:t>Capillaries </a:t>
            </a:r>
            <a:r>
              <a:rPr lang="en-AU" dirty="0" smtClean="0"/>
              <a:t>(page 171)</a:t>
            </a:r>
            <a:endParaRPr lang="en-AU" dirty="0" smtClean="0"/>
          </a:p>
          <a:p>
            <a:pPr>
              <a:buFontTx/>
              <a:buChar char="-"/>
            </a:pPr>
            <a:r>
              <a:rPr lang="en-AU" dirty="0" smtClean="0"/>
              <a:t>Very thin walls made of only single layer of epithelial cells</a:t>
            </a:r>
          </a:p>
          <a:p>
            <a:pPr>
              <a:buFontTx/>
              <a:buChar char="-"/>
            </a:pPr>
            <a:r>
              <a:rPr lang="en-AU" dirty="0" smtClean="0"/>
              <a:t>To enable exchange of substances between blood plasma and interstitial fluid</a:t>
            </a: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Tasks and homework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AU" dirty="0" smtClean="0"/>
          </a:p>
          <a:p>
            <a:r>
              <a:rPr lang="en-US" dirty="0" err="1" smtClean="0"/>
              <a:t>Biozone</a:t>
            </a:r>
            <a:r>
              <a:rPr lang="en-AU" dirty="0" smtClean="0"/>
              <a:t> - </a:t>
            </a:r>
            <a:r>
              <a:rPr lang="en-US" dirty="0" smtClean="0"/>
              <a:t>Mammalian </a:t>
            </a:r>
            <a:r>
              <a:rPr lang="en-US" dirty="0" smtClean="0"/>
              <a:t>Transport p167-174</a:t>
            </a:r>
            <a:endParaRPr lang="en-AU" dirty="0" smtClean="0"/>
          </a:p>
          <a:p>
            <a:endParaRPr lang="en-US" dirty="0" smtClean="0"/>
          </a:p>
          <a:p>
            <a:r>
              <a:rPr lang="en-US" dirty="0" smtClean="0"/>
              <a:t>Extra reading </a:t>
            </a:r>
            <a:r>
              <a:rPr lang="en-US" dirty="0" smtClean="0"/>
              <a:t>H</a:t>
            </a:r>
            <a:r>
              <a:rPr lang="en-US" dirty="0" smtClean="0"/>
              <a:t>einemann 152-158</a:t>
            </a:r>
          </a:p>
          <a:p>
            <a:pPr>
              <a:buNone/>
            </a:pPr>
            <a:r>
              <a:rPr lang="en-US" dirty="0" smtClean="0"/>
              <a:t>Other animals</a:t>
            </a:r>
            <a:endParaRPr lang="en-AU" dirty="0" smtClean="0"/>
          </a:p>
          <a:p>
            <a:r>
              <a:rPr lang="en-US" dirty="0" err="1" smtClean="0"/>
              <a:t>Biozone</a:t>
            </a:r>
            <a:r>
              <a:rPr lang="en-AU" dirty="0" smtClean="0"/>
              <a:t> - </a:t>
            </a:r>
            <a:r>
              <a:rPr lang="en-US" dirty="0" smtClean="0"/>
              <a:t>Circulatory systems (general)Pages 164- 166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Why do we have transport systems?</a:t>
            </a:r>
          </a:p>
          <a:p>
            <a:r>
              <a:rPr lang="en-AU" dirty="0" smtClean="0"/>
              <a:t>What needs to be transported?</a:t>
            </a:r>
          </a:p>
          <a:p>
            <a:r>
              <a:rPr lang="en-AU" dirty="0" smtClean="0"/>
              <a:t>What are the features of effective transport systems?</a:t>
            </a:r>
            <a:endParaRPr lang="en-A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Circulatory systems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AU" u="sng" dirty="0"/>
              <a:t>O</a:t>
            </a:r>
            <a:r>
              <a:rPr lang="en-AU" u="sng" dirty="0" smtClean="0"/>
              <a:t>pen circulatory </a:t>
            </a:r>
            <a:r>
              <a:rPr lang="en-AU" u="sng" dirty="0" smtClean="0"/>
              <a:t>systems </a:t>
            </a:r>
            <a:endParaRPr lang="en-AU" u="sng" dirty="0" smtClean="0"/>
          </a:p>
          <a:p>
            <a:r>
              <a:rPr lang="en-AU" dirty="0" smtClean="0"/>
              <a:t>Open ended vessels</a:t>
            </a:r>
          </a:p>
          <a:p>
            <a:r>
              <a:rPr lang="en-AU" dirty="0" smtClean="0"/>
              <a:t>Fluid flows freely between cells of the body</a:t>
            </a:r>
          </a:p>
          <a:p>
            <a:r>
              <a:rPr lang="en-AU" dirty="0" smtClean="0"/>
              <a:t>Very low pressure and long circuit times</a:t>
            </a:r>
          </a:p>
          <a:p>
            <a:pPr>
              <a:buNone/>
            </a:pPr>
            <a:r>
              <a:rPr lang="en-AU" u="sng" dirty="0" smtClean="0"/>
              <a:t>Closed circulatory systems</a:t>
            </a:r>
          </a:p>
          <a:p>
            <a:r>
              <a:rPr lang="en-AU" dirty="0" smtClean="0"/>
              <a:t>Fluid (blood) is entirely enclosed within system of vessels and pumped around body by muscular heart</a:t>
            </a:r>
          </a:p>
          <a:p>
            <a:r>
              <a:rPr lang="en-AU" dirty="0" smtClean="0"/>
              <a:t>High blood pressure</a:t>
            </a:r>
          </a:p>
          <a:p>
            <a:r>
              <a:rPr lang="en-AU" dirty="0" smtClean="0"/>
              <a:t>Blood is separated from </a:t>
            </a:r>
            <a:r>
              <a:rPr lang="en-AU" b="1" dirty="0" smtClean="0"/>
              <a:t>interstitial fluid</a:t>
            </a:r>
            <a:r>
              <a:rPr lang="en-AU" dirty="0"/>
              <a:t> </a:t>
            </a:r>
            <a:r>
              <a:rPr lang="en-AU" dirty="0" smtClean="0"/>
              <a:t>by vessel walls which </a:t>
            </a:r>
            <a:r>
              <a:rPr lang="en-AU" dirty="0" smtClean="0"/>
              <a:t>allows </a:t>
            </a:r>
            <a:r>
              <a:rPr lang="en-AU" dirty="0" smtClean="0"/>
              <a:t>it to have greater specialisation </a:t>
            </a:r>
            <a:endParaRPr lang="en-AU" dirty="0" smtClean="0"/>
          </a:p>
          <a:p>
            <a:endParaRPr lang="en-US" dirty="0" smtClean="0"/>
          </a:p>
          <a:p>
            <a:r>
              <a:rPr lang="en-AU" u="sng" dirty="0" smtClean="0"/>
              <a:t>(page 165)</a:t>
            </a:r>
            <a:endParaRPr lang="en-A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Blood circulation in mammals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AU" dirty="0" smtClean="0"/>
              <a:t>2 sequential pathways involved:</a:t>
            </a:r>
          </a:p>
          <a:p>
            <a:pPr marL="514350" indent="-514350">
              <a:buAutoNum type="arabicParenR"/>
            </a:pPr>
            <a:r>
              <a:rPr lang="en-AU" dirty="0" smtClean="0"/>
              <a:t>Pulmonary vessels to and from the lungs</a:t>
            </a:r>
          </a:p>
          <a:p>
            <a:pPr marL="514350" indent="-514350">
              <a:buAutoNum type="arabicParenR"/>
            </a:pPr>
            <a:r>
              <a:rPr lang="en-AU" dirty="0" smtClean="0"/>
              <a:t>Systemic vessels to and from the rest of the body</a:t>
            </a:r>
          </a:p>
          <a:p>
            <a:pPr marL="514350" indent="-514350">
              <a:buAutoNum type="arabicParenR"/>
            </a:pPr>
            <a:endParaRPr lang="en-AU" dirty="0"/>
          </a:p>
          <a:p>
            <a:pPr marL="514350" indent="-514350">
              <a:buFont typeface="Arial" charset="0"/>
              <a:buChar char="•"/>
            </a:pPr>
            <a:r>
              <a:rPr lang="en-AU" b="1" dirty="0" smtClean="0"/>
              <a:t>A</a:t>
            </a:r>
            <a:r>
              <a:rPr lang="en-AU" dirty="0" smtClean="0"/>
              <a:t>rteries carry blood </a:t>
            </a:r>
            <a:r>
              <a:rPr lang="en-AU" b="1" dirty="0" smtClean="0"/>
              <a:t>AWAY </a:t>
            </a:r>
            <a:r>
              <a:rPr lang="en-AU" dirty="0" smtClean="0"/>
              <a:t>from the heart</a:t>
            </a:r>
          </a:p>
          <a:p>
            <a:pPr marL="514350" indent="-514350">
              <a:buFont typeface="Arial" charset="0"/>
              <a:buChar char="•"/>
            </a:pPr>
            <a:r>
              <a:rPr lang="en-AU" dirty="0" smtClean="0"/>
              <a:t>Veins carry blood </a:t>
            </a:r>
            <a:r>
              <a:rPr lang="en-AU" b="1" dirty="0" smtClean="0"/>
              <a:t>TO </a:t>
            </a:r>
            <a:r>
              <a:rPr lang="en-AU" dirty="0" smtClean="0"/>
              <a:t>the </a:t>
            </a:r>
            <a:r>
              <a:rPr lang="en-AU" dirty="0" smtClean="0"/>
              <a:t>heart</a:t>
            </a:r>
          </a:p>
          <a:p>
            <a:pPr marL="514350" indent="-514350">
              <a:buFont typeface="Arial" charset="0"/>
              <a:buChar char="•"/>
            </a:pPr>
            <a:endParaRPr lang="en-A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Transport systems in </a:t>
            </a:r>
            <a:r>
              <a:rPr lang="en-AU" dirty="0" err="1" smtClean="0"/>
              <a:t>multicellular</a:t>
            </a:r>
            <a:r>
              <a:rPr lang="en-AU" dirty="0" smtClean="0"/>
              <a:t> organisms</a:t>
            </a:r>
            <a:endParaRPr lang="en-AU" dirty="0"/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>
          <a:xfrm>
            <a:off x="1428728" y="3857628"/>
            <a:ext cx="6400800" cy="1752600"/>
          </a:xfrm>
        </p:spPr>
        <p:txBody>
          <a:bodyPr/>
          <a:lstStyle/>
          <a:p>
            <a:r>
              <a:rPr lang="en-AU" dirty="0" smtClean="0">
                <a:hlinkClick r:id="rId2"/>
              </a:rPr>
              <a:t>http://www.teachersdomain.org/asset/tdc02_vid_circulator/</a:t>
            </a:r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42" name="Picture 2" descr="http://upload.wikimedia.org/wikipedia/commons/thumb/e/e5/Diagram_of_the_human_heart_(cropped).svg/300px-Diagram_of_the_human_heart_(cropped).svg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14348" y="0"/>
            <a:ext cx="7500990" cy="6572296"/>
          </a:xfrm>
          <a:prstGeom prst="rect">
            <a:avLst/>
          </a:prstGeom>
          <a:noFill/>
        </p:spPr>
      </p:pic>
      <p:sp>
        <p:nvSpPr>
          <p:cNvPr id="5" name="TextBox 4"/>
          <p:cNvSpPr txBox="1"/>
          <p:nvPr/>
        </p:nvSpPr>
        <p:spPr>
          <a:xfrm>
            <a:off x="6143636" y="6357958"/>
            <a:ext cx="159056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AU" dirty="0" smtClean="0"/>
              <a:t>Label diagrams</a:t>
            </a:r>
            <a:endParaRPr lang="en-A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Heart dissection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428736"/>
            <a:ext cx="8229600" cy="5286412"/>
          </a:xfrm>
        </p:spPr>
        <p:txBody>
          <a:bodyPr>
            <a:normAutofit fontScale="85000" lnSpcReduction="20000"/>
          </a:bodyPr>
          <a:lstStyle/>
          <a:p>
            <a:pPr>
              <a:buNone/>
            </a:pPr>
            <a:r>
              <a:rPr lang="en-AU" dirty="0" smtClean="0"/>
              <a:t>H</a:t>
            </a:r>
            <a:r>
              <a:rPr lang="en-AU" dirty="0" smtClean="0"/>
              <a:t>eart dissection (see page 173 of </a:t>
            </a:r>
            <a:r>
              <a:rPr lang="en-AU" dirty="0" err="1" smtClean="0"/>
              <a:t>biozone</a:t>
            </a:r>
            <a:r>
              <a:rPr lang="en-AU" dirty="0" smtClean="0"/>
              <a:t>)</a:t>
            </a:r>
          </a:p>
          <a:p>
            <a:pPr>
              <a:buNone/>
            </a:pPr>
            <a:r>
              <a:rPr lang="en-AU" dirty="0" smtClean="0">
                <a:hlinkClick r:id="rId2"/>
              </a:rPr>
              <a:t>http://</a:t>
            </a:r>
            <a:r>
              <a:rPr lang="en-AU" dirty="0" smtClean="0">
                <a:hlinkClick r:id="rId2"/>
              </a:rPr>
              <a:t>www.youtube.com/watch?v=z3UHpvEJMns&amp;feature=related</a:t>
            </a:r>
            <a:endParaRPr lang="en-AU" dirty="0" smtClean="0"/>
          </a:p>
          <a:p>
            <a:pPr>
              <a:buNone/>
            </a:pPr>
            <a:endParaRPr lang="en-AU" dirty="0" smtClean="0"/>
          </a:p>
          <a:p>
            <a:r>
              <a:rPr lang="en-AU" dirty="0" smtClean="0"/>
              <a:t>Try to identify:</a:t>
            </a:r>
          </a:p>
          <a:p>
            <a:pPr>
              <a:buFontTx/>
              <a:buChar char="-"/>
            </a:pPr>
            <a:r>
              <a:rPr lang="en-AU" dirty="0" smtClean="0"/>
              <a:t>Left and right atria</a:t>
            </a:r>
          </a:p>
          <a:p>
            <a:pPr>
              <a:buFontTx/>
              <a:buChar char="-"/>
            </a:pPr>
            <a:r>
              <a:rPr lang="en-AU" dirty="0" smtClean="0"/>
              <a:t>Left and right ventricles</a:t>
            </a:r>
          </a:p>
          <a:p>
            <a:pPr>
              <a:buFontTx/>
              <a:buChar char="-"/>
            </a:pPr>
            <a:r>
              <a:rPr lang="en-AU" dirty="0" smtClean="0"/>
              <a:t>The </a:t>
            </a:r>
            <a:r>
              <a:rPr lang="en-AU" dirty="0" err="1" smtClean="0"/>
              <a:t>atrioventricular</a:t>
            </a:r>
            <a:r>
              <a:rPr lang="en-AU" dirty="0" smtClean="0"/>
              <a:t> valves</a:t>
            </a:r>
          </a:p>
          <a:p>
            <a:pPr>
              <a:buFontTx/>
              <a:buChar char="-"/>
            </a:pPr>
            <a:r>
              <a:rPr lang="en-AU" dirty="0" smtClean="0"/>
              <a:t>Pulmonary artery and vein</a:t>
            </a:r>
          </a:p>
          <a:p>
            <a:pPr>
              <a:buFontTx/>
              <a:buChar char="-"/>
            </a:pPr>
            <a:r>
              <a:rPr lang="en-AU" dirty="0" smtClean="0"/>
              <a:t>Aorta</a:t>
            </a:r>
          </a:p>
          <a:p>
            <a:pPr>
              <a:buFontTx/>
              <a:buChar char="-"/>
            </a:pPr>
            <a:r>
              <a:rPr lang="en-AU" dirty="0" smtClean="0"/>
              <a:t>Vena cava</a:t>
            </a:r>
          </a:p>
          <a:p>
            <a:pPr>
              <a:buFontTx/>
              <a:buChar char="-"/>
            </a:pPr>
            <a:r>
              <a:rPr lang="en-AU" dirty="0" smtClean="0"/>
              <a:t>Coronary arteries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357166"/>
            <a:ext cx="8229600" cy="6500834"/>
          </a:xfrm>
        </p:spPr>
        <p:txBody>
          <a:bodyPr>
            <a:normAutofit fontScale="85000" lnSpcReduction="20000"/>
          </a:bodyPr>
          <a:lstStyle/>
          <a:p>
            <a:r>
              <a:rPr lang="en-AU" dirty="0" smtClean="0">
                <a:solidFill>
                  <a:srgbClr val="00B050"/>
                </a:solidFill>
              </a:rPr>
              <a:t>Identify the flow of blood on your diagrams(p167</a:t>
            </a:r>
            <a:r>
              <a:rPr lang="en-AU" dirty="0" smtClean="0">
                <a:solidFill>
                  <a:srgbClr val="00B050"/>
                </a:solidFill>
              </a:rPr>
              <a:t>)</a:t>
            </a:r>
            <a:endParaRPr lang="en-AU" dirty="0" smtClean="0"/>
          </a:p>
          <a:p>
            <a:r>
              <a:rPr lang="en-AU" dirty="0" smtClean="0">
                <a:solidFill>
                  <a:srgbClr val="0070C0"/>
                </a:solidFill>
              </a:rPr>
              <a:t>Deoxygenated </a:t>
            </a:r>
            <a:r>
              <a:rPr lang="en-AU" dirty="0" smtClean="0">
                <a:solidFill>
                  <a:srgbClr val="0070C0"/>
                </a:solidFill>
              </a:rPr>
              <a:t>blood</a:t>
            </a:r>
            <a:r>
              <a:rPr lang="en-AU" dirty="0" smtClean="0"/>
              <a:t> FROM body flows into RIGHT ATRIUM via the VENA CAVA</a:t>
            </a:r>
          </a:p>
          <a:p>
            <a:r>
              <a:rPr lang="en-AU" dirty="0" smtClean="0"/>
              <a:t>When atria contract it then flows into RIGHT VENTRICLE</a:t>
            </a:r>
          </a:p>
          <a:p>
            <a:r>
              <a:rPr lang="en-AU" dirty="0" smtClean="0"/>
              <a:t>When RIGHT VENTRICLE contracts blood flows into PULMONARY ARTERY </a:t>
            </a:r>
          </a:p>
          <a:p>
            <a:r>
              <a:rPr lang="en-AU" dirty="0" smtClean="0"/>
              <a:t>Blood becomes </a:t>
            </a:r>
            <a:r>
              <a:rPr lang="en-AU" dirty="0" smtClean="0">
                <a:solidFill>
                  <a:srgbClr val="FF0000"/>
                </a:solidFill>
              </a:rPr>
              <a:t>oxygenated</a:t>
            </a:r>
          </a:p>
          <a:p>
            <a:r>
              <a:rPr lang="en-AU" dirty="0" smtClean="0"/>
              <a:t>Re-enters the heart through PULMONARY VEIN into LEFT ATRIUM, then into LEFT VENTRICLE</a:t>
            </a:r>
          </a:p>
          <a:p>
            <a:r>
              <a:rPr lang="en-AU" dirty="0" smtClean="0"/>
              <a:t>When LEFT VENTRICLE contracts blood flows to rest of the body via the AORTA</a:t>
            </a:r>
          </a:p>
          <a:p>
            <a:endParaRPr lang="en-AU" dirty="0"/>
          </a:p>
          <a:p>
            <a:r>
              <a:rPr lang="en-AU" i="1" dirty="0" smtClean="0">
                <a:solidFill>
                  <a:srgbClr val="00B050"/>
                </a:solidFill>
              </a:rPr>
              <a:t>Use </a:t>
            </a:r>
            <a:r>
              <a:rPr lang="en-AU" i="1" dirty="0" smtClean="0">
                <a:solidFill>
                  <a:srgbClr val="00B050"/>
                </a:solidFill>
              </a:rPr>
              <a:t>different colours for oxygenated and deoxygenated blood</a:t>
            </a:r>
          </a:p>
          <a:p>
            <a:r>
              <a:rPr lang="en-AU" dirty="0" smtClean="0">
                <a:hlinkClick r:id="rId2"/>
              </a:rPr>
              <a:t>http://www.nhlbi.nih.gov/health/dci/Diseases/hhw/hhw_pumping.html</a:t>
            </a:r>
            <a:endParaRPr lang="en-AU" dirty="0" smtClean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Blood pressure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AU" dirty="0" smtClean="0"/>
              <a:t>Pressure can be felt as a pulse when the heart </a:t>
            </a:r>
            <a:r>
              <a:rPr lang="en-AU" dirty="0" smtClean="0"/>
              <a:t>contracts</a:t>
            </a:r>
          </a:p>
          <a:p>
            <a:r>
              <a:rPr lang="en-US" dirty="0" smtClean="0"/>
              <a:t>A persons blood pressure is usually measured by systolic pressure and diastolic pressure e.g. 120/80</a:t>
            </a:r>
            <a:endParaRPr lang="en-AU" dirty="0" smtClean="0"/>
          </a:p>
          <a:p>
            <a:r>
              <a:rPr lang="en-US" dirty="0" smtClean="0"/>
              <a:t>See pages 174</a:t>
            </a:r>
            <a:r>
              <a:rPr lang="en-AU" dirty="0" smtClean="0"/>
              <a:t>3-174</a:t>
            </a:r>
          </a:p>
          <a:p>
            <a:endParaRPr lang="en-AU" dirty="0" smtClean="0"/>
          </a:p>
          <a:p>
            <a:r>
              <a:rPr lang="en-AU" b="1" dirty="0" smtClean="0"/>
              <a:t>Diastole (minimum blood pressure)</a:t>
            </a:r>
            <a:endParaRPr lang="en-AU" dirty="0"/>
          </a:p>
          <a:p>
            <a:pPr>
              <a:buFontTx/>
              <a:buChar char="-"/>
            </a:pPr>
            <a:r>
              <a:rPr lang="en-AU" dirty="0"/>
              <a:t>V</a:t>
            </a:r>
            <a:r>
              <a:rPr lang="en-AU" dirty="0" smtClean="0"/>
              <a:t>entricles relax and fill with blood</a:t>
            </a:r>
          </a:p>
          <a:p>
            <a:pPr>
              <a:buFontTx/>
              <a:buChar char="-"/>
            </a:pPr>
            <a:r>
              <a:rPr lang="en-AU" dirty="0" smtClean="0"/>
              <a:t>Arterial valves close</a:t>
            </a:r>
          </a:p>
          <a:p>
            <a:r>
              <a:rPr lang="en-AU" b="1" dirty="0" smtClean="0"/>
              <a:t>Systole </a:t>
            </a:r>
            <a:r>
              <a:rPr lang="en-AU" b="1" dirty="0" smtClean="0"/>
              <a:t>(maximum blood pressure)</a:t>
            </a:r>
            <a:endParaRPr lang="en-AU" dirty="0"/>
          </a:p>
          <a:p>
            <a:pPr>
              <a:buFontTx/>
              <a:buChar char="-"/>
            </a:pPr>
            <a:r>
              <a:rPr lang="en-AU" dirty="0" smtClean="0"/>
              <a:t>Ventricles contract and push blood into the arteries</a:t>
            </a:r>
          </a:p>
          <a:p>
            <a:pPr>
              <a:buFontTx/>
              <a:buChar char="-"/>
            </a:pPr>
            <a:r>
              <a:rPr lang="en-AU" dirty="0" err="1" smtClean="0"/>
              <a:t>Atrioventricular</a:t>
            </a:r>
            <a:r>
              <a:rPr lang="en-AU" dirty="0" smtClean="0"/>
              <a:t> valves close</a:t>
            </a:r>
          </a:p>
          <a:p>
            <a:pPr>
              <a:buFontTx/>
              <a:buChar char="-"/>
            </a:pPr>
            <a:endParaRPr lang="en-AU" dirty="0"/>
          </a:p>
          <a:p>
            <a:pPr>
              <a:buFontTx/>
              <a:buChar char="-"/>
            </a:pPr>
            <a:r>
              <a:rPr lang="en-AU" dirty="0" smtClean="0"/>
              <a:t>Gives a ‘</a:t>
            </a:r>
            <a:r>
              <a:rPr lang="en-AU" dirty="0" err="1" smtClean="0"/>
              <a:t>lub</a:t>
            </a:r>
            <a:r>
              <a:rPr lang="en-AU" dirty="0" smtClean="0"/>
              <a:t>-dub’ sound – this is the sound of the valves closing </a:t>
            </a:r>
            <a:r>
              <a:rPr lang="en-AU" dirty="0" smtClean="0"/>
              <a:t>shut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2296</TotalTime>
  <Words>436</Words>
  <Application>Microsoft Office PowerPoint</Application>
  <PresentationFormat>On-screen Show (4:3)</PresentationFormat>
  <Paragraphs>79</Paragraphs>
  <Slides>11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Office Theme</vt:lpstr>
      <vt:lpstr>Distributing materials</vt:lpstr>
      <vt:lpstr>Slide 2</vt:lpstr>
      <vt:lpstr>Circulatory systems</vt:lpstr>
      <vt:lpstr>Blood circulation in mammals</vt:lpstr>
      <vt:lpstr>Transport systems in multicellular organisms</vt:lpstr>
      <vt:lpstr>Slide 6</vt:lpstr>
      <vt:lpstr>Heart dissection</vt:lpstr>
      <vt:lpstr>Slide 8</vt:lpstr>
      <vt:lpstr>Blood pressure</vt:lpstr>
      <vt:lpstr>Blood vessels</vt:lpstr>
      <vt:lpstr>Tasks and homework</vt:lpstr>
    </vt:vector>
  </TitlesOfParts>
  <Company>ST Columba's College LTD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Distributing materials</dc:title>
  <dc:creator>malleryd</dc:creator>
  <cp:lastModifiedBy>luponed</cp:lastModifiedBy>
  <cp:revision>13</cp:revision>
  <dcterms:created xsi:type="dcterms:W3CDTF">2009-05-07T06:37:19Z</dcterms:created>
  <dcterms:modified xsi:type="dcterms:W3CDTF">2010-06-21T06:29:44Z</dcterms:modified>
</cp:coreProperties>
</file>

<file path=docProps/thumbnail.jpeg>
</file>