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1" r:id="rId5"/>
    <p:sldId id="259" r:id="rId6"/>
    <p:sldId id="260" r:id="rId7"/>
    <p:sldId id="262" r:id="rId8"/>
    <p:sldId id="263" r:id="rId9"/>
    <p:sldId id="264" r:id="rId10"/>
    <p:sldId id="281" r:id="rId11"/>
    <p:sldId id="282" r:id="rId12"/>
    <p:sldId id="265" r:id="rId13"/>
    <p:sldId id="267" r:id="rId14"/>
    <p:sldId id="266" r:id="rId15"/>
    <p:sldId id="283" r:id="rId16"/>
    <p:sldId id="268" r:id="rId17"/>
    <p:sldId id="273" r:id="rId18"/>
    <p:sldId id="275" r:id="rId19"/>
    <p:sldId id="269" r:id="rId20"/>
    <p:sldId id="276" r:id="rId21"/>
    <p:sldId id="271" r:id="rId22"/>
    <p:sldId id="277" r:id="rId23"/>
    <p:sldId id="278" r:id="rId24"/>
    <p:sldId id="279" r:id="rId25"/>
    <p:sldId id="272"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81CADE3-B1CB-4CE5-8569-25857888C9C9}" type="datetimeFigureOut">
              <a:rPr lang="en-US" smtClean="0"/>
              <a:pPr/>
              <a:t>8/31/2010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81CADE3-B1CB-4CE5-8569-25857888C9C9}" type="datetimeFigureOut">
              <a:rPr lang="en-US" smtClean="0"/>
              <a:pPr/>
              <a:t>8/31/2010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81CADE3-B1CB-4CE5-8569-25857888C9C9}" type="datetimeFigureOut">
              <a:rPr lang="en-US" smtClean="0"/>
              <a:pPr/>
              <a:t>8/31/2010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81CADE3-B1CB-4CE5-8569-25857888C9C9}" type="datetimeFigureOut">
              <a:rPr lang="en-US" smtClean="0"/>
              <a:pPr/>
              <a:t>8/31/2010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1CADE3-B1CB-4CE5-8569-25857888C9C9}" type="datetimeFigureOut">
              <a:rPr lang="en-US" smtClean="0"/>
              <a:pPr/>
              <a:t>8/31/2010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81CADE3-B1CB-4CE5-8569-25857888C9C9}" type="datetimeFigureOut">
              <a:rPr lang="en-US" smtClean="0"/>
              <a:pPr/>
              <a:t>8/31/2010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81CADE3-B1CB-4CE5-8569-25857888C9C9}" type="datetimeFigureOut">
              <a:rPr lang="en-US" smtClean="0"/>
              <a:pPr/>
              <a:t>8/31/2010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81CADE3-B1CB-4CE5-8569-25857888C9C9}" type="datetimeFigureOut">
              <a:rPr lang="en-US" smtClean="0"/>
              <a:pPr/>
              <a:t>8/31/2010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1CADE3-B1CB-4CE5-8569-25857888C9C9}" type="datetimeFigureOut">
              <a:rPr lang="en-US" smtClean="0"/>
              <a:pPr/>
              <a:t>8/31/2010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1CADE3-B1CB-4CE5-8569-25857888C9C9}" type="datetimeFigureOut">
              <a:rPr lang="en-US" smtClean="0"/>
              <a:pPr/>
              <a:t>8/31/2010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1CADE3-B1CB-4CE5-8569-25857888C9C9}" type="datetimeFigureOut">
              <a:rPr lang="en-US" smtClean="0"/>
              <a:pPr/>
              <a:t>8/31/2010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0217687-867D-49E3-B125-34B194755F26}"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1CADE3-B1CB-4CE5-8569-25857888C9C9}" type="datetimeFigureOut">
              <a:rPr lang="en-US" smtClean="0"/>
              <a:pPr/>
              <a:t>8/31/2010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217687-867D-49E3-B125-34B194755F26}"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www.waterwatch.org.au/monitoring.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slide" Target="slide17.xml"/><Relationship Id="rId3" Type="http://schemas.openxmlformats.org/officeDocument/2006/relationships/slide" Target="slide12.xml"/><Relationship Id="rId7" Type="http://schemas.openxmlformats.org/officeDocument/2006/relationships/slide" Target="slide16.xml"/><Relationship Id="rId2" Type="http://schemas.openxmlformats.org/officeDocument/2006/relationships/slide" Target="slide9.xml"/><Relationship Id="rId1" Type="http://schemas.openxmlformats.org/officeDocument/2006/relationships/slideLayout" Target="../slideLayouts/slideLayout6.xml"/><Relationship Id="rId6" Type="http://schemas.openxmlformats.org/officeDocument/2006/relationships/slide" Target="slide15.xml"/><Relationship Id="rId5" Type="http://schemas.openxmlformats.org/officeDocument/2006/relationships/slide" Target="slide14.xml"/><Relationship Id="rId4" Type="http://schemas.openxmlformats.org/officeDocument/2006/relationships/slide" Target="slide13.xml"/><Relationship Id="rId9" Type="http://schemas.openxmlformats.org/officeDocument/2006/relationships/slide" Target="slide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142984"/>
            <a:ext cx="7772400" cy="1470025"/>
          </a:xfrm>
        </p:spPr>
        <p:txBody>
          <a:bodyPr/>
          <a:lstStyle/>
          <a:p>
            <a:r>
              <a:rPr lang="en-AU" dirty="0" smtClean="0"/>
              <a:t>Dynamic Ecosystems</a:t>
            </a:r>
            <a:endParaRPr lang="en-AU" dirty="0"/>
          </a:p>
        </p:txBody>
      </p:sp>
      <p:pic>
        <p:nvPicPr>
          <p:cNvPr id="4" name="Picture 6" descr="ecosystem"/>
          <p:cNvPicPr>
            <a:picLocks noChangeAspect="1" noChangeArrowheads="1"/>
          </p:cNvPicPr>
          <p:nvPr/>
        </p:nvPicPr>
        <p:blipFill>
          <a:blip r:embed="rId2" cstate="print"/>
          <a:srcRect/>
          <a:stretch>
            <a:fillRect/>
          </a:stretch>
        </p:blipFill>
        <p:spPr bwMode="auto">
          <a:xfrm>
            <a:off x="214282" y="2643182"/>
            <a:ext cx="4286250" cy="3068638"/>
          </a:xfrm>
          <a:prstGeom prst="rect">
            <a:avLst/>
          </a:prstGeom>
          <a:noFill/>
        </p:spPr>
      </p:pic>
      <p:pic>
        <p:nvPicPr>
          <p:cNvPr id="5" name="Picture 8" descr="Jul_cc20_nw%20desert_2804"/>
          <p:cNvPicPr>
            <a:picLocks noChangeAspect="1" noChangeArrowheads="1"/>
          </p:cNvPicPr>
          <p:nvPr/>
        </p:nvPicPr>
        <p:blipFill>
          <a:blip r:embed="rId3" cstate="print"/>
          <a:srcRect/>
          <a:stretch>
            <a:fillRect/>
          </a:stretch>
        </p:blipFill>
        <p:spPr bwMode="auto">
          <a:xfrm>
            <a:off x="4640776" y="2643182"/>
            <a:ext cx="4503224" cy="3000396"/>
          </a:xfrm>
          <a:prstGeom prst="rect">
            <a:avLst/>
          </a:prstGeom>
          <a:noFill/>
        </p:spPr>
      </p:pic>
      <p:sp>
        <p:nvSpPr>
          <p:cNvPr id="6" name="Text Box 9"/>
          <p:cNvSpPr txBox="1">
            <a:spLocks noChangeArrowheads="1"/>
          </p:cNvSpPr>
          <p:nvPr/>
        </p:nvSpPr>
        <p:spPr bwMode="auto">
          <a:xfrm>
            <a:off x="714348" y="5929330"/>
            <a:ext cx="7848600" cy="369332"/>
          </a:xfrm>
          <a:prstGeom prst="rect">
            <a:avLst/>
          </a:prstGeom>
          <a:noFill/>
          <a:ln w="9525">
            <a:noFill/>
            <a:miter lim="800000"/>
            <a:headEnd/>
            <a:tailEnd/>
          </a:ln>
          <a:effectLst/>
        </p:spPr>
        <p:txBody>
          <a:bodyPr>
            <a:spAutoFit/>
          </a:bodyPr>
          <a:lstStyle/>
          <a:p>
            <a:pPr>
              <a:spcBef>
                <a:spcPct val="50000"/>
              </a:spcBef>
            </a:pPr>
            <a:r>
              <a:rPr lang="en-AU" dirty="0"/>
              <a:t>Marine Ecosystem                               </a:t>
            </a:r>
            <a:r>
              <a:rPr lang="en-AU" dirty="0" smtClean="0"/>
              <a:t>                                 </a:t>
            </a:r>
            <a:r>
              <a:rPr lang="en-AU" dirty="0"/>
              <a:t>Desert Ecosystem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TEMPERATURE</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extBox 8"/>
          <p:cNvSpPr txBox="1"/>
          <p:nvPr/>
        </p:nvSpPr>
        <p:spPr>
          <a:xfrm>
            <a:off x="539552" y="1412776"/>
            <a:ext cx="7776864" cy="4093428"/>
          </a:xfrm>
          <a:prstGeom prst="rect">
            <a:avLst/>
          </a:prstGeom>
          <a:noFill/>
        </p:spPr>
        <p:txBody>
          <a:bodyPr wrap="square" rtlCol="0">
            <a:spAutoFit/>
          </a:bodyPr>
          <a:lstStyle/>
          <a:p>
            <a:r>
              <a:rPr lang="en-AU" sz="2000" dirty="0" smtClean="0"/>
              <a:t>Temperature changes can effect the distribution and abundance of organisms:</a:t>
            </a:r>
          </a:p>
          <a:p>
            <a:endParaRPr lang="en-AU" sz="2000" dirty="0" smtClean="0"/>
          </a:p>
          <a:p>
            <a:pPr>
              <a:buFont typeface="Arial" pitchFamily="34" charset="0"/>
              <a:buChar char="•"/>
            </a:pPr>
            <a:r>
              <a:rPr lang="en-AU" sz="2000" dirty="0" smtClean="0"/>
              <a:t>Changes in water temperature will alter the amount of dissolved oxygen. (The higher the temperature the less oxygen remains dissolved in the water.)</a:t>
            </a:r>
          </a:p>
          <a:p>
            <a:pPr>
              <a:buFont typeface="Arial" pitchFamily="34" charset="0"/>
              <a:buChar char="•"/>
            </a:pPr>
            <a:endParaRPr lang="en-AU" sz="2000" dirty="0" smtClean="0"/>
          </a:p>
          <a:p>
            <a:pPr>
              <a:buFont typeface="Arial" pitchFamily="34" charset="0"/>
              <a:buChar char="•"/>
            </a:pPr>
            <a:r>
              <a:rPr lang="en-AU" sz="2000" dirty="0" smtClean="0"/>
              <a:t>Will effect the rate of photosynthesis that occurs by algae and other plants.</a:t>
            </a:r>
          </a:p>
          <a:p>
            <a:pPr>
              <a:buFont typeface="Arial" pitchFamily="34" charset="0"/>
              <a:buChar char="•"/>
            </a:pPr>
            <a:endParaRPr lang="en-AU" sz="2000" dirty="0" smtClean="0"/>
          </a:p>
          <a:p>
            <a:pPr>
              <a:buFont typeface="Arial" pitchFamily="34" charset="0"/>
              <a:buChar char="•"/>
            </a:pPr>
            <a:r>
              <a:rPr lang="en-AU" sz="2000" dirty="0" smtClean="0"/>
              <a:t>It will increase the metabolic rate of organisms in the water. This increases the oxygen demand of dish, aquatic insects and bacteria.</a:t>
            </a:r>
          </a:p>
          <a:p>
            <a:endParaRPr lang="en-AU" sz="2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TEMPERATURE</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extBox 8"/>
          <p:cNvSpPr txBox="1"/>
          <p:nvPr/>
        </p:nvSpPr>
        <p:spPr>
          <a:xfrm>
            <a:off x="539552" y="1412776"/>
            <a:ext cx="7776864" cy="2554545"/>
          </a:xfrm>
          <a:prstGeom prst="rect">
            <a:avLst/>
          </a:prstGeom>
          <a:noFill/>
        </p:spPr>
        <p:txBody>
          <a:bodyPr wrap="square" rtlCol="0">
            <a:spAutoFit/>
          </a:bodyPr>
          <a:lstStyle/>
          <a:p>
            <a:r>
              <a:rPr lang="en-AU" sz="2000" dirty="0" smtClean="0"/>
              <a:t>A short period of high temperatures can make the stream unsuitable for sensitive organisms even though the temperature is suitable during the rest of the year.</a:t>
            </a:r>
          </a:p>
          <a:p>
            <a:endParaRPr lang="en-AU" sz="2000" dirty="0" smtClean="0"/>
          </a:p>
          <a:p>
            <a:r>
              <a:rPr lang="en-AU" sz="2000" dirty="0" smtClean="0"/>
              <a:t>For example some species have different temperature requirements at different stages of life. </a:t>
            </a:r>
          </a:p>
          <a:p>
            <a:r>
              <a:rPr lang="en-AU" sz="2000" dirty="0" smtClean="0"/>
              <a:t>Fish larvae tolerate a narrower range of temperature than do adult fish.</a:t>
            </a:r>
          </a:p>
          <a:p>
            <a:r>
              <a:rPr lang="en-AU" sz="2000" dirty="0" smtClean="0"/>
              <a:t> </a:t>
            </a:r>
            <a:endParaRPr lang="en-AU"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 name="Text Box 6"/>
          <p:cNvSpPr txBox="1">
            <a:spLocks noChangeArrowheads="1"/>
          </p:cNvSpPr>
          <p:nvPr/>
        </p:nvSpPr>
        <p:spPr bwMode="auto">
          <a:xfrm>
            <a:off x="251520" y="1556792"/>
            <a:ext cx="8280920" cy="1569660"/>
          </a:xfrm>
          <a:prstGeom prst="rect">
            <a:avLst/>
          </a:prstGeom>
          <a:noFill/>
          <a:ln w="9525">
            <a:noFill/>
            <a:miter lim="800000"/>
            <a:headEnd/>
            <a:tailEnd/>
          </a:ln>
        </p:spPr>
        <p:txBody>
          <a:bodyPr wrap="square">
            <a:spAutoFit/>
          </a:bodyPr>
          <a:lstStyle/>
          <a:p>
            <a:r>
              <a:rPr lang="en-GB" sz="2400" dirty="0" smtClean="0"/>
              <a:t>Humidity in air is the amount of water vapour in air. </a:t>
            </a:r>
          </a:p>
          <a:p>
            <a:endParaRPr lang="en-GB" sz="2400" dirty="0" smtClean="0"/>
          </a:p>
          <a:p>
            <a:r>
              <a:rPr lang="en-GB" sz="2400" dirty="0" smtClean="0"/>
              <a:t>Mosses </a:t>
            </a:r>
            <a:r>
              <a:rPr lang="en-GB" sz="2400" dirty="0"/>
              <a:t>are simple plants which do not have the </a:t>
            </a:r>
            <a:r>
              <a:rPr lang="en-GB" sz="2400" dirty="0" smtClean="0"/>
              <a:t>ability </a:t>
            </a:r>
            <a:r>
              <a:rPr lang="en-GB" sz="2400" dirty="0"/>
              <a:t>to absorb water</a:t>
            </a:r>
            <a:r>
              <a:rPr lang="en-GB" sz="2400" dirty="0" smtClean="0"/>
              <a:t>. They </a:t>
            </a:r>
            <a:r>
              <a:rPr lang="en-GB" sz="2400" dirty="0"/>
              <a:t>are found in damp places.</a:t>
            </a:r>
          </a:p>
        </p:txBody>
      </p:sp>
      <p:pic>
        <p:nvPicPr>
          <p:cNvPr id="38919" name="Picture 7"/>
          <p:cNvPicPr>
            <a:picLocks noChangeAspect="1" noChangeArrowheads="1"/>
          </p:cNvPicPr>
          <p:nvPr/>
        </p:nvPicPr>
        <p:blipFill>
          <a:blip r:embed="rId2" cstate="print"/>
          <a:srcRect/>
          <a:stretch>
            <a:fillRect/>
          </a:stretch>
        </p:blipFill>
        <p:spPr bwMode="auto">
          <a:xfrm>
            <a:off x="1475656" y="3573016"/>
            <a:ext cx="5410200" cy="2844800"/>
          </a:xfrm>
          <a:prstGeom prst="rect">
            <a:avLst/>
          </a:prstGeom>
          <a:noFill/>
          <a:ln w="9525">
            <a:noFill/>
            <a:miter lim="800000"/>
            <a:headEnd/>
            <a:tailEnd/>
          </a:ln>
        </p:spPr>
      </p:pic>
      <p:sp>
        <p:nvSpPr>
          <p:cNvPr id="6"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Humidity</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8">
                                            <p:txEl>
                                              <p:pRg st="0" end="0"/>
                                            </p:txEl>
                                          </p:spTgt>
                                        </p:tgtEl>
                                        <p:attrNameLst>
                                          <p:attrName>style.visibility</p:attrName>
                                        </p:attrNameLst>
                                      </p:cBhvr>
                                      <p:to>
                                        <p:strVal val="visible"/>
                                      </p:to>
                                    </p:set>
                                    <p:anim calcmode="lin" valueType="num">
                                      <p:cBhvr additive="base">
                                        <p:cTn id="7" dur="500" fill="hold"/>
                                        <p:tgtEl>
                                          <p:spTgt spid="3891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8">
                                            <p:txEl>
                                              <p:pRg st="2" end="2"/>
                                            </p:txEl>
                                          </p:spTgt>
                                        </p:tgtEl>
                                        <p:attrNameLst>
                                          <p:attrName>style.visibility</p:attrName>
                                        </p:attrNameLst>
                                      </p:cBhvr>
                                      <p:to>
                                        <p:strVal val="visible"/>
                                      </p:to>
                                    </p:set>
                                    <p:anim calcmode="lin" valueType="num">
                                      <p:cBhvr additive="base">
                                        <p:cTn id="13" dur="500" fill="hold"/>
                                        <p:tgtEl>
                                          <p:spTgt spid="38918">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5" presetClass="entr" presetSubtype="0" fill="hold" nodeType="clickEffect">
                                  <p:stCondLst>
                                    <p:cond delay="0"/>
                                  </p:stCondLst>
                                  <p:childTnLst>
                                    <p:set>
                                      <p:cBhvr>
                                        <p:cTn id="18" dur="1" fill="hold">
                                          <p:stCondLst>
                                            <p:cond delay="0"/>
                                          </p:stCondLst>
                                        </p:cTn>
                                        <p:tgtEl>
                                          <p:spTgt spid="38919"/>
                                        </p:tgtEl>
                                        <p:attrNameLst>
                                          <p:attrName>style.visibility</p:attrName>
                                        </p:attrNameLst>
                                      </p:cBhvr>
                                      <p:to>
                                        <p:strVal val="visible"/>
                                      </p:to>
                                    </p:set>
                                    <p:anim calcmode="lin" valueType="num">
                                      <p:cBhvr>
                                        <p:cTn id="19" dur="1000" fill="hold"/>
                                        <p:tgtEl>
                                          <p:spTgt spid="38919"/>
                                        </p:tgtEl>
                                        <p:attrNameLst>
                                          <p:attrName>ppt_w</p:attrName>
                                        </p:attrNameLst>
                                      </p:cBhvr>
                                      <p:tavLst>
                                        <p:tav tm="0">
                                          <p:val>
                                            <p:fltVal val="0"/>
                                          </p:val>
                                        </p:tav>
                                        <p:tav tm="100000">
                                          <p:val>
                                            <p:strVal val="#ppt_w"/>
                                          </p:val>
                                        </p:tav>
                                      </p:tavLst>
                                    </p:anim>
                                    <p:anim calcmode="lin" valueType="num">
                                      <p:cBhvr>
                                        <p:cTn id="20" dur="1000" fill="hold"/>
                                        <p:tgtEl>
                                          <p:spTgt spid="38919"/>
                                        </p:tgtEl>
                                        <p:attrNameLst>
                                          <p:attrName>ppt_h</p:attrName>
                                        </p:attrNameLst>
                                      </p:cBhvr>
                                      <p:tavLst>
                                        <p:tav tm="0">
                                          <p:val>
                                            <p:fltVal val="0"/>
                                          </p:val>
                                        </p:tav>
                                        <p:tav tm="100000">
                                          <p:val>
                                            <p:strVal val="#ppt_h"/>
                                          </p:val>
                                        </p:tav>
                                      </p:tavLst>
                                    </p:anim>
                                    <p:anim calcmode="lin" valueType="num">
                                      <p:cBhvr>
                                        <p:cTn id="21" dur="1000" fill="hold"/>
                                        <p:tgtEl>
                                          <p:spTgt spid="38919"/>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3891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8"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Text Box 6"/>
          <p:cNvSpPr txBox="1">
            <a:spLocks noChangeArrowheads="1"/>
          </p:cNvSpPr>
          <p:nvPr/>
        </p:nvSpPr>
        <p:spPr bwMode="auto">
          <a:xfrm>
            <a:off x="500035" y="1428736"/>
            <a:ext cx="5728150" cy="2554545"/>
          </a:xfrm>
          <a:prstGeom prst="rect">
            <a:avLst/>
          </a:prstGeom>
          <a:noFill/>
          <a:ln w="9525">
            <a:noFill/>
            <a:miter lim="800000"/>
            <a:headEnd/>
            <a:tailEnd/>
          </a:ln>
        </p:spPr>
        <p:txBody>
          <a:bodyPr wrap="square">
            <a:spAutoFit/>
          </a:bodyPr>
          <a:lstStyle/>
          <a:p>
            <a:r>
              <a:rPr lang="en-GB" sz="2000" dirty="0" smtClean="0"/>
              <a:t>This </a:t>
            </a:r>
            <a:r>
              <a:rPr lang="en-GB" sz="2000" dirty="0"/>
              <a:t>is a measure of </a:t>
            </a:r>
            <a:r>
              <a:rPr lang="en-GB" sz="2000" dirty="0" smtClean="0"/>
              <a:t>how acidic or basic (alkaline) the water (or soil) is on a scale of 0 to 14. It is the measure of hydrogen ion (</a:t>
            </a:r>
            <a:r>
              <a:rPr lang="en-AU" sz="2000" dirty="0" smtClean="0"/>
              <a:t>H</a:t>
            </a:r>
            <a:r>
              <a:rPr lang="en-AU" sz="2000" baseline="30000" dirty="0" smtClean="0"/>
              <a:t>+</a:t>
            </a:r>
            <a:r>
              <a:rPr lang="en-AU" sz="2000" dirty="0" smtClean="0"/>
              <a:t> </a:t>
            </a:r>
            <a:r>
              <a:rPr lang="en-AU" sz="2000" dirty="0" smtClean="0"/>
              <a:t>) concentration. Distilled water has a neutral pH of 7.</a:t>
            </a:r>
          </a:p>
          <a:p>
            <a:r>
              <a:rPr lang="en-AU" sz="2000" dirty="0" smtClean="0"/>
              <a:t>Measurement between </a:t>
            </a:r>
            <a:r>
              <a:rPr lang="en-AU" sz="2000" dirty="0" smtClean="0"/>
              <a:t>0</a:t>
            </a:r>
            <a:r>
              <a:rPr lang="en-AU" sz="2000" dirty="0" smtClean="0"/>
              <a:t> and 7 indicate the solution is acidic (i.e. more </a:t>
            </a:r>
            <a:r>
              <a:rPr lang="en-AU" sz="2000" dirty="0" smtClean="0"/>
              <a:t>H</a:t>
            </a:r>
            <a:r>
              <a:rPr lang="en-AU" sz="2000" baseline="30000" dirty="0" smtClean="0"/>
              <a:t>+</a:t>
            </a:r>
            <a:r>
              <a:rPr lang="en-AU" sz="2000" dirty="0" smtClean="0"/>
              <a:t> </a:t>
            </a:r>
            <a:r>
              <a:rPr lang="en-AU" sz="2000" dirty="0" smtClean="0"/>
              <a:t>than </a:t>
            </a:r>
            <a:r>
              <a:rPr lang="en-AU" sz="2000" dirty="0" smtClean="0"/>
              <a:t>OH</a:t>
            </a:r>
            <a:r>
              <a:rPr lang="en-AU" sz="2000" baseline="30000" dirty="0" smtClean="0"/>
              <a:t>-</a:t>
            </a:r>
            <a:r>
              <a:rPr lang="en-AU" sz="2000" dirty="0" smtClean="0"/>
              <a:t> </a:t>
            </a:r>
            <a:r>
              <a:rPr lang="en-AU" sz="2000" dirty="0" smtClean="0"/>
              <a:t>ions.)</a:t>
            </a:r>
          </a:p>
          <a:p>
            <a:r>
              <a:rPr lang="en-AU" sz="2000" dirty="0" smtClean="0"/>
              <a:t>Measurement between </a:t>
            </a:r>
            <a:r>
              <a:rPr lang="en-AU" sz="2000" dirty="0" smtClean="0"/>
              <a:t>7 </a:t>
            </a:r>
            <a:r>
              <a:rPr lang="en-AU" sz="2000" dirty="0" smtClean="0"/>
              <a:t>and </a:t>
            </a:r>
            <a:r>
              <a:rPr lang="en-AU" sz="2000" dirty="0" smtClean="0"/>
              <a:t>14 </a:t>
            </a:r>
            <a:r>
              <a:rPr lang="en-AU" sz="2000" dirty="0" smtClean="0"/>
              <a:t>indicate the solution is </a:t>
            </a:r>
            <a:r>
              <a:rPr lang="en-AU" sz="2000" dirty="0" smtClean="0"/>
              <a:t>alkaline(i.e</a:t>
            </a:r>
            <a:r>
              <a:rPr lang="en-AU" sz="2000" dirty="0" smtClean="0"/>
              <a:t>. more OH</a:t>
            </a:r>
            <a:r>
              <a:rPr lang="en-AU" sz="2000" baseline="30000" dirty="0" smtClean="0"/>
              <a:t>- </a:t>
            </a:r>
            <a:r>
              <a:rPr lang="en-AU" sz="2000" dirty="0" smtClean="0"/>
              <a:t>than H</a:t>
            </a:r>
            <a:r>
              <a:rPr lang="en-AU" sz="2000" baseline="30000" dirty="0" smtClean="0"/>
              <a:t>+ </a:t>
            </a:r>
            <a:r>
              <a:rPr lang="en-AU" sz="2000" dirty="0" smtClean="0"/>
              <a:t>ions.)</a:t>
            </a:r>
            <a:endParaRPr lang="en-GB" sz="2400" dirty="0"/>
          </a:p>
        </p:txBody>
      </p:sp>
      <p:pic>
        <p:nvPicPr>
          <p:cNvPr id="47111" name="Picture 7"/>
          <p:cNvPicPr>
            <a:picLocks noChangeAspect="1" noChangeArrowheads="1"/>
          </p:cNvPicPr>
          <p:nvPr/>
        </p:nvPicPr>
        <p:blipFill>
          <a:blip r:embed="rId2" cstate="print"/>
          <a:srcRect/>
          <a:stretch>
            <a:fillRect/>
          </a:stretch>
        </p:blipFill>
        <p:spPr bwMode="auto">
          <a:xfrm>
            <a:off x="6660232" y="908720"/>
            <a:ext cx="2134590" cy="1514281"/>
          </a:xfrm>
          <a:prstGeom prst="rect">
            <a:avLst/>
          </a:prstGeom>
          <a:noFill/>
          <a:ln w="9525">
            <a:noFill/>
            <a:miter lim="800000"/>
            <a:headEnd/>
            <a:tailEnd/>
          </a:ln>
        </p:spPr>
      </p:pic>
      <p:sp>
        <p:nvSpPr>
          <p:cNvPr id="6"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pH</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TextBox 4"/>
          <p:cNvSpPr txBox="1"/>
          <p:nvPr/>
        </p:nvSpPr>
        <p:spPr>
          <a:xfrm>
            <a:off x="6660232" y="2492897"/>
            <a:ext cx="2160240" cy="830997"/>
          </a:xfrm>
          <a:prstGeom prst="rect">
            <a:avLst/>
          </a:prstGeom>
          <a:noFill/>
        </p:spPr>
        <p:txBody>
          <a:bodyPr wrap="square" rtlCol="0">
            <a:spAutoFit/>
          </a:bodyPr>
          <a:lstStyle/>
          <a:p>
            <a:r>
              <a:rPr lang="en-GB" sz="1200" i="1" dirty="0" smtClean="0"/>
              <a:t>The soil in high rainfall</a:t>
            </a:r>
          </a:p>
          <a:p>
            <a:r>
              <a:rPr lang="en-GB" sz="1200" i="1" dirty="0" smtClean="0"/>
              <a:t>areas tends to be acidic. Plants like rhododendrons and azaleas </a:t>
            </a:r>
          </a:p>
          <a:p>
            <a:r>
              <a:rPr lang="en-GB" sz="1200" i="1" dirty="0" smtClean="0"/>
              <a:t>grow in this type of soil.</a:t>
            </a:r>
            <a:endParaRPr lang="en-AU" sz="1200" i="1" dirty="0"/>
          </a:p>
        </p:txBody>
      </p:sp>
      <p:sp>
        <p:nvSpPr>
          <p:cNvPr id="8" name="TextBox 7"/>
          <p:cNvSpPr txBox="1"/>
          <p:nvPr/>
        </p:nvSpPr>
        <p:spPr>
          <a:xfrm>
            <a:off x="467544" y="4077072"/>
            <a:ext cx="8280920" cy="2585323"/>
          </a:xfrm>
          <a:prstGeom prst="rect">
            <a:avLst/>
          </a:prstGeom>
          <a:noFill/>
        </p:spPr>
        <p:txBody>
          <a:bodyPr wrap="square" rtlCol="0">
            <a:spAutoFit/>
          </a:bodyPr>
          <a:lstStyle/>
          <a:p>
            <a:r>
              <a:rPr lang="en-GB" dirty="0" smtClean="0"/>
              <a:t>We will use a pH probe to measure pH of the stream. The pH of a fresh water stream is usually in the range of 6.5-8.2 though wide variation can occur because of the catchment geology.</a:t>
            </a:r>
          </a:p>
          <a:p>
            <a:r>
              <a:rPr lang="en-GB" dirty="0" smtClean="0"/>
              <a:t>Some factors that can affect the pH are:</a:t>
            </a:r>
          </a:p>
          <a:p>
            <a:pPr>
              <a:buFont typeface="Arial" pitchFamily="34" charset="0"/>
              <a:buChar char="•"/>
            </a:pPr>
            <a:r>
              <a:rPr lang="en-GB" dirty="0" smtClean="0"/>
              <a:t>Amount of </a:t>
            </a:r>
            <a:r>
              <a:rPr lang="en-GB" dirty="0" smtClean="0"/>
              <a:t>rainfall</a:t>
            </a:r>
          </a:p>
          <a:p>
            <a:pPr>
              <a:buFont typeface="Arial" pitchFamily="34" charset="0"/>
              <a:buChar char="•"/>
            </a:pPr>
            <a:r>
              <a:rPr lang="en-GB" dirty="0" smtClean="0"/>
              <a:t>Industrial run-off  .including sewage....</a:t>
            </a:r>
          </a:p>
          <a:p>
            <a:pPr>
              <a:buFont typeface="Arial" pitchFamily="34" charset="0"/>
              <a:buChar char="•"/>
            </a:pPr>
            <a:r>
              <a:rPr lang="en-GB" dirty="0" smtClean="0"/>
              <a:t>Nutrient pollution e.g. Fertilisers are high in nutrients such as Nitrogen which can promote algal growth.  Many Australian plants are sensitive to phosphorus. </a:t>
            </a:r>
            <a:endParaRPr lang="en-GB" dirty="0" smtClean="0"/>
          </a:p>
          <a:p>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110">
                                            <p:txEl>
                                              <p:pRg st="0" end="0"/>
                                            </p:txEl>
                                          </p:spTgt>
                                        </p:tgtEl>
                                        <p:attrNameLst>
                                          <p:attrName>style.visibility</p:attrName>
                                        </p:attrNameLst>
                                      </p:cBhvr>
                                      <p:to>
                                        <p:strVal val="visible"/>
                                      </p:to>
                                    </p:set>
                                    <p:anim calcmode="lin" valueType="num">
                                      <p:cBhvr additive="base">
                                        <p:cTn id="7" dur="500" fill="hold"/>
                                        <p:tgtEl>
                                          <p:spTgt spid="4711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71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7110">
                                            <p:txEl>
                                              <p:pRg st="1" end="1"/>
                                            </p:txEl>
                                          </p:spTgt>
                                        </p:tgtEl>
                                        <p:attrNameLst>
                                          <p:attrName>style.visibility</p:attrName>
                                        </p:attrNameLst>
                                      </p:cBhvr>
                                      <p:to>
                                        <p:strVal val="visible"/>
                                      </p:to>
                                    </p:set>
                                    <p:anim calcmode="lin" valueType="num">
                                      <p:cBhvr additive="base">
                                        <p:cTn id="13" dur="500" fill="hold"/>
                                        <p:tgtEl>
                                          <p:spTgt spid="47110">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711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7110">
                                            <p:txEl>
                                              <p:pRg st="2" end="2"/>
                                            </p:txEl>
                                          </p:spTgt>
                                        </p:tgtEl>
                                        <p:attrNameLst>
                                          <p:attrName>style.visibility</p:attrName>
                                        </p:attrNameLst>
                                      </p:cBhvr>
                                      <p:to>
                                        <p:strVal val="visible"/>
                                      </p:to>
                                    </p:set>
                                    <p:anim calcmode="lin" valueType="num">
                                      <p:cBhvr additive="base">
                                        <p:cTn id="19" dur="500" fill="hold"/>
                                        <p:tgtEl>
                                          <p:spTgt spid="47110">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711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47111"/>
                                        </p:tgtEl>
                                        <p:attrNameLst>
                                          <p:attrName>style.visibility</p:attrName>
                                        </p:attrNameLst>
                                      </p:cBhvr>
                                      <p:to>
                                        <p:strVal val="visible"/>
                                      </p:to>
                                    </p:set>
                                    <p:anim calcmode="lin" valueType="num">
                                      <p:cBhvr>
                                        <p:cTn id="25" dur="1000" fill="hold"/>
                                        <p:tgtEl>
                                          <p:spTgt spid="47111"/>
                                        </p:tgtEl>
                                        <p:attrNameLst>
                                          <p:attrName>ppt_w</p:attrName>
                                        </p:attrNameLst>
                                      </p:cBhvr>
                                      <p:tavLst>
                                        <p:tav tm="0">
                                          <p:val>
                                            <p:fltVal val="0"/>
                                          </p:val>
                                        </p:tav>
                                        <p:tav tm="100000">
                                          <p:val>
                                            <p:strVal val="#ppt_w"/>
                                          </p:val>
                                        </p:tav>
                                      </p:tavLst>
                                    </p:anim>
                                    <p:anim calcmode="lin" valueType="num">
                                      <p:cBhvr>
                                        <p:cTn id="26" dur="1000" fill="hold"/>
                                        <p:tgtEl>
                                          <p:spTgt spid="47111"/>
                                        </p:tgtEl>
                                        <p:attrNameLst>
                                          <p:attrName>ppt_h</p:attrName>
                                        </p:attrNameLst>
                                      </p:cBhvr>
                                      <p:tavLst>
                                        <p:tav tm="0">
                                          <p:val>
                                            <p:fltVal val="0"/>
                                          </p:val>
                                        </p:tav>
                                        <p:tav tm="100000">
                                          <p:val>
                                            <p:strVal val="#ppt_h"/>
                                          </p:val>
                                        </p:tav>
                                      </p:tavLst>
                                    </p:anim>
                                    <p:anim calcmode="lin" valueType="num">
                                      <p:cBhvr>
                                        <p:cTn id="27" dur="1000" fill="hold"/>
                                        <p:tgtEl>
                                          <p:spTgt spid="47111"/>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471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0"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6" name="Text Box 6"/>
          <p:cNvSpPr txBox="1">
            <a:spLocks noChangeArrowheads="1"/>
          </p:cNvSpPr>
          <p:nvPr/>
        </p:nvSpPr>
        <p:spPr bwMode="auto">
          <a:xfrm>
            <a:off x="785786" y="1357298"/>
            <a:ext cx="5965607" cy="461665"/>
          </a:xfrm>
          <a:prstGeom prst="rect">
            <a:avLst/>
          </a:prstGeom>
          <a:noFill/>
          <a:ln w="9525">
            <a:noFill/>
            <a:miter lim="800000"/>
            <a:headEnd/>
            <a:tailEnd/>
          </a:ln>
        </p:spPr>
        <p:txBody>
          <a:bodyPr wrap="none">
            <a:spAutoFit/>
          </a:bodyPr>
          <a:lstStyle/>
          <a:p>
            <a:r>
              <a:rPr lang="en-GB" sz="2400" dirty="0" smtClean="0"/>
              <a:t>This is </a:t>
            </a:r>
            <a:r>
              <a:rPr lang="en-GB" sz="2400" dirty="0"/>
              <a:t>the amount of light in the environment.</a:t>
            </a:r>
          </a:p>
        </p:txBody>
      </p:sp>
      <p:pic>
        <p:nvPicPr>
          <p:cNvPr id="40967" name="Picture 7"/>
          <p:cNvPicPr>
            <a:picLocks noChangeAspect="1" noChangeArrowheads="1"/>
          </p:cNvPicPr>
          <p:nvPr/>
        </p:nvPicPr>
        <p:blipFill>
          <a:blip r:embed="rId2" cstate="print"/>
          <a:srcRect/>
          <a:stretch>
            <a:fillRect/>
          </a:stretch>
        </p:blipFill>
        <p:spPr bwMode="auto">
          <a:xfrm>
            <a:off x="4429124" y="2428868"/>
            <a:ext cx="3048000" cy="3048000"/>
          </a:xfrm>
          <a:prstGeom prst="rect">
            <a:avLst/>
          </a:prstGeom>
          <a:noFill/>
          <a:ln w="9525">
            <a:noFill/>
            <a:miter lim="800000"/>
            <a:headEnd/>
            <a:tailEnd/>
          </a:ln>
        </p:spPr>
      </p:pic>
      <p:sp>
        <p:nvSpPr>
          <p:cNvPr id="40968" name="Text Box 8"/>
          <p:cNvSpPr txBox="1">
            <a:spLocks noChangeArrowheads="1"/>
          </p:cNvSpPr>
          <p:nvPr/>
        </p:nvSpPr>
        <p:spPr bwMode="auto">
          <a:xfrm>
            <a:off x="642910" y="2714620"/>
            <a:ext cx="3370474" cy="1200329"/>
          </a:xfrm>
          <a:prstGeom prst="rect">
            <a:avLst/>
          </a:prstGeom>
          <a:noFill/>
          <a:ln w="9525">
            <a:noFill/>
            <a:miter lim="800000"/>
            <a:headEnd/>
            <a:tailEnd/>
          </a:ln>
        </p:spPr>
        <p:txBody>
          <a:bodyPr wrap="none">
            <a:spAutoFit/>
          </a:bodyPr>
          <a:lstStyle/>
          <a:p>
            <a:r>
              <a:rPr lang="en-GB" sz="2400" dirty="0"/>
              <a:t>It is measured with a </a:t>
            </a:r>
          </a:p>
          <a:p>
            <a:r>
              <a:rPr lang="en-GB" sz="2400" dirty="0"/>
              <a:t>light meter similar to that</a:t>
            </a:r>
          </a:p>
          <a:p>
            <a:r>
              <a:rPr lang="en-GB" sz="2400" dirty="0"/>
              <a:t>used with a camera.</a:t>
            </a:r>
          </a:p>
        </p:txBody>
      </p:sp>
      <p:sp>
        <p:nvSpPr>
          <p:cNvPr id="7"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Light Intensity</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6"/>
                                        </p:tgtEl>
                                        <p:attrNameLst>
                                          <p:attrName>style.visibility</p:attrName>
                                        </p:attrNameLst>
                                      </p:cBhvr>
                                      <p:to>
                                        <p:strVal val="visible"/>
                                      </p:to>
                                    </p:set>
                                    <p:anim calcmode="lin" valueType="num">
                                      <p:cBhvr additive="base">
                                        <p:cTn id="7" dur="500" fill="hold"/>
                                        <p:tgtEl>
                                          <p:spTgt spid="40966"/>
                                        </p:tgtEl>
                                        <p:attrNameLst>
                                          <p:attrName>ppt_x</p:attrName>
                                        </p:attrNameLst>
                                      </p:cBhvr>
                                      <p:tavLst>
                                        <p:tav tm="0">
                                          <p:val>
                                            <p:strVal val="0-#ppt_w/2"/>
                                          </p:val>
                                        </p:tav>
                                        <p:tav tm="100000">
                                          <p:val>
                                            <p:strVal val="#ppt_x"/>
                                          </p:val>
                                        </p:tav>
                                      </p:tavLst>
                                    </p:anim>
                                    <p:anim calcmode="lin" valueType="num">
                                      <p:cBhvr additive="base">
                                        <p:cTn id="8" dur="500" fill="hold"/>
                                        <p:tgtEl>
                                          <p:spTgt spid="409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8"/>
                                        </p:tgtEl>
                                        <p:attrNameLst>
                                          <p:attrName>style.visibility</p:attrName>
                                        </p:attrNameLst>
                                      </p:cBhvr>
                                      <p:to>
                                        <p:strVal val="visible"/>
                                      </p:to>
                                    </p:set>
                                    <p:anim calcmode="lin" valueType="num">
                                      <p:cBhvr additive="base">
                                        <p:cTn id="13" dur="500" fill="hold"/>
                                        <p:tgtEl>
                                          <p:spTgt spid="40968"/>
                                        </p:tgtEl>
                                        <p:attrNameLst>
                                          <p:attrName>ppt_x</p:attrName>
                                        </p:attrNameLst>
                                      </p:cBhvr>
                                      <p:tavLst>
                                        <p:tav tm="0">
                                          <p:val>
                                            <p:strVal val="0-#ppt_w/2"/>
                                          </p:val>
                                        </p:tav>
                                        <p:tav tm="100000">
                                          <p:val>
                                            <p:strVal val="#ppt_x"/>
                                          </p:val>
                                        </p:tav>
                                      </p:tavLst>
                                    </p:anim>
                                    <p:anim calcmode="lin" valueType="num">
                                      <p:cBhvr additive="base">
                                        <p:cTn id="14" dur="500" fill="hold"/>
                                        <p:tgtEl>
                                          <p:spTgt spid="409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40967"/>
                                        </p:tgtEl>
                                        <p:attrNameLst>
                                          <p:attrName>style.visibility</p:attrName>
                                        </p:attrNameLst>
                                      </p:cBhvr>
                                      <p:to>
                                        <p:strVal val="visible"/>
                                      </p:to>
                                    </p:set>
                                    <p:anim calcmode="lin" valueType="num">
                                      <p:cBhvr additive="base">
                                        <p:cTn id="19" dur="500" fill="hold"/>
                                        <p:tgtEl>
                                          <p:spTgt spid="40967"/>
                                        </p:tgtEl>
                                        <p:attrNameLst>
                                          <p:attrName>ppt_x</p:attrName>
                                        </p:attrNameLst>
                                      </p:cBhvr>
                                      <p:tavLst>
                                        <p:tav tm="0">
                                          <p:val>
                                            <p:strVal val="1+#ppt_w/2"/>
                                          </p:val>
                                        </p:tav>
                                        <p:tav tm="100000">
                                          <p:val>
                                            <p:strVal val="#ppt_x"/>
                                          </p:val>
                                        </p:tav>
                                      </p:tavLst>
                                    </p:anim>
                                    <p:anim calcmode="lin" valueType="num">
                                      <p:cBhvr additive="base">
                                        <p:cTn id="20" dur="500" fill="hold"/>
                                        <p:tgtEl>
                                          <p:spTgt spid="409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6" grpId="0" autoUpdateAnimBg="0"/>
      <p:bldP spid="4096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539552" y="1484784"/>
            <a:ext cx="7272358" cy="1938992"/>
          </a:xfrm>
          <a:prstGeom prst="rect">
            <a:avLst/>
          </a:prstGeom>
          <a:noFill/>
          <a:ln w="9525">
            <a:noFill/>
            <a:miter lim="800000"/>
            <a:headEnd/>
            <a:tailEnd/>
          </a:ln>
        </p:spPr>
        <p:txBody>
          <a:bodyPr wrap="square">
            <a:spAutoFit/>
          </a:bodyPr>
          <a:lstStyle/>
          <a:p>
            <a:r>
              <a:rPr lang="en-GB" sz="2400" dirty="0" smtClean="0"/>
              <a:t>Turbidity is the cloudiness of water and is the result of suspended materials in it. Suspended material decreases the ability of light to pass through and can therefore limit plant growth and fish and invertebrate food sources.</a:t>
            </a:r>
            <a:endParaRPr lang="en-GB" sz="2400" dirty="0" smtClean="0"/>
          </a:p>
          <a:p>
            <a:r>
              <a:rPr lang="en-GB" sz="2400" dirty="0" smtClean="0"/>
              <a:t>We have a probe that can measure turbidity of water</a:t>
            </a:r>
            <a:endParaRPr lang="en-GB" sz="2400" dirty="0"/>
          </a:p>
        </p:txBody>
      </p:sp>
      <p:sp>
        <p:nvSpPr>
          <p:cNvPr id="46088" name="Text Box 8"/>
          <p:cNvSpPr txBox="1">
            <a:spLocks noChangeArrowheads="1"/>
          </p:cNvSpPr>
          <p:nvPr/>
        </p:nvSpPr>
        <p:spPr bwMode="auto">
          <a:xfrm>
            <a:off x="467544" y="3645024"/>
            <a:ext cx="8167044" cy="3046988"/>
          </a:xfrm>
          <a:prstGeom prst="rect">
            <a:avLst/>
          </a:prstGeom>
          <a:noFill/>
          <a:ln w="9525">
            <a:noFill/>
            <a:miter lim="800000"/>
            <a:headEnd/>
            <a:tailEnd/>
          </a:ln>
        </p:spPr>
        <p:txBody>
          <a:bodyPr wrap="none">
            <a:spAutoFit/>
          </a:bodyPr>
          <a:lstStyle/>
          <a:p>
            <a:r>
              <a:rPr lang="en-GB" sz="2400" i="1" dirty="0" smtClean="0"/>
              <a:t>High levels of turbidity can:</a:t>
            </a:r>
          </a:p>
          <a:p>
            <a:pPr>
              <a:buFont typeface="Arial" pitchFamily="34" charset="0"/>
              <a:buChar char="•"/>
            </a:pPr>
            <a:r>
              <a:rPr lang="en-GB" sz="2400" dirty="0" smtClean="0"/>
              <a:t>Decrease the diversity of aquatic organisms. Where less light </a:t>
            </a:r>
          </a:p>
          <a:p>
            <a:r>
              <a:rPr lang="en-GB" sz="2400" dirty="0" smtClean="0"/>
              <a:t>penetrates the water, less photosynthesis occurs which reduces </a:t>
            </a:r>
          </a:p>
          <a:p>
            <a:r>
              <a:rPr lang="en-GB" sz="2400" dirty="0" smtClean="0"/>
              <a:t>the level of oxygen in the water.</a:t>
            </a:r>
          </a:p>
          <a:p>
            <a:pPr>
              <a:buFont typeface="Arial" pitchFamily="34" charset="0"/>
              <a:buChar char="•"/>
            </a:pPr>
            <a:r>
              <a:rPr lang="en-GB" sz="2400" dirty="0" smtClean="0"/>
              <a:t>The water becomes warmer because any suspended particles </a:t>
            </a:r>
          </a:p>
          <a:p>
            <a:r>
              <a:rPr lang="en-GB" sz="2400" dirty="0" smtClean="0"/>
              <a:t>absorb heat from the sun. This also decreases the amount of </a:t>
            </a:r>
          </a:p>
          <a:p>
            <a:r>
              <a:rPr lang="en-GB" sz="2400" dirty="0" smtClean="0"/>
              <a:t>oxygen dissolved in the water.</a:t>
            </a:r>
          </a:p>
          <a:p>
            <a:endParaRPr lang="en-GB" sz="2400" dirty="0"/>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Water turbidity</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6">
                                            <p:txEl>
                                              <p:pRg st="1" end="1"/>
                                            </p:txEl>
                                          </p:spTgt>
                                        </p:tgtEl>
                                        <p:attrNameLst>
                                          <p:attrName>style.visibility</p:attrName>
                                        </p:attrNameLst>
                                      </p:cBhvr>
                                      <p:to>
                                        <p:strVal val="visible"/>
                                      </p:to>
                                    </p:set>
                                    <p:anim calcmode="lin" valueType="num">
                                      <p:cBhvr additive="base">
                                        <p:cTn id="13" dur="500" fill="hold"/>
                                        <p:tgtEl>
                                          <p:spTgt spid="4608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0" end="0"/>
                                            </p:txEl>
                                          </p:spTgt>
                                        </p:tgtEl>
                                        <p:attrNameLst>
                                          <p:attrName>style.visibility</p:attrName>
                                        </p:attrNameLst>
                                      </p:cBhvr>
                                      <p:to>
                                        <p:strVal val="visible"/>
                                      </p:to>
                                    </p:set>
                                    <p:anim calcmode="lin" valueType="num">
                                      <p:cBhvr additive="base">
                                        <p:cTn id="19"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1" end="1"/>
                                            </p:txEl>
                                          </p:spTgt>
                                        </p:tgtEl>
                                        <p:attrNameLst>
                                          <p:attrName>style.visibility</p:attrName>
                                        </p:attrNameLst>
                                      </p:cBhvr>
                                      <p:to>
                                        <p:strVal val="visible"/>
                                      </p:to>
                                    </p:set>
                                    <p:anim calcmode="lin" valueType="num">
                                      <p:cBhvr additive="base">
                                        <p:cTn id="25"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8">
                                            <p:txEl>
                                              <p:pRg st="2" end="2"/>
                                            </p:txEl>
                                          </p:spTgt>
                                        </p:tgtEl>
                                        <p:attrNameLst>
                                          <p:attrName>style.visibility</p:attrName>
                                        </p:attrNameLst>
                                      </p:cBhvr>
                                      <p:to>
                                        <p:strVal val="visible"/>
                                      </p:to>
                                    </p:set>
                                    <p:anim calcmode="lin" valueType="num">
                                      <p:cBhvr additive="base">
                                        <p:cTn id="31"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8">
                                            <p:txEl>
                                              <p:pRg st="3" end="3"/>
                                            </p:txEl>
                                          </p:spTgt>
                                        </p:tgtEl>
                                        <p:attrNameLst>
                                          <p:attrName>style.visibility</p:attrName>
                                        </p:attrNameLst>
                                      </p:cBhvr>
                                      <p:to>
                                        <p:strVal val="visible"/>
                                      </p:to>
                                    </p:set>
                                    <p:anim calcmode="lin" valueType="num">
                                      <p:cBhvr additive="base">
                                        <p:cTn id="37"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088">
                                            <p:txEl>
                                              <p:pRg st="4" end="4"/>
                                            </p:txEl>
                                          </p:spTgt>
                                        </p:tgtEl>
                                        <p:attrNameLst>
                                          <p:attrName>style.visibility</p:attrName>
                                        </p:attrNameLst>
                                      </p:cBhvr>
                                      <p:to>
                                        <p:strVal val="visible"/>
                                      </p:to>
                                    </p:set>
                                    <p:anim calcmode="lin" valueType="num">
                                      <p:cBhvr additive="base">
                                        <p:cTn id="43"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6088">
                                            <p:txEl>
                                              <p:pRg st="5" end="5"/>
                                            </p:txEl>
                                          </p:spTgt>
                                        </p:tgtEl>
                                        <p:attrNameLst>
                                          <p:attrName>style.visibility</p:attrName>
                                        </p:attrNameLst>
                                      </p:cBhvr>
                                      <p:to>
                                        <p:strVal val="visible"/>
                                      </p:to>
                                    </p:set>
                                    <p:anim calcmode="lin" valueType="num">
                                      <p:cBhvr additive="base">
                                        <p:cTn id="49" dur="500" fill="hold"/>
                                        <p:tgtEl>
                                          <p:spTgt spid="46088">
                                            <p:txEl>
                                              <p:pRg st="5" end="5"/>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608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6088">
                                            <p:txEl>
                                              <p:pRg st="6" end="6"/>
                                            </p:txEl>
                                          </p:spTgt>
                                        </p:tgtEl>
                                        <p:attrNameLst>
                                          <p:attrName>style.visibility</p:attrName>
                                        </p:attrNameLst>
                                      </p:cBhvr>
                                      <p:to>
                                        <p:strVal val="visible"/>
                                      </p:to>
                                    </p:set>
                                    <p:anim calcmode="lin" valueType="num">
                                      <p:cBhvr additive="base">
                                        <p:cTn id="55" dur="500" fill="hold"/>
                                        <p:tgtEl>
                                          <p:spTgt spid="46088">
                                            <p:txEl>
                                              <p:pRg st="6" end="6"/>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6088">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85786" y="1928802"/>
            <a:ext cx="7272358" cy="1200329"/>
          </a:xfrm>
          <a:prstGeom prst="rect">
            <a:avLst/>
          </a:prstGeom>
          <a:noFill/>
          <a:ln w="9525">
            <a:noFill/>
            <a:miter lim="800000"/>
            <a:headEnd/>
            <a:tailEnd/>
          </a:ln>
        </p:spPr>
        <p:txBody>
          <a:bodyPr wrap="square">
            <a:spAutoFit/>
          </a:bodyPr>
          <a:lstStyle/>
          <a:p>
            <a:r>
              <a:rPr lang="en-GB" sz="2400" dirty="0" smtClean="0"/>
              <a:t>This tells </a:t>
            </a:r>
            <a:r>
              <a:rPr lang="en-GB" sz="2400" dirty="0"/>
              <a:t>us the flow rate of moving water</a:t>
            </a:r>
            <a:r>
              <a:rPr lang="en-GB" sz="2400" dirty="0" smtClean="0"/>
              <a:t>. We </a:t>
            </a:r>
            <a:r>
              <a:rPr lang="en-GB" sz="2400" dirty="0"/>
              <a:t>can </a:t>
            </a:r>
          </a:p>
          <a:p>
            <a:r>
              <a:rPr lang="en-GB" sz="2400" dirty="0"/>
              <a:t>measure this by using a cork and seeing how fast it flows in a stream.</a:t>
            </a:r>
          </a:p>
        </p:txBody>
      </p:sp>
      <p:sp>
        <p:nvSpPr>
          <p:cNvPr id="46088" name="Text Box 8"/>
          <p:cNvSpPr txBox="1">
            <a:spLocks noChangeArrowheads="1"/>
          </p:cNvSpPr>
          <p:nvPr/>
        </p:nvSpPr>
        <p:spPr bwMode="auto">
          <a:xfrm>
            <a:off x="642910" y="3929066"/>
            <a:ext cx="7261540" cy="830997"/>
          </a:xfrm>
          <a:prstGeom prst="rect">
            <a:avLst/>
          </a:prstGeom>
          <a:noFill/>
          <a:ln w="9525">
            <a:noFill/>
            <a:miter lim="800000"/>
            <a:headEnd/>
            <a:tailEnd/>
          </a:ln>
        </p:spPr>
        <p:txBody>
          <a:bodyPr wrap="none">
            <a:spAutoFit/>
          </a:bodyPr>
          <a:lstStyle/>
          <a:p>
            <a:r>
              <a:rPr lang="en-GB" sz="2400" dirty="0"/>
              <a:t>These animals have streamlined bodies to cope with the </a:t>
            </a:r>
          </a:p>
          <a:p>
            <a:r>
              <a:rPr lang="en-GB" sz="2400" dirty="0"/>
              <a:t>fast moving streams</a:t>
            </a:r>
            <a:r>
              <a:rPr lang="en-GB" sz="2400" dirty="0" smtClean="0"/>
              <a:t>. They </a:t>
            </a:r>
            <a:r>
              <a:rPr lang="en-GB" sz="2400" dirty="0"/>
              <a:t>are shown on the next </a:t>
            </a:r>
            <a:r>
              <a:rPr lang="en-GB" sz="2400" dirty="0" smtClean="0"/>
              <a:t>slide. </a:t>
            </a:r>
            <a:endParaRPr lang="en-GB" sz="2400" dirty="0"/>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Water Flow Rate</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6">
                                            <p:txEl>
                                              <p:pRg st="1" end="1"/>
                                            </p:txEl>
                                          </p:spTgt>
                                        </p:tgtEl>
                                        <p:attrNameLst>
                                          <p:attrName>style.visibility</p:attrName>
                                        </p:attrNameLst>
                                      </p:cBhvr>
                                      <p:to>
                                        <p:strVal val="visible"/>
                                      </p:to>
                                    </p:set>
                                    <p:anim calcmode="lin" valueType="num">
                                      <p:cBhvr additive="base">
                                        <p:cTn id="13" dur="500" fill="hold"/>
                                        <p:tgtEl>
                                          <p:spTgt spid="4608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0" end="0"/>
                                            </p:txEl>
                                          </p:spTgt>
                                        </p:tgtEl>
                                        <p:attrNameLst>
                                          <p:attrName>style.visibility</p:attrName>
                                        </p:attrNameLst>
                                      </p:cBhvr>
                                      <p:to>
                                        <p:strVal val="visible"/>
                                      </p:to>
                                    </p:set>
                                    <p:anim calcmode="lin" valueType="num">
                                      <p:cBhvr additive="base">
                                        <p:cTn id="19"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1" end="1"/>
                                            </p:txEl>
                                          </p:spTgt>
                                        </p:tgtEl>
                                        <p:attrNameLst>
                                          <p:attrName>style.visibility</p:attrName>
                                        </p:attrNameLst>
                                      </p:cBhvr>
                                      <p:to>
                                        <p:strVal val="visible"/>
                                      </p:to>
                                    </p:set>
                                    <p:anim calcmode="lin" valueType="num">
                                      <p:cBhvr additive="base">
                                        <p:cTn id="25"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85786" y="1928802"/>
            <a:ext cx="7272358" cy="2308324"/>
          </a:xfrm>
          <a:prstGeom prst="rect">
            <a:avLst/>
          </a:prstGeom>
          <a:noFill/>
          <a:ln w="9525">
            <a:noFill/>
            <a:miter lim="800000"/>
            <a:headEnd/>
            <a:tailEnd/>
          </a:ln>
        </p:spPr>
        <p:txBody>
          <a:bodyPr wrap="square">
            <a:spAutoFit/>
          </a:bodyPr>
          <a:lstStyle/>
          <a:p>
            <a:r>
              <a:rPr lang="en-GB" sz="2400" dirty="0" smtClean="0"/>
              <a:t>Oxygen dissolved in water is vital to the existence of most aquatic organisms. Oxygen is a key component in cellular respiration for both aquatic and terrestrial life. The concentration of dissolved oxygen (DO) in an aquatic environment is an important indicator of the environment’s water quality. </a:t>
            </a:r>
            <a:endParaRPr lang="en-GB" sz="2400" dirty="0"/>
          </a:p>
        </p:txBody>
      </p:sp>
      <p:sp>
        <p:nvSpPr>
          <p:cNvPr id="46088" name="Text Box 8"/>
          <p:cNvSpPr txBox="1">
            <a:spLocks noChangeArrowheads="1"/>
          </p:cNvSpPr>
          <p:nvPr/>
        </p:nvSpPr>
        <p:spPr bwMode="auto">
          <a:xfrm>
            <a:off x="467544" y="4653136"/>
            <a:ext cx="8542082" cy="1200329"/>
          </a:xfrm>
          <a:prstGeom prst="rect">
            <a:avLst/>
          </a:prstGeom>
          <a:noFill/>
          <a:ln w="9525">
            <a:noFill/>
            <a:miter lim="800000"/>
            <a:headEnd/>
            <a:tailEnd/>
          </a:ln>
        </p:spPr>
        <p:txBody>
          <a:bodyPr wrap="none">
            <a:spAutoFit/>
          </a:bodyPr>
          <a:lstStyle/>
          <a:p>
            <a:r>
              <a:rPr lang="en-GB" sz="2400" dirty="0" smtClean="0"/>
              <a:t>The following animals (next slide) </a:t>
            </a:r>
            <a:r>
              <a:rPr lang="en-GB" sz="2400" dirty="0"/>
              <a:t>have streamlined bodies to cope </a:t>
            </a:r>
            <a:endParaRPr lang="en-GB" sz="2400" dirty="0" smtClean="0"/>
          </a:p>
          <a:p>
            <a:r>
              <a:rPr lang="en-GB" sz="2400" dirty="0" smtClean="0"/>
              <a:t>with </a:t>
            </a:r>
            <a:r>
              <a:rPr lang="en-GB" sz="2400" dirty="0"/>
              <a:t>the </a:t>
            </a:r>
            <a:r>
              <a:rPr lang="en-GB" sz="2400" dirty="0" smtClean="0"/>
              <a:t>fast </a:t>
            </a:r>
            <a:r>
              <a:rPr lang="en-GB" sz="2400" dirty="0"/>
              <a:t>moving streams</a:t>
            </a:r>
            <a:r>
              <a:rPr lang="en-GB" sz="2400" dirty="0" smtClean="0"/>
              <a:t>. Take </a:t>
            </a:r>
            <a:r>
              <a:rPr lang="en-GB" sz="2400" dirty="0"/>
              <a:t>a note</a:t>
            </a:r>
          </a:p>
          <a:p>
            <a:r>
              <a:rPr lang="en-GB" sz="2400" dirty="0"/>
              <a:t>of their names.</a:t>
            </a:r>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AU" sz="4400" dirty="0" smtClean="0">
                <a:latin typeface="+mj-lt"/>
                <a:ea typeface="+mj-ea"/>
                <a:cs typeface="+mj-cs"/>
              </a:rPr>
              <a:t>Dissolved Oxygen in water</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0" end="0"/>
                                            </p:txEl>
                                          </p:spTgt>
                                        </p:tgtEl>
                                        <p:attrNameLst>
                                          <p:attrName>style.visibility</p:attrName>
                                        </p:attrNameLst>
                                      </p:cBhvr>
                                      <p:to>
                                        <p:strVal val="visible"/>
                                      </p:to>
                                    </p:set>
                                    <p:anim calcmode="lin" valueType="num">
                                      <p:cBhvr additive="base">
                                        <p:cTn id="13"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1" end="1"/>
                                            </p:txEl>
                                          </p:spTgt>
                                        </p:tgtEl>
                                        <p:attrNameLst>
                                          <p:attrName>style.visibility</p:attrName>
                                        </p:attrNameLst>
                                      </p:cBhvr>
                                      <p:to>
                                        <p:strVal val="visible"/>
                                      </p:to>
                                    </p:set>
                                    <p:anim calcmode="lin" valueType="num">
                                      <p:cBhvr additive="base">
                                        <p:cTn id="19"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2" end="2"/>
                                            </p:txEl>
                                          </p:spTgt>
                                        </p:tgtEl>
                                        <p:attrNameLst>
                                          <p:attrName>style.visibility</p:attrName>
                                        </p:attrNameLst>
                                      </p:cBhvr>
                                      <p:to>
                                        <p:strVal val="visible"/>
                                      </p:to>
                                    </p:set>
                                    <p:anim calcmode="lin" valueType="num">
                                      <p:cBhvr additive="base">
                                        <p:cTn id="25"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85786" y="1928802"/>
            <a:ext cx="7272358" cy="2308324"/>
          </a:xfrm>
          <a:prstGeom prst="rect">
            <a:avLst/>
          </a:prstGeom>
          <a:noFill/>
          <a:ln w="9525">
            <a:noFill/>
            <a:miter lim="800000"/>
            <a:headEnd/>
            <a:tailEnd/>
          </a:ln>
        </p:spPr>
        <p:txBody>
          <a:bodyPr wrap="square">
            <a:spAutoFit/>
          </a:bodyPr>
          <a:lstStyle/>
          <a:p>
            <a:r>
              <a:rPr lang="en-GB" sz="2400" dirty="0" smtClean="0"/>
              <a:t>Oxygen dissolved in water is vital to the existence of most aquatic organisms. Oxygen is a key component in cellular respiration for both aquatic and terrestrial life. The concentration of dissolved oxygen (DO) in an aquatic environment is an important indicator of the environment’s water quality. </a:t>
            </a:r>
            <a:endParaRPr lang="en-GB" sz="2400" dirty="0"/>
          </a:p>
        </p:txBody>
      </p:sp>
      <p:sp>
        <p:nvSpPr>
          <p:cNvPr id="46088" name="Text Box 8"/>
          <p:cNvSpPr txBox="1">
            <a:spLocks noChangeArrowheads="1"/>
          </p:cNvSpPr>
          <p:nvPr/>
        </p:nvSpPr>
        <p:spPr bwMode="auto">
          <a:xfrm>
            <a:off x="899592" y="4869160"/>
            <a:ext cx="7396064" cy="1200329"/>
          </a:xfrm>
          <a:prstGeom prst="rect">
            <a:avLst/>
          </a:prstGeom>
          <a:noFill/>
          <a:ln w="9525">
            <a:noFill/>
            <a:miter lim="800000"/>
            <a:headEnd/>
            <a:tailEnd/>
          </a:ln>
        </p:spPr>
        <p:txBody>
          <a:bodyPr wrap="none">
            <a:spAutoFit/>
          </a:bodyPr>
          <a:lstStyle/>
          <a:p>
            <a:r>
              <a:rPr lang="en-GB" sz="2400" i="1" dirty="0" smtClean="0"/>
              <a:t>The </a:t>
            </a:r>
            <a:r>
              <a:rPr lang="en-GB" sz="2400" i="1" dirty="0"/>
              <a:t>animals </a:t>
            </a:r>
            <a:r>
              <a:rPr lang="en-GB" sz="2400" i="1" dirty="0" smtClean="0"/>
              <a:t>on the next slide have </a:t>
            </a:r>
            <a:r>
              <a:rPr lang="en-GB" sz="2400" i="1" dirty="0"/>
              <a:t>streamlined bodies </a:t>
            </a:r>
            <a:r>
              <a:rPr lang="en-GB" sz="2400" i="1" dirty="0" smtClean="0"/>
              <a:t>to</a:t>
            </a:r>
          </a:p>
          <a:p>
            <a:r>
              <a:rPr lang="en-GB" sz="2400" i="1" dirty="0" smtClean="0"/>
              <a:t>cope </a:t>
            </a:r>
            <a:r>
              <a:rPr lang="en-GB" sz="2400" i="1" dirty="0"/>
              <a:t>with the </a:t>
            </a:r>
            <a:r>
              <a:rPr lang="en-GB" sz="2400" i="1" dirty="0" smtClean="0"/>
              <a:t>fast </a:t>
            </a:r>
            <a:r>
              <a:rPr lang="en-GB" sz="2400" i="1" dirty="0"/>
              <a:t>moving streams</a:t>
            </a:r>
            <a:r>
              <a:rPr lang="en-GB" sz="2400" i="1" dirty="0" smtClean="0"/>
              <a:t>. They also </a:t>
            </a:r>
            <a:r>
              <a:rPr lang="en-GB" sz="2400" i="1" dirty="0" err="1" smtClean="0"/>
              <a:t>also</a:t>
            </a:r>
            <a:r>
              <a:rPr lang="en-GB" sz="2400" i="1" dirty="0" smtClean="0"/>
              <a:t> require </a:t>
            </a:r>
          </a:p>
          <a:p>
            <a:r>
              <a:rPr lang="en-GB" sz="2400" i="1" dirty="0" smtClean="0"/>
              <a:t>Higher concentrations of dissolved oxygen.</a:t>
            </a:r>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AU" sz="4400" dirty="0" smtClean="0">
                <a:latin typeface="+mj-lt"/>
                <a:ea typeface="+mj-ea"/>
                <a:cs typeface="+mj-cs"/>
              </a:rPr>
              <a:t>Dissolved Oxygen in water</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0" end="0"/>
                                            </p:txEl>
                                          </p:spTgt>
                                        </p:tgtEl>
                                        <p:attrNameLst>
                                          <p:attrName>style.visibility</p:attrName>
                                        </p:attrNameLst>
                                      </p:cBhvr>
                                      <p:to>
                                        <p:strVal val="visible"/>
                                      </p:to>
                                    </p:set>
                                    <p:anim calcmode="lin" valueType="num">
                                      <p:cBhvr additive="base">
                                        <p:cTn id="13"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1" end="1"/>
                                            </p:txEl>
                                          </p:spTgt>
                                        </p:tgtEl>
                                        <p:attrNameLst>
                                          <p:attrName>style.visibility</p:attrName>
                                        </p:attrNameLst>
                                      </p:cBhvr>
                                      <p:to>
                                        <p:strVal val="visible"/>
                                      </p:to>
                                    </p:set>
                                    <p:anim calcmode="lin" valueType="num">
                                      <p:cBhvr additive="base">
                                        <p:cTn id="19"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2" end="2"/>
                                            </p:txEl>
                                          </p:spTgt>
                                        </p:tgtEl>
                                        <p:attrNameLst>
                                          <p:attrName>style.visibility</p:attrName>
                                        </p:attrNameLst>
                                      </p:cBhvr>
                                      <p:to>
                                        <p:strVal val="visible"/>
                                      </p:to>
                                    </p:set>
                                    <p:anim calcmode="lin" valueType="num">
                                      <p:cBhvr additive="base">
                                        <p:cTn id="25"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P spid="46088"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2" name="Picture 4"/>
          <p:cNvPicPr>
            <a:picLocks noChangeAspect="1" noChangeArrowheads="1"/>
          </p:cNvPicPr>
          <p:nvPr/>
        </p:nvPicPr>
        <p:blipFill>
          <a:blip r:embed="rId2" cstate="print"/>
          <a:srcRect/>
          <a:stretch>
            <a:fillRect/>
          </a:stretch>
        </p:blipFill>
        <p:spPr bwMode="auto">
          <a:xfrm>
            <a:off x="381000" y="304800"/>
            <a:ext cx="8229600" cy="64928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8132"/>
                                        </p:tgtEl>
                                        <p:attrNameLst>
                                          <p:attrName>style.visibility</p:attrName>
                                        </p:attrNameLst>
                                      </p:cBhvr>
                                      <p:to>
                                        <p:strVal val="visible"/>
                                      </p:to>
                                    </p:set>
                                    <p:anim calcmode="lin" valueType="num">
                                      <p:cBhvr additive="base">
                                        <p:cTn id="7" dur="500" fill="hold"/>
                                        <p:tgtEl>
                                          <p:spTgt spid="48132"/>
                                        </p:tgtEl>
                                        <p:attrNameLst>
                                          <p:attrName>ppt_x</p:attrName>
                                        </p:attrNameLst>
                                      </p:cBhvr>
                                      <p:tavLst>
                                        <p:tav tm="0">
                                          <p:val>
                                            <p:strVal val="1+#ppt_w/2"/>
                                          </p:val>
                                        </p:tav>
                                        <p:tav tm="100000">
                                          <p:val>
                                            <p:strVal val="#ppt_x"/>
                                          </p:val>
                                        </p:tav>
                                      </p:tavLst>
                                    </p:anim>
                                    <p:anim calcmode="lin" valueType="num">
                                      <p:cBhvr additive="base">
                                        <p:cTn id="8" dur="500" fill="hold"/>
                                        <p:tgtEl>
                                          <p:spTgt spid="48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AU"/>
              <a:t>What is an Ecosystem?</a:t>
            </a:r>
          </a:p>
        </p:txBody>
      </p:sp>
      <p:sp>
        <p:nvSpPr>
          <p:cNvPr id="3075" name="Text Box 3"/>
          <p:cNvSpPr txBox="1">
            <a:spLocks noChangeArrowheads="1"/>
          </p:cNvSpPr>
          <p:nvPr/>
        </p:nvSpPr>
        <p:spPr bwMode="auto">
          <a:xfrm>
            <a:off x="500034" y="1571612"/>
            <a:ext cx="7848600" cy="830997"/>
          </a:xfrm>
          <a:prstGeom prst="rect">
            <a:avLst/>
          </a:prstGeom>
          <a:noFill/>
          <a:ln w="9525">
            <a:noFill/>
            <a:miter lim="800000"/>
            <a:headEnd/>
            <a:tailEnd/>
          </a:ln>
          <a:effectLst/>
        </p:spPr>
        <p:txBody>
          <a:bodyPr>
            <a:spAutoFit/>
          </a:bodyPr>
          <a:lstStyle/>
          <a:p>
            <a:pPr>
              <a:spcBef>
                <a:spcPct val="50000"/>
              </a:spcBef>
            </a:pPr>
            <a:r>
              <a:rPr lang="en-AU" sz="2400" dirty="0"/>
              <a:t>A community of organisms interacting with one another and with their physical surroundings.</a:t>
            </a:r>
          </a:p>
        </p:txBody>
      </p:sp>
      <p:sp>
        <p:nvSpPr>
          <p:cNvPr id="3076" name="Text Box 4"/>
          <p:cNvSpPr txBox="1">
            <a:spLocks noChangeArrowheads="1"/>
          </p:cNvSpPr>
          <p:nvPr/>
        </p:nvSpPr>
        <p:spPr bwMode="auto">
          <a:xfrm>
            <a:off x="457200" y="3352800"/>
            <a:ext cx="8229600" cy="2123658"/>
          </a:xfrm>
          <a:prstGeom prst="rect">
            <a:avLst/>
          </a:prstGeom>
          <a:noFill/>
          <a:ln w="9525">
            <a:noFill/>
            <a:miter lim="800000"/>
            <a:headEnd/>
            <a:tailEnd/>
          </a:ln>
          <a:effectLst/>
        </p:spPr>
        <p:txBody>
          <a:bodyPr>
            <a:spAutoFit/>
          </a:bodyPr>
          <a:lstStyle/>
          <a:p>
            <a:pPr>
              <a:spcBef>
                <a:spcPct val="50000"/>
              </a:spcBef>
            </a:pPr>
            <a:r>
              <a:rPr lang="en-AU" sz="2400" dirty="0"/>
              <a:t>Community – group of organisms living and interacting together.</a:t>
            </a:r>
          </a:p>
          <a:p>
            <a:pPr>
              <a:spcBef>
                <a:spcPct val="50000"/>
              </a:spcBef>
            </a:pPr>
            <a:r>
              <a:rPr lang="en-AU" sz="2400" dirty="0"/>
              <a:t>                              (BIOTIC COMPONENT)</a:t>
            </a:r>
          </a:p>
          <a:p>
            <a:pPr>
              <a:spcBef>
                <a:spcPct val="50000"/>
              </a:spcBef>
            </a:pPr>
            <a:r>
              <a:rPr lang="en-AU" sz="2400" dirty="0"/>
              <a:t>Physical Surroundings – non living part of the environment</a:t>
            </a:r>
          </a:p>
          <a:p>
            <a:pPr algn="ctr">
              <a:spcBef>
                <a:spcPct val="50000"/>
              </a:spcBef>
            </a:pPr>
            <a:r>
              <a:rPr lang="en-AU" sz="2400" dirty="0"/>
              <a:t>(ABIOTIC COMPONENT)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0-#ppt_w/2"/>
                                          </p:val>
                                        </p:tav>
                                        <p:tav tm="100000">
                                          <p:val>
                                            <p:strVal val="#ppt_x"/>
                                          </p:val>
                                        </p:tav>
                                      </p:tavLst>
                                    </p:anim>
                                    <p:anim calcmode="lin" valueType="num">
                                      <p:cBhvr additive="base">
                                        <p:cTn id="8" dur="500" fill="hold"/>
                                        <p:tgtEl>
                                          <p:spTgt spid="30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additive="base">
                                        <p:cTn id="13" dur="500" fill="hold"/>
                                        <p:tgtEl>
                                          <p:spTgt spid="3075"/>
                                        </p:tgtEl>
                                        <p:attrNameLst>
                                          <p:attrName>ppt_x</p:attrName>
                                        </p:attrNameLst>
                                      </p:cBhvr>
                                      <p:tavLst>
                                        <p:tav tm="0">
                                          <p:val>
                                            <p:strVal val="0-#ppt_w/2"/>
                                          </p:val>
                                        </p:tav>
                                        <p:tav tm="100000">
                                          <p:val>
                                            <p:strVal val="#ppt_x"/>
                                          </p:val>
                                        </p:tav>
                                      </p:tavLst>
                                    </p:anim>
                                    <p:anim calcmode="lin" valueType="num">
                                      <p:cBhvr additive="base">
                                        <p:cTn id="14" dur="500" fill="hold"/>
                                        <p:tgtEl>
                                          <p:spTgt spid="30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076">
                                            <p:txEl>
                                              <p:pRg st="0" end="0"/>
                                            </p:txEl>
                                          </p:spTgt>
                                        </p:tgtEl>
                                        <p:attrNameLst>
                                          <p:attrName>style.visibility</p:attrName>
                                        </p:attrNameLst>
                                      </p:cBhvr>
                                      <p:to>
                                        <p:strVal val="visible"/>
                                      </p:to>
                                    </p:set>
                                    <p:anim calcmode="lin" valueType="num">
                                      <p:cBhvr additive="base">
                                        <p:cTn id="19" dur="500" fill="hold"/>
                                        <p:tgtEl>
                                          <p:spTgt spid="3076">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07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076">
                                            <p:txEl>
                                              <p:pRg st="1" end="1"/>
                                            </p:txEl>
                                          </p:spTgt>
                                        </p:tgtEl>
                                        <p:attrNameLst>
                                          <p:attrName>style.visibility</p:attrName>
                                        </p:attrNameLst>
                                      </p:cBhvr>
                                      <p:to>
                                        <p:strVal val="visible"/>
                                      </p:to>
                                    </p:set>
                                    <p:anim calcmode="lin" valueType="num">
                                      <p:cBhvr additive="base">
                                        <p:cTn id="25" dur="500" fill="hold"/>
                                        <p:tgtEl>
                                          <p:spTgt spid="3076">
                                            <p:txEl>
                                              <p:pRg st="1" end="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07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076">
                                            <p:txEl>
                                              <p:pRg st="2" end="2"/>
                                            </p:txEl>
                                          </p:spTgt>
                                        </p:tgtEl>
                                        <p:attrNameLst>
                                          <p:attrName>style.visibility</p:attrName>
                                        </p:attrNameLst>
                                      </p:cBhvr>
                                      <p:to>
                                        <p:strVal val="visible"/>
                                      </p:to>
                                    </p:set>
                                    <p:anim calcmode="lin" valueType="num">
                                      <p:cBhvr additive="base">
                                        <p:cTn id="31" dur="500" fill="hold"/>
                                        <p:tgtEl>
                                          <p:spTgt spid="3076">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07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076">
                                            <p:txEl>
                                              <p:pRg st="3" end="3"/>
                                            </p:txEl>
                                          </p:spTgt>
                                        </p:tgtEl>
                                        <p:attrNameLst>
                                          <p:attrName>style.visibility</p:attrName>
                                        </p:attrNameLst>
                                      </p:cBhvr>
                                      <p:to>
                                        <p:strVal val="visible"/>
                                      </p:to>
                                    </p:set>
                                    <p:anim calcmode="lin" valueType="num">
                                      <p:cBhvr additive="base">
                                        <p:cTn id="37" dur="500" fill="hold"/>
                                        <p:tgtEl>
                                          <p:spTgt spid="3076">
                                            <p:txEl>
                                              <p:pRg st="3" end="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076">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autoUpdateAnimBg="0"/>
      <p:bldP spid="3075" grpId="0" autoUpdateAnimBg="0"/>
      <p:bldP spid="3076"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8" name="Text Box 8"/>
          <p:cNvSpPr txBox="1">
            <a:spLocks noChangeArrowheads="1"/>
          </p:cNvSpPr>
          <p:nvPr/>
        </p:nvSpPr>
        <p:spPr bwMode="auto">
          <a:xfrm>
            <a:off x="467544" y="2348880"/>
            <a:ext cx="7666138" cy="1938992"/>
          </a:xfrm>
          <a:prstGeom prst="rect">
            <a:avLst/>
          </a:prstGeom>
          <a:noFill/>
          <a:ln w="9525">
            <a:noFill/>
            <a:miter lim="800000"/>
            <a:headEnd/>
            <a:tailEnd/>
          </a:ln>
        </p:spPr>
        <p:txBody>
          <a:bodyPr wrap="none">
            <a:spAutoFit/>
          </a:bodyPr>
          <a:lstStyle/>
          <a:p>
            <a:r>
              <a:rPr lang="en-GB" sz="2400" dirty="0" smtClean="0"/>
              <a:t>Other organisms can survive in </a:t>
            </a:r>
            <a:r>
              <a:rPr lang="en-GB" sz="2400" dirty="0" smtClean="0"/>
              <a:t>environments </a:t>
            </a:r>
            <a:r>
              <a:rPr lang="en-GB" sz="2400" dirty="0" smtClean="0"/>
              <a:t>with lower </a:t>
            </a:r>
          </a:p>
          <a:p>
            <a:r>
              <a:rPr lang="en-GB" sz="2400" dirty="0" smtClean="0"/>
              <a:t>c</a:t>
            </a:r>
            <a:r>
              <a:rPr lang="en-GB" sz="2400" dirty="0" smtClean="0"/>
              <a:t>oncentrations </a:t>
            </a:r>
            <a:r>
              <a:rPr lang="en-GB" sz="2400" dirty="0" smtClean="0"/>
              <a:t>of dissolved oxygen.</a:t>
            </a:r>
          </a:p>
          <a:p>
            <a:endParaRPr lang="en-GB" sz="2400" i="1" dirty="0" smtClean="0"/>
          </a:p>
          <a:p>
            <a:r>
              <a:rPr lang="en-GB" sz="2400" i="1" dirty="0" smtClean="0"/>
              <a:t>The animals shown on the next slide can survive in more still</a:t>
            </a:r>
          </a:p>
          <a:p>
            <a:r>
              <a:rPr lang="en-GB" sz="2400" i="1" dirty="0" smtClean="0"/>
              <a:t>waters.</a:t>
            </a:r>
            <a:endParaRPr lang="en-GB" sz="2400" i="1" dirty="0"/>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AU" sz="4400" dirty="0" smtClean="0">
                <a:latin typeface="+mj-lt"/>
                <a:ea typeface="+mj-ea"/>
                <a:cs typeface="+mj-cs"/>
              </a:rPr>
              <a:t>Dissolved Oxygen in water</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8">
                                            <p:txEl>
                                              <p:pRg st="0" end="0"/>
                                            </p:txEl>
                                          </p:spTgt>
                                        </p:tgtEl>
                                        <p:attrNameLst>
                                          <p:attrName>style.visibility</p:attrName>
                                        </p:attrNameLst>
                                      </p:cBhvr>
                                      <p:to>
                                        <p:strVal val="visible"/>
                                      </p:to>
                                    </p:set>
                                    <p:anim calcmode="lin" valueType="num">
                                      <p:cBhvr additive="base">
                                        <p:cTn id="7"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1" end="1"/>
                                            </p:txEl>
                                          </p:spTgt>
                                        </p:tgtEl>
                                        <p:attrNameLst>
                                          <p:attrName>style.visibility</p:attrName>
                                        </p:attrNameLst>
                                      </p:cBhvr>
                                      <p:to>
                                        <p:strVal val="visible"/>
                                      </p:to>
                                    </p:set>
                                    <p:anim calcmode="lin" valueType="num">
                                      <p:cBhvr additive="base">
                                        <p:cTn id="13"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3" end="3"/>
                                            </p:txEl>
                                          </p:spTgt>
                                        </p:tgtEl>
                                        <p:attrNameLst>
                                          <p:attrName>style.visibility</p:attrName>
                                        </p:attrNameLst>
                                      </p:cBhvr>
                                      <p:to>
                                        <p:strVal val="visible"/>
                                      </p:to>
                                    </p:set>
                                    <p:anim calcmode="lin" valueType="num">
                                      <p:cBhvr additive="base">
                                        <p:cTn id="19"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4" end="4"/>
                                            </p:txEl>
                                          </p:spTgt>
                                        </p:tgtEl>
                                        <p:attrNameLst>
                                          <p:attrName>style.visibility</p:attrName>
                                        </p:attrNameLst>
                                      </p:cBhvr>
                                      <p:to>
                                        <p:strVal val="visible"/>
                                      </p:to>
                                    </p:set>
                                    <p:anim calcmode="lin" valueType="num">
                                      <p:cBhvr additive="base">
                                        <p:cTn id="25"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0" name="Picture 4"/>
          <p:cNvPicPr>
            <a:picLocks noChangeAspect="1" noChangeArrowheads="1"/>
          </p:cNvPicPr>
          <p:nvPr/>
        </p:nvPicPr>
        <p:blipFill>
          <a:blip r:embed="rId2" cstate="print"/>
          <a:srcRect/>
          <a:stretch>
            <a:fillRect/>
          </a:stretch>
        </p:blipFill>
        <p:spPr bwMode="auto">
          <a:xfrm>
            <a:off x="381000" y="381000"/>
            <a:ext cx="8458200" cy="6096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0180"/>
                                        </p:tgtEl>
                                        <p:attrNameLst>
                                          <p:attrName>style.visibility</p:attrName>
                                        </p:attrNameLst>
                                      </p:cBhvr>
                                      <p:to>
                                        <p:strVal val="visible"/>
                                      </p:to>
                                    </p:set>
                                    <p:anim calcmode="lin" valueType="num">
                                      <p:cBhvr additive="base">
                                        <p:cTn id="7" dur="500" fill="hold"/>
                                        <p:tgtEl>
                                          <p:spTgt spid="50180"/>
                                        </p:tgtEl>
                                        <p:attrNameLst>
                                          <p:attrName>ppt_x</p:attrName>
                                        </p:attrNameLst>
                                      </p:cBhvr>
                                      <p:tavLst>
                                        <p:tav tm="0">
                                          <p:val>
                                            <p:strVal val="1+#ppt_w/2"/>
                                          </p:val>
                                        </p:tav>
                                        <p:tav tm="100000">
                                          <p:val>
                                            <p:strVal val="#ppt_x"/>
                                          </p:val>
                                        </p:tav>
                                      </p:tavLst>
                                    </p:anim>
                                    <p:anim calcmode="lin" valueType="num">
                                      <p:cBhvr additive="base">
                                        <p:cTn id="8" dur="500" fill="hold"/>
                                        <p:tgtEl>
                                          <p:spTgt spid="5018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6" name="Text Box 6"/>
          <p:cNvSpPr txBox="1">
            <a:spLocks noChangeArrowheads="1"/>
          </p:cNvSpPr>
          <p:nvPr/>
        </p:nvSpPr>
        <p:spPr bwMode="auto">
          <a:xfrm>
            <a:off x="755576" y="1628800"/>
            <a:ext cx="7272358" cy="1569660"/>
          </a:xfrm>
          <a:prstGeom prst="rect">
            <a:avLst/>
          </a:prstGeom>
          <a:noFill/>
          <a:ln w="9525">
            <a:noFill/>
            <a:miter lim="800000"/>
            <a:headEnd/>
            <a:tailEnd/>
          </a:ln>
        </p:spPr>
        <p:txBody>
          <a:bodyPr wrap="square">
            <a:spAutoFit/>
          </a:bodyPr>
          <a:lstStyle/>
          <a:p>
            <a:r>
              <a:rPr lang="en-GB" sz="2400" dirty="0" smtClean="0"/>
              <a:t>The diversity of organisms is greatest at higher DO concentrations. The table below lists the minimum dissolved oxygen concentrations necessary to sustain selected animals.</a:t>
            </a:r>
            <a:endParaRPr lang="en-GB" sz="2400" dirty="0"/>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AU" sz="4400" dirty="0" smtClean="0">
                <a:latin typeface="+mj-lt"/>
                <a:ea typeface="+mj-ea"/>
                <a:cs typeface="+mj-cs"/>
              </a:rPr>
              <a:t>Dissolved Oxygen in water</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5" name="Table 4"/>
          <p:cNvGraphicFramePr>
            <a:graphicFrameLocks noGrp="1"/>
          </p:cNvGraphicFramePr>
          <p:nvPr/>
        </p:nvGraphicFramePr>
        <p:xfrm>
          <a:off x="1043608" y="3501008"/>
          <a:ext cx="6096000" cy="32359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AU" dirty="0" smtClean="0"/>
                        <a:t>Organism</a:t>
                      </a:r>
                      <a:endParaRPr lang="en-AU" dirty="0"/>
                    </a:p>
                  </a:txBody>
                  <a:tcPr/>
                </a:tc>
                <a:tc>
                  <a:txBody>
                    <a:bodyPr/>
                    <a:lstStyle/>
                    <a:p>
                      <a:r>
                        <a:rPr lang="en-AU" dirty="0" smtClean="0"/>
                        <a:t>Minimum dissolved oxygen (mg/L)</a:t>
                      </a:r>
                      <a:endParaRPr lang="en-AU" dirty="0"/>
                    </a:p>
                  </a:txBody>
                  <a:tcPr/>
                </a:tc>
              </a:tr>
              <a:tr h="370840">
                <a:tc>
                  <a:txBody>
                    <a:bodyPr/>
                    <a:lstStyle/>
                    <a:p>
                      <a:r>
                        <a:rPr lang="en-AU" dirty="0" smtClean="0"/>
                        <a:t>Trout</a:t>
                      </a:r>
                    </a:p>
                  </a:txBody>
                  <a:tcPr/>
                </a:tc>
                <a:tc>
                  <a:txBody>
                    <a:bodyPr/>
                    <a:lstStyle/>
                    <a:p>
                      <a:pPr algn="ctr"/>
                      <a:r>
                        <a:rPr lang="en-AU" dirty="0" smtClean="0"/>
                        <a:t>6.5</a:t>
                      </a:r>
                      <a:endParaRPr lang="en-AU"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Smallmouth bass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AU" dirty="0" smtClean="0"/>
                        <a:t>6.5</a:t>
                      </a:r>
                    </a:p>
                  </a:txBody>
                  <a:tcPr/>
                </a:tc>
              </a:tr>
              <a:tr h="370840">
                <a:tc>
                  <a:txBody>
                    <a:bodyPr/>
                    <a:lstStyle/>
                    <a:p>
                      <a:r>
                        <a:rPr lang="en-AU" dirty="0" err="1" smtClean="0"/>
                        <a:t>Caddisfly</a:t>
                      </a:r>
                      <a:r>
                        <a:rPr lang="en-AU" dirty="0" smtClean="0"/>
                        <a:t> larvae</a:t>
                      </a:r>
                      <a:endParaRPr lang="en-AU" dirty="0"/>
                    </a:p>
                  </a:txBody>
                  <a:tcPr/>
                </a:tc>
                <a:tc>
                  <a:txBody>
                    <a:bodyPr/>
                    <a:lstStyle/>
                    <a:p>
                      <a:pPr algn="ctr"/>
                      <a:r>
                        <a:rPr lang="en-AU" dirty="0" smtClean="0"/>
                        <a:t>4.0</a:t>
                      </a:r>
                      <a:endParaRPr lang="en-AU" dirty="0"/>
                    </a:p>
                  </a:txBody>
                  <a:tcPr/>
                </a:tc>
              </a:tr>
              <a:tr h="370840">
                <a:tc>
                  <a:txBody>
                    <a:bodyPr/>
                    <a:lstStyle/>
                    <a:p>
                      <a:r>
                        <a:rPr lang="en-AU" dirty="0" smtClean="0"/>
                        <a:t>Mayfly larvae</a:t>
                      </a:r>
                      <a:endParaRPr lang="en-AU" dirty="0"/>
                    </a:p>
                  </a:txBody>
                  <a:tcPr/>
                </a:tc>
                <a:tc>
                  <a:txBody>
                    <a:bodyPr/>
                    <a:lstStyle/>
                    <a:p>
                      <a:pPr algn="ctr"/>
                      <a:r>
                        <a:rPr lang="en-AU" dirty="0" smtClean="0"/>
                        <a:t>4.0</a:t>
                      </a:r>
                      <a:endParaRPr lang="en-AU" dirty="0"/>
                    </a:p>
                  </a:txBody>
                  <a:tcPr/>
                </a:tc>
              </a:tr>
              <a:tr h="370840">
                <a:tc>
                  <a:txBody>
                    <a:bodyPr/>
                    <a:lstStyle/>
                    <a:p>
                      <a:r>
                        <a:rPr lang="en-AU" dirty="0" smtClean="0"/>
                        <a:t>Catfish</a:t>
                      </a:r>
                      <a:endParaRPr lang="en-AU" dirty="0"/>
                    </a:p>
                  </a:txBody>
                  <a:tcPr/>
                </a:tc>
                <a:tc>
                  <a:txBody>
                    <a:bodyPr/>
                    <a:lstStyle/>
                    <a:p>
                      <a:pPr algn="ctr"/>
                      <a:r>
                        <a:rPr lang="en-AU" dirty="0" smtClean="0"/>
                        <a:t>2.5</a:t>
                      </a:r>
                      <a:endParaRPr lang="en-AU" dirty="0"/>
                    </a:p>
                  </a:txBody>
                  <a:tcPr/>
                </a:tc>
              </a:tr>
              <a:tr h="370840">
                <a:tc>
                  <a:txBody>
                    <a:bodyPr/>
                    <a:lstStyle/>
                    <a:p>
                      <a:r>
                        <a:rPr lang="en-AU" dirty="0" smtClean="0"/>
                        <a:t>Carp</a:t>
                      </a:r>
                      <a:endParaRPr lang="en-AU" dirty="0"/>
                    </a:p>
                  </a:txBody>
                  <a:tcPr/>
                </a:tc>
                <a:tc>
                  <a:txBody>
                    <a:bodyPr/>
                    <a:lstStyle/>
                    <a:p>
                      <a:pPr algn="ctr"/>
                      <a:r>
                        <a:rPr lang="en-AU" dirty="0" smtClean="0"/>
                        <a:t>2.0</a:t>
                      </a:r>
                      <a:endParaRPr lang="en-AU" dirty="0"/>
                    </a:p>
                  </a:txBody>
                  <a:tcPr/>
                </a:tc>
              </a:tr>
              <a:tr h="370840">
                <a:tc>
                  <a:txBody>
                    <a:bodyPr/>
                    <a:lstStyle/>
                    <a:p>
                      <a:r>
                        <a:rPr lang="en-AU" dirty="0" smtClean="0"/>
                        <a:t>Mosquito larvae</a:t>
                      </a:r>
                      <a:endParaRPr lang="en-AU" dirty="0"/>
                    </a:p>
                  </a:txBody>
                  <a:tcPr/>
                </a:tc>
                <a:tc>
                  <a:txBody>
                    <a:bodyPr/>
                    <a:lstStyle/>
                    <a:p>
                      <a:pPr algn="ctr"/>
                      <a:r>
                        <a:rPr lang="en-AU" dirty="0" smtClean="0"/>
                        <a:t>1.0</a:t>
                      </a:r>
                      <a:endParaRPr lang="en-AU"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6">
                                            <p:txEl>
                                              <p:pRg st="0" end="0"/>
                                            </p:txEl>
                                          </p:spTgt>
                                        </p:tgtEl>
                                        <p:attrNameLst>
                                          <p:attrName>style.visibility</p:attrName>
                                        </p:attrNameLst>
                                      </p:cBhvr>
                                      <p:to>
                                        <p:strVal val="visible"/>
                                      </p:to>
                                    </p:set>
                                    <p:anim calcmode="lin" valueType="num">
                                      <p:cBhvr additive="base">
                                        <p:cTn id="7" dur="500" fill="hold"/>
                                        <p:tgtEl>
                                          <p:spTgt spid="4608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6"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8" name="Text Box 8"/>
          <p:cNvSpPr txBox="1">
            <a:spLocks noChangeArrowheads="1"/>
          </p:cNvSpPr>
          <p:nvPr/>
        </p:nvSpPr>
        <p:spPr bwMode="auto">
          <a:xfrm>
            <a:off x="539552" y="1700808"/>
            <a:ext cx="8583632" cy="4770537"/>
          </a:xfrm>
          <a:prstGeom prst="rect">
            <a:avLst/>
          </a:prstGeom>
          <a:noFill/>
          <a:ln w="9525">
            <a:noFill/>
            <a:miter lim="800000"/>
            <a:headEnd/>
            <a:tailEnd/>
          </a:ln>
        </p:spPr>
        <p:txBody>
          <a:bodyPr wrap="none">
            <a:spAutoFit/>
          </a:bodyPr>
          <a:lstStyle/>
          <a:p>
            <a:r>
              <a:rPr lang="en-GB" sz="2400" dirty="0" smtClean="0"/>
              <a:t>Oxygen gas is dissolved in water by a variety of processes and</a:t>
            </a:r>
          </a:p>
          <a:p>
            <a:r>
              <a:rPr lang="en-GB" sz="2400" dirty="0" smtClean="0"/>
              <a:t> factors:</a:t>
            </a:r>
          </a:p>
          <a:p>
            <a:endParaRPr lang="en-GB" sz="2400" dirty="0" smtClean="0"/>
          </a:p>
          <a:p>
            <a:r>
              <a:rPr lang="en-GB" sz="2000" b="1" dirty="0" smtClean="0"/>
              <a:t>PROCESSES</a:t>
            </a:r>
          </a:p>
          <a:p>
            <a:pPr>
              <a:buFont typeface="Arial" pitchFamily="34" charset="0"/>
              <a:buChar char="•"/>
            </a:pPr>
            <a:r>
              <a:rPr lang="en-GB" sz="2000" dirty="0" smtClean="0"/>
              <a:t>Diffusion from atmosphere</a:t>
            </a:r>
          </a:p>
          <a:p>
            <a:pPr>
              <a:buFont typeface="Arial" pitchFamily="34" charset="0"/>
              <a:buChar char="•"/>
            </a:pPr>
            <a:r>
              <a:rPr lang="en-GB" sz="2000" dirty="0" smtClean="0"/>
              <a:t>Aeration as water moves across rocks and debris</a:t>
            </a:r>
          </a:p>
          <a:p>
            <a:pPr>
              <a:buFont typeface="Arial" pitchFamily="34" charset="0"/>
              <a:buChar char="•"/>
            </a:pPr>
            <a:r>
              <a:rPr lang="en-GB" sz="2000" dirty="0" smtClean="0"/>
              <a:t>Aeration from wind and waves</a:t>
            </a:r>
          </a:p>
          <a:p>
            <a:pPr>
              <a:buFont typeface="Arial" pitchFamily="34" charset="0"/>
              <a:buChar char="•"/>
            </a:pPr>
            <a:r>
              <a:rPr lang="en-GB" sz="2000" dirty="0" smtClean="0"/>
              <a:t>Photosynthesis of aquatic plants</a:t>
            </a:r>
          </a:p>
          <a:p>
            <a:pPr>
              <a:buFont typeface="Arial" pitchFamily="34" charset="0"/>
              <a:buChar char="•"/>
            </a:pPr>
            <a:endParaRPr lang="en-GB" sz="2400" dirty="0" smtClean="0"/>
          </a:p>
          <a:p>
            <a:r>
              <a:rPr lang="en-GB" sz="2000" b="1" dirty="0" smtClean="0"/>
              <a:t>FACTORS</a:t>
            </a:r>
          </a:p>
          <a:p>
            <a:pPr>
              <a:buFont typeface="Arial" pitchFamily="34" charset="0"/>
              <a:buChar char="•"/>
            </a:pPr>
            <a:r>
              <a:rPr lang="en-GB" sz="2000" dirty="0" smtClean="0"/>
              <a:t>Temperature, Stream flow, air pressure, aquatic plants, decaying organic matter,</a:t>
            </a:r>
          </a:p>
          <a:p>
            <a:r>
              <a:rPr lang="en-GB" sz="2000" dirty="0" smtClean="0"/>
              <a:t>and human activities.</a:t>
            </a:r>
          </a:p>
          <a:p>
            <a:pPr>
              <a:buFont typeface="Arial" pitchFamily="34" charset="0"/>
              <a:buChar char="•"/>
            </a:pPr>
            <a:endParaRPr lang="en-GB" sz="2400" b="1" i="1" dirty="0" smtClean="0"/>
          </a:p>
          <a:p>
            <a:pPr>
              <a:buFont typeface="Arial" pitchFamily="34" charset="0"/>
              <a:buChar char="•"/>
            </a:pPr>
            <a:endParaRPr lang="en-GB" sz="2400" i="1" dirty="0"/>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AU" sz="4400" dirty="0" smtClean="0">
                <a:latin typeface="+mj-lt"/>
                <a:ea typeface="+mj-ea"/>
                <a:cs typeface="+mj-cs"/>
              </a:rPr>
              <a:t>Dissolved Oxygen in water</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8">
                                            <p:txEl>
                                              <p:pRg st="0" end="0"/>
                                            </p:txEl>
                                          </p:spTgt>
                                        </p:tgtEl>
                                        <p:attrNameLst>
                                          <p:attrName>style.visibility</p:attrName>
                                        </p:attrNameLst>
                                      </p:cBhvr>
                                      <p:to>
                                        <p:strVal val="visible"/>
                                      </p:to>
                                    </p:set>
                                    <p:anim calcmode="lin" valueType="num">
                                      <p:cBhvr additive="base">
                                        <p:cTn id="7"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1" end="1"/>
                                            </p:txEl>
                                          </p:spTgt>
                                        </p:tgtEl>
                                        <p:attrNameLst>
                                          <p:attrName>style.visibility</p:attrName>
                                        </p:attrNameLst>
                                      </p:cBhvr>
                                      <p:to>
                                        <p:strVal val="visible"/>
                                      </p:to>
                                    </p:set>
                                    <p:anim calcmode="lin" valueType="num">
                                      <p:cBhvr additive="base">
                                        <p:cTn id="13" dur="500" fill="hold"/>
                                        <p:tgtEl>
                                          <p:spTgt spid="4608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3" end="3"/>
                                            </p:txEl>
                                          </p:spTgt>
                                        </p:tgtEl>
                                        <p:attrNameLst>
                                          <p:attrName>style.visibility</p:attrName>
                                        </p:attrNameLst>
                                      </p:cBhvr>
                                      <p:to>
                                        <p:strVal val="visible"/>
                                      </p:to>
                                    </p:set>
                                    <p:anim calcmode="lin" valueType="num">
                                      <p:cBhvr additive="base">
                                        <p:cTn id="19"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4" end="4"/>
                                            </p:txEl>
                                          </p:spTgt>
                                        </p:tgtEl>
                                        <p:attrNameLst>
                                          <p:attrName>style.visibility</p:attrName>
                                        </p:attrNameLst>
                                      </p:cBhvr>
                                      <p:to>
                                        <p:strVal val="visible"/>
                                      </p:to>
                                    </p:set>
                                    <p:anim calcmode="lin" valueType="num">
                                      <p:cBhvr additive="base">
                                        <p:cTn id="25"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8">
                                            <p:txEl>
                                              <p:pRg st="5" end="5"/>
                                            </p:txEl>
                                          </p:spTgt>
                                        </p:tgtEl>
                                        <p:attrNameLst>
                                          <p:attrName>style.visibility</p:attrName>
                                        </p:attrNameLst>
                                      </p:cBhvr>
                                      <p:to>
                                        <p:strVal val="visible"/>
                                      </p:to>
                                    </p:set>
                                    <p:anim calcmode="lin" valueType="num">
                                      <p:cBhvr additive="base">
                                        <p:cTn id="31" dur="500" fill="hold"/>
                                        <p:tgtEl>
                                          <p:spTgt spid="46088">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8">
                                            <p:txEl>
                                              <p:pRg st="6" end="6"/>
                                            </p:txEl>
                                          </p:spTgt>
                                        </p:tgtEl>
                                        <p:attrNameLst>
                                          <p:attrName>style.visibility</p:attrName>
                                        </p:attrNameLst>
                                      </p:cBhvr>
                                      <p:to>
                                        <p:strVal val="visible"/>
                                      </p:to>
                                    </p:set>
                                    <p:anim calcmode="lin" valueType="num">
                                      <p:cBhvr additive="base">
                                        <p:cTn id="37" dur="500" fill="hold"/>
                                        <p:tgtEl>
                                          <p:spTgt spid="46088">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8">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6088">
                                            <p:txEl>
                                              <p:pRg st="7" end="7"/>
                                            </p:txEl>
                                          </p:spTgt>
                                        </p:tgtEl>
                                        <p:attrNameLst>
                                          <p:attrName>style.visibility</p:attrName>
                                        </p:attrNameLst>
                                      </p:cBhvr>
                                      <p:to>
                                        <p:strVal val="visible"/>
                                      </p:to>
                                    </p:set>
                                    <p:anim calcmode="lin" valueType="num">
                                      <p:cBhvr additive="base">
                                        <p:cTn id="43" dur="500" fill="hold"/>
                                        <p:tgtEl>
                                          <p:spTgt spid="46088">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6088">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6088">
                                            <p:txEl>
                                              <p:pRg st="9" end="9"/>
                                            </p:txEl>
                                          </p:spTgt>
                                        </p:tgtEl>
                                        <p:attrNameLst>
                                          <p:attrName>style.visibility</p:attrName>
                                        </p:attrNameLst>
                                      </p:cBhvr>
                                      <p:to>
                                        <p:strVal val="visible"/>
                                      </p:to>
                                    </p:set>
                                    <p:anim calcmode="lin" valueType="num">
                                      <p:cBhvr additive="base">
                                        <p:cTn id="49" dur="500" fill="hold"/>
                                        <p:tgtEl>
                                          <p:spTgt spid="46088">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6088">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6088">
                                            <p:txEl>
                                              <p:pRg st="10" end="10"/>
                                            </p:txEl>
                                          </p:spTgt>
                                        </p:tgtEl>
                                        <p:attrNameLst>
                                          <p:attrName>style.visibility</p:attrName>
                                        </p:attrNameLst>
                                      </p:cBhvr>
                                      <p:to>
                                        <p:strVal val="visible"/>
                                      </p:to>
                                    </p:set>
                                    <p:anim calcmode="lin" valueType="num">
                                      <p:cBhvr additive="base">
                                        <p:cTn id="55" dur="500" fill="hold"/>
                                        <p:tgtEl>
                                          <p:spTgt spid="46088">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6088">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6088">
                                            <p:txEl>
                                              <p:pRg st="11" end="11"/>
                                            </p:txEl>
                                          </p:spTgt>
                                        </p:tgtEl>
                                        <p:attrNameLst>
                                          <p:attrName>style.visibility</p:attrName>
                                        </p:attrNameLst>
                                      </p:cBhvr>
                                      <p:to>
                                        <p:strVal val="visible"/>
                                      </p:to>
                                    </p:set>
                                    <p:anim calcmode="lin" valueType="num">
                                      <p:cBhvr additive="base">
                                        <p:cTn id="61" dur="500" fill="hold"/>
                                        <p:tgtEl>
                                          <p:spTgt spid="46088">
                                            <p:txEl>
                                              <p:pRg st="11" end="1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6088">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8" name="Text Box 8"/>
          <p:cNvSpPr txBox="1">
            <a:spLocks noChangeArrowheads="1"/>
          </p:cNvSpPr>
          <p:nvPr/>
        </p:nvSpPr>
        <p:spPr bwMode="auto">
          <a:xfrm>
            <a:off x="539552" y="1700808"/>
            <a:ext cx="4392488" cy="4524315"/>
          </a:xfrm>
          <a:prstGeom prst="rect">
            <a:avLst/>
          </a:prstGeom>
          <a:noFill/>
          <a:ln w="9525">
            <a:noFill/>
            <a:miter lim="800000"/>
            <a:headEnd/>
            <a:tailEnd/>
          </a:ln>
        </p:spPr>
        <p:txBody>
          <a:bodyPr wrap="square">
            <a:spAutoFit/>
          </a:bodyPr>
          <a:lstStyle/>
          <a:p>
            <a:r>
              <a:rPr lang="en-GB" sz="2400" i="1" dirty="0" smtClean="0"/>
              <a:t>EXPECTED LEVELS</a:t>
            </a:r>
          </a:p>
          <a:p>
            <a:endParaRPr lang="en-GB" sz="2400" dirty="0" smtClean="0"/>
          </a:p>
          <a:p>
            <a:r>
              <a:rPr lang="en-GB" sz="2000" dirty="0" smtClean="0"/>
              <a:t>The unit mg/L</a:t>
            </a:r>
            <a:r>
              <a:rPr lang="en-GB" sz="2000" baseline="30000" dirty="0" smtClean="0"/>
              <a:t>2</a:t>
            </a:r>
            <a:r>
              <a:rPr lang="en-GB" sz="2000" dirty="0" smtClean="0"/>
              <a:t>  is the quantity of oxygen gas dissolved </a:t>
            </a:r>
            <a:r>
              <a:rPr lang="en-GB" sz="2000" dirty="0" smtClean="0"/>
              <a:t>in </a:t>
            </a:r>
            <a:r>
              <a:rPr lang="en-GB" sz="2000" dirty="0" smtClean="0"/>
              <a:t>one litre of water. </a:t>
            </a:r>
          </a:p>
          <a:p>
            <a:r>
              <a:rPr lang="en-AU" sz="2000" dirty="0" smtClean="0"/>
              <a:t>When relating DO measurements to minimum levels required by aquatic</a:t>
            </a:r>
          </a:p>
          <a:p>
            <a:r>
              <a:rPr lang="en-AU" sz="2000" dirty="0" smtClean="0"/>
              <a:t> organisms, mg/L is used.</a:t>
            </a:r>
          </a:p>
          <a:p>
            <a:r>
              <a:rPr lang="en-AU" sz="2000" dirty="0" smtClean="0"/>
              <a:t>When discussing water quality of a stream or river , it can be helpful to use</a:t>
            </a:r>
          </a:p>
          <a:p>
            <a:r>
              <a:rPr lang="en-AU" sz="2000" dirty="0" smtClean="0"/>
              <a:t>t</a:t>
            </a:r>
            <a:r>
              <a:rPr lang="en-AU" sz="2000" dirty="0" smtClean="0"/>
              <a:t>he </a:t>
            </a:r>
            <a:r>
              <a:rPr lang="en-AU" sz="2000" dirty="0" smtClean="0"/>
              <a:t>term </a:t>
            </a:r>
            <a:r>
              <a:rPr lang="en-AU" sz="2000" i="1" dirty="0" smtClean="0"/>
              <a:t>percent saturation</a:t>
            </a:r>
            <a:r>
              <a:rPr lang="en-AU" sz="2000" dirty="0" smtClean="0"/>
              <a:t>. Percent saturation is the dissolved oxygen </a:t>
            </a:r>
            <a:r>
              <a:rPr lang="en-AU" sz="2000" dirty="0" smtClean="0"/>
              <a:t>reading in </a:t>
            </a:r>
            <a:r>
              <a:rPr lang="en-AU" sz="2000" dirty="0" smtClean="0"/>
              <a:t>mg/L divided by 100 % dissolved oxygen value for water </a:t>
            </a:r>
            <a:r>
              <a:rPr lang="en-AU" sz="2000" dirty="0" smtClean="0"/>
              <a:t>at </a:t>
            </a:r>
            <a:r>
              <a:rPr lang="en-AU" sz="2000" dirty="0" smtClean="0"/>
              <a:t>the </a:t>
            </a:r>
            <a:r>
              <a:rPr lang="en-AU" sz="2000" dirty="0" smtClean="0"/>
              <a:t>same temperature </a:t>
            </a:r>
            <a:r>
              <a:rPr lang="en-AU" sz="2000" dirty="0" smtClean="0"/>
              <a:t>and air </a:t>
            </a:r>
            <a:r>
              <a:rPr lang="en-AU" sz="2000" dirty="0" smtClean="0"/>
              <a:t>pressure. </a:t>
            </a:r>
            <a:endParaRPr lang="en-AU" sz="2000" dirty="0" smtClean="0"/>
          </a:p>
        </p:txBody>
      </p:sp>
      <p:sp>
        <p:nvSpPr>
          <p:cNvPr id="6" name="Title 1"/>
          <p:cNvSpPr txBox="1">
            <a:spLocks/>
          </p:cNvSpPr>
          <p:nvPr/>
        </p:nvSpPr>
        <p:spPr>
          <a:xfrm>
            <a:off x="285720" y="571480"/>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AU" sz="4400" dirty="0" smtClean="0">
                <a:latin typeface="+mj-lt"/>
                <a:ea typeface="+mj-ea"/>
                <a:cs typeface="+mj-cs"/>
              </a:rPr>
              <a:t>Percent Saturation of DO </a:t>
            </a:r>
            <a:r>
              <a:rPr lang="en-AU" sz="4400" dirty="0" smtClean="0">
                <a:latin typeface="+mj-lt"/>
                <a:ea typeface="+mj-ea"/>
                <a:cs typeface="+mj-cs"/>
              </a:rPr>
              <a:t>in water</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4" name="Table 3"/>
          <p:cNvGraphicFramePr>
            <a:graphicFrameLocks noGrp="1"/>
          </p:cNvGraphicFramePr>
          <p:nvPr/>
        </p:nvGraphicFramePr>
        <p:xfrm>
          <a:off x="5148064" y="1844824"/>
          <a:ext cx="3408040" cy="2633445"/>
        </p:xfrm>
        <a:graphic>
          <a:graphicData uri="http://schemas.openxmlformats.org/drawingml/2006/table">
            <a:tbl>
              <a:tblPr firstRow="1" bandRow="1">
                <a:tableStyleId>{5C22544A-7EE6-4342-B048-85BDC9FD1C3A}</a:tableStyleId>
              </a:tblPr>
              <a:tblGrid>
                <a:gridCol w="1704020"/>
                <a:gridCol w="1704020"/>
              </a:tblGrid>
              <a:tr h="398673">
                <a:tc>
                  <a:txBody>
                    <a:bodyPr/>
                    <a:lstStyle/>
                    <a:p>
                      <a:r>
                        <a:rPr lang="en-AU" dirty="0" smtClean="0"/>
                        <a:t>DO Level</a:t>
                      </a:r>
                      <a:endParaRPr lang="en-AU" dirty="0"/>
                    </a:p>
                  </a:txBody>
                  <a:tcPr/>
                </a:tc>
                <a:tc>
                  <a:txBody>
                    <a:bodyPr/>
                    <a:lstStyle/>
                    <a:p>
                      <a:r>
                        <a:rPr lang="en-AU" dirty="0" smtClean="0"/>
                        <a:t>% saturation of DO</a:t>
                      </a:r>
                      <a:endParaRPr lang="en-AU" dirty="0"/>
                    </a:p>
                  </a:txBody>
                  <a:tcPr/>
                </a:tc>
              </a:tr>
              <a:tr h="398673">
                <a:tc>
                  <a:txBody>
                    <a:bodyPr/>
                    <a:lstStyle/>
                    <a:p>
                      <a:r>
                        <a:rPr lang="en-AU" dirty="0" err="1" smtClean="0"/>
                        <a:t>Supersaturation</a:t>
                      </a:r>
                      <a:endParaRPr lang="en-AU" dirty="0"/>
                    </a:p>
                  </a:txBody>
                  <a:tcPr/>
                </a:tc>
                <a:tc>
                  <a:txBody>
                    <a:bodyPr/>
                    <a:lstStyle/>
                    <a:p>
                      <a:r>
                        <a:rPr lang="en-AU" dirty="0" smtClean="0"/>
                        <a:t>&gt;=101%</a:t>
                      </a:r>
                      <a:endParaRPr lang="en-AU" dirty="0"/>
                    </a:p>
                  </a:txBody>
                  <a:tcPr/>
                </a:tc>
              </a:tr>
              <a:tr h="398673">
                <a:tc>
                  <a:txBody>
                    <a:bodyPr/>
                    <a:lstStyle/>
                    <a:p>
                      <a:r>
                        <a:rPr lang="en-AU" dirty="0" smtClean="0"/>
                        <a:t>Excellent</a:t>
                      </a:r>
                      <a:endParaRPr lang="en-AU" dirty="0"/>
                    </a:p>
                  </a:txBody>
                  <a:tcPr/>
                </a:tc>
                <a:tc>
                  <a:txBody>
                    <a:bodyPr/>
                    <a:lstStyle/>
                    <a:p>
                      <a:r>
                        <a:rPr lang="en-AU" dirty="0" smtClean="0"/>
                        <a:t>90-100%</a:t>
                      </a:r>
                      <a:endParaRPr lang="en-AU" dirty="0"/>
                    </a:p>
                  </a:txBody>
                  <a:tcPr/>
                </a:tc>
              </a:tr>
              <a:tr h="398673">
                <a:tc>
                  <a:txBody>
                    <a:bodyPr/>
                    <a:lstStyle/>
                    <a:p>
                      <a:r>
                        <a:rPr lang="en-AU" dirty="0" smtClean="0"/>
                        <a:t>Adequate</a:t>
                      </a:r>
                      <a:endParaRPr lang="en-AU" dirty="0"/>
                    </a:p>
                  </a:txBody>
                  <a:tcPr/>
                </a:tc>
                <a:tc>
                  <a:txBody>
                    <a:bodyPr/>
                    <a:lstStyle/>
                    <a:p>
                      <a:r>
                        <a:rPr lang="en-AU" dirty="0" smtClean="0"/>
                        <a:t>80-89%</a:t>
                      </a:r>
                      <a:endParaRPr lang="en-AU" dirty="0"/>
                    </a:p>
                  </a:txBody>
                  <a:tcPr/>
                </a:tc>
              </a:tr>
              <a:tr h="398673">
                <a:tc>
                  <a:txBody>
                    <a:bodyPr/>
                    <a:lstStyle/>
                    <a:p>
                      <a:r>
                        <a:rPr lang="en-AU" dirty="0" smtClean="0"/>
                        <a:t>Acceptable</a:t>
                      </a:r>
                      <a:endParaRPr lang="en-AU" dirty="0"/>
                    </a:p>
                  </a:txBody>
                  <a:tcPr/>
                </a:tc>
                <a:tc>
                  <a:txBody>
                    <a:bodyPr/>
                    <a:lstStyle/>
                    <a:p>
                      <a:r>
                        <a:rPr lang="en-AU" dirty="0" smtClean="0"/>
                        <a:t>60-79%</a:t>
                      </a:r>
                      <a:endParaRPr lang="en-AU" dirty="0"/>
                    </a:p>
                  </a:txBody>
                  <a:tcPr/>
                </a:tc>
              </a:tr>
              <a:tr h="398673">
                <a:tc>
                  <a:txBody>
                    <a:bodyPr/>
                    <a:lstStyle/>
                    <a:p>
                      <a:r>
                        <a:rPr lang="en-AU" dirty="0" smtClean="0"/>
                        <a:t>Poor</a:t>
                      </a:r>
                      <a:endParaRPr lang="en-AU" dirty="0"/>
                    </a:p>
                  </a:txBody>
                  <a:tcPr/>
                </a:tc>
                <a:tc>
                  <a:txBody>
                    <a:bodyPr/>
                    <a:lstStyle/>
                    <a:p>
                      <a:r>
                        <a:rPr lang="en-AU" dirty="0" smtClean="0"/>
                        <a:t>&lt;60%</a:t>
                      </a:r>
                      <a:endParaRPr lang="en-AU" dirty="0"/>
                    </a:p>
                  </a:txBody>
                  <a:tcPr/>
                </a:tc>
              </a:tr>
            </a:tbl>
          </a:graphicData>
        </a:graphic>
      </p:graphicFrame>
      <p:sp>
        <p:nvSpPr>
          <p:cNvPr id="5" name="TextBox 4"/>
          <p:cNvSpPr txBox="1"/>
          <p:nvPr/>
        </p:nvSpPr>
        <p:spPr>
          <a:xfrm>
            <a:off x="5148064" y="4797152"/>
            <a:ext cx="3456384" cy="1477328"/>
          </a:xfrm>
          <a:prstGeom prst="rect">
            <a:avLst/>
          </a:prstGeom>
          <a:noFill/>
        </p:spPr>
        <p:txBody>
          <a:bodyPr wrap="square" rtlCol="0">
            <a:spAutoFit/>
          </a:bodyPr>
          <a:lstStyle/>
          <a:p>
            <a:r>
              <a:rPr lang="en-AU" dirty="0" smtClean="0">
                <a:solidFill>
                  <a:schemeClr val="accent3">
                    <a:lumMod val="75000"/>
                  </a:schemeClr>
                </a:solidFill>
              </a:rPr>
              <a:t>Use the handout to convert the average DO collected at the site to the percent saturation of oxygen. This takes into account temperature collected on the day.</a:t>
            </a:r>
            <a:endParaRPr lang="en-AU" dirty="0">
              <a:solidFill>
                <a:schemeClr val="accent3">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6088">
                                            <p:txEl>
                                              <p:pRg st="0" end="0"/>
                                            </p:txEl>
                                          </p:spTgt>
                                        </p:tgtEl>
                                        <p:attrNameLst>
                                          <p:attrName>style.visibility</p:attrName>
                                        </p:attrNameLst>
                                      </p:cBhvr>
                                      <p:to>
                                        <p:strVal val="visible"/>
                                      </p:to>
                                    </p:set>
                                    <p:anim calcmode="lin" valueType="num">
                                      <p:cBhvr additive="base">
                                        <p:cTn id="7" dur="500" fill="hold"/>
                                        <p:tgtEl>
                                          <p:spTgt spid="4608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608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6088">
                                            <p:txEl>
                                              <p:pRg st="2" end="2"/>
                                            </p:txEl>
                                          </p:spTgt>
                                        </p:tgtEl>
                                        <p:attrNameLst>
                                          <p:attrName>style.visibility</p:attrName>
                                        </p:attrNameLst>
                                      </p:cBhvr>
                                      <p:to>
                                        <p:strVal val="visible"/>
                                      </p:to>
                                    </p:set>
                                    <p:anim calcmode="lin" valueType="num">
                                      <p:cBhvr additive="base">
                                        <p:cTn id="13" dur="500" fill="hold"/>
                                        <p:tgtEl>
                                          <p:spTgt spid="46088">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608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6088">
                                            <p:txEl>
                                              <p:pRg st="3" end="3"/>
                                            </p:txEl>
                                          </p:spTgt>
                                        </p:tgtEl>
                                        <p:attrNameLst>
                                          <p:attrName>style.visibility</p:attrName>
                                        </p:attrNameLst>
                                      </p:cBhvr>
                                      <p:to>
                                        <p:strVal val="visible"/>
                                      </p:to>
                                    </p:set>
                                    <p:anim calcmode="lin" valueType="num">
                                      <p:cBhvr additive="base">
                                        <p:cTn id="19" dur="500" fill="hold"/>
                                        <p:tgtEl>
                                          <p:spTgt spid="46088">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608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6088">
                                            <p:txEl>
                                              <p:pRg st="4" end="4"/>
                                            </p:txEl>
                                          </p:spTgt>
                                        </p:tgtEl>
                                        <p:attrNameLst>
                                          <p:attrName>style.visibility</p:attrName>
                                        </p:attrNameLst>
                                      </p:cBhvr>
                                      <p:to>
                                        <p:strVal val="visible"/>
                                      </p:to>
                                    </p:set>
                                    <p:anim calcmode="lin" valueType="num">
                                      <p:cBhvr additive="base">
                                        <p:cTn id="25" dur="500" fill="hold"/>
                                        <p:tgtEl>
                                          <p:spTgt spid="46088">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608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6088">
                                            <p:txEl>
                                              <p:pRg st="5" end="5"/>
                                            </p:txEl>
                                          </p:spTgt>
                                        </p:tgtEl>
                                        <p:attrNameLst>
                                          <p:attrName>style.visibility</p:attrName>
                                        </p:attrNameLst>
                                      </p:cBhvr>
                                      <p:to>
                                        <p:strVal val="visible"/>
                                      </p:to>
                                    </p:set>
                                    <p:anim calcmode="lin" valueType="num">
                                      <p:cBhvr additive="base">
                                        <p:cTn id="31" dur="500" fill="hold"/>
                                        <p:tgtEl>
                                          <p:spTgt spid="46088">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608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6088">
                                            <p:txEl>
                                              <p:pRg st="6" end="6"/>
                                            </p:txEl>
                                          </p:spTgt>
                                        </p:tgtEl>
                                        <p:attrNameLst>
                                          <p:attrName>style.visibility</p:attrName>
                                        </p:attrNameLst>
                                      </p:cBhvr>
                                      <p:to>
                                        <p:strVal val="visible"/>
                                      </p:to>
                                    </p:set>
                                    <p:anim calcmode="lin" valueType="num">
                                      <p:cBhvr additive="base">
                                        <p:cTn id="37" dur="500" fill="hold"/>
                                        <p:tgtEl>
                                          <p:spTgt spid="46088">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6088">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6" name="Text Box 6"/>
          <p:cNvSpPr txBox="1">
            <a:spLocks noChangeArrowheads="1"/>
          </p:cNvSpPr>
          <p:nvPr/>
        </p:nvSpPr>
        <p:spPr bwMode="auto">
          <a:xfrm>
            <a:off x="285720" y="2143116"/>
            <a:ext cx="8544775" cy="1569660"/>
          </a:xfrm>
          <a:prstGeom prst="rect">
            <a:avLst/>
          </a:prstGeom>
          <a:noFill/>
          <a:ln w="9525">
            <a:noFill/>
            <a:miter lim="800000"/>
            <a:headEnd/>
            <a:tailEnd/>
          </a:ln>
        </p:spPr>
        <p:txBody>
          <a:bodyPr wrap="none">
            <a:spAutoFit/>
          </a:bodyPr>
          <a:lstStyle/>
          <a:p>
            <a:r>
              <a:rPr lang="en-GB" sz="2400" dirty="0"/>
              <a:t>Wind flow rate :- this tells about how fast the wind is flowing in a</a:t>
            </a:r>
          </a:p>
          <a:p>
            <a:r>
              <a:rPr lang="en-GB" sz="2400" dirty="0"/>
              <a:t>particular area</a:t>
            </a:r>
            <a:r>
              <a:rPr lang="en-GB" sz="2400" dirty="0" smtClean="0"/>
              <a:t>. It </a:t>
            </a:r>
            <a:r>
              <a:rPr lang="en-GB" sz="2400" dirty="0"/>
              <a:t>is measured with a wind speed </a:t>
            </a:r>
            <a:r>
              <a:rPr lang="en-GB" sz="2400" dirty="0" smtClean="0"/>
              <a:t>gauge Some </a:t>
            </a:r>
            <a:r>
              <a:rPr lang="en-GB" sz="2400" dirty="0"/>
              <a:t>trees</a:t>
            </a:r>
          </a:p>
          <a:p>
            <a:r>
              <a:rPr lang="en-GB" sz="2400" dirty="0"/>
              <a:t>become windswept and indeed in windy </a:t>
            </a:r>
            <a:r>
              <a:rPr lang="en-GB" sz="2400" dirty="0" smtClean="0"/>
              <a:t>conditions, some </a:t>
            </a:r>
            <a:r>
              <a:rPr lang="en-GB" sz="2400" dirty="0"/>
              <a:t>trees </a:t>
            </a:r>
          </a:p>
          <a:p>
            <a:r>
              <a:rPr lang="en-GB" sz="2400" dirty="0"/>
              <a:t>will not grow at all.</a:t>
            </a:r>
          </a:p>
        </p:txBody>
      </p:sp>
      <p:sp>
        <p:nvSpPr>
          <p:cNvPr id="5"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Wind flow rate</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06">
                                            <p:txEl>
                                              <p:pRg st="0" end="0"/>
                                            </p:txEl>
                                          </p:spTgt>
                                        </p:tgtEl>
                                        <p:attrNameLst>
                                          <p:attrName>style.visibility</p:attrName>
                                        </p:attrNameLst>
                                      </p:cBhvr>
                                      <p:to>
                                        <p:strVal val="visible"/>
                                      </p:to>
                                    </p:set>
                                    <p:anim calcmode="lin" valueType="num">
                                      <p:cBhvr additive="base">
                                        <p:cTn id="7" dur="500" fill="hold"/>
                                        <p:tgtEl>
                                          <p:spTgt spid="5120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5120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1206">
                                            <p:txEl>
                                              <p:pRg st="1" end="1"/>
                                            </p:txEl>
                                          </p:spTgt>
                                        </p:tgtEl>
                                        <p:attrNameLst>
                                          <p:attrName>style.visibility</p:attrName>
                                        </p:attrNameLst>
                                      </p:cBhvr>
                                      <p:to>
                                        <p:strVal val="visible"/>
                                      </p:to>
                                    </p:set>
                                    <p:anim calcmode="lin" valueType="num">
                                      <p:cBhvr additive="base">
                                        <p:cTn id="13" dur="500" fill="hold"/>
                                        <p:tgtEl>
                                          <p:spTgt spid="5120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5120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1206">
                                            <p:txEl>
                                              <p:pRg st="2" end="2"/>
                                            </p:txEl>
                                          </p:spTgt>
                                        </p:tgtEl>
                                        <p:attrNameLst>
                                          <p:attrName>style.visibility</p:attrName>
                                        </p:attrNameLst>
                                      </p:cBhvr>
                                      <p:to>
                                        <p:strVal val="visible"/>
                                      </p:to>
                                    </p:set>
                                    <p:anim calcmode="lin" valueType="num">
                                      <p:cBhvr additive="base">
                                        <p:cTn id="19" dur="500" fill="hold"/>
                                        <p:tgtEl>
                                          <p:spTgt spid="5120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5120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06">
                                            <p:txEl>
                                              <p:pRg st="3" end="3"/>
                                            </p:txEl>
                                          </p:spTgt>
                                        </p:tgtEl>
                                        <p:attrNameLst>
                                          <p:attrName>style.visibility</p:attrName>
                                        </p:attrNameLst>
                                      </p:cBhvr>
                                      <p:to>
                                        <p:strVal val="visible"/>
                                      </p:to>
                                    </p:set>
                                    <p:anim calcmode="lin" valueType="num">
                                      <p:cBhvr additive="base">
                                        <p:cTn id="25" dur="500" fill="hold"/>
                                        <p:tgtEl>
                                          <p:spTgt spid="5120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51206">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6"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3140968"/>
            <a:ext cx="6030416" cy="646331"/>
          </a:xfrm>
          <a:prstGeom prst="rect">
            <a:avLst/>
          </a:prstGeom>
        </p:spPr>
        <p:txBody>
          <a:bodyPr wrap="square">
            <a:spAutoFit/>
          </a:bodyPr>
          <a:lstStyle/>
          <a:p>
            <a:r>
              <a:rPr lang="en-AU" dirty="0" smtClean="0">
                <a:hlinkClick r:id="rId2"/>
              </a:rPr>
              <a:t>http</a:t>
            </a:r>
            <a:r>
              <a:rPr lang="en-AU" dirty="0" smtClean="0">
                <a:hlinkClick r:id="rId2"/>
              </a:rPr>
              <a:t>://</a:t>
            </a:r>
            <a:r>
              <a:rPr lang="en-AU" dirty="0" smtClean="0">
                <a:hlinkClick r:id="rId2"/>
              </a:rPr>
              <a:t>www.waterwatch.org.au/monitoring.html</a:t>
            </a:r>
            <a:endParaRPr lang="en-AU" dirty="0" smtClean="0"/>
          </a:p>
          <a:p>
            <a:endParaRPr lang="en-AU" dirty="0"/>
          </a:p>
        </p:txBody>
      </p:sp>
      <p:sp>
        <p:nvSpPr>
          <p:cNvPr id="3" name="TextBox 2"/>
          <p:cNvSpPr txBox="1"/>
          <p:nvPr/>
        </p:nvSpPr>
        <p:spPr>
          <a:xfrm>
            <a:off x="827584" y="1988840"/>
            <a:ext cx="5400600" cy="646331"/>
          </a:xfrm>
          <a:prstGeom prst="rect">
            <a:avLst/>
          </a:prstGeom>
          <a:noFill/>
        </p:spPr>
        <p:txBody>
          <a:bodyPr wrap="square" rtlCol="0">
            <a:spAutoFit/>
          </a:bodyPr>
          <a:lstStyle/>
          <a:p>
            <a:r>
              <a:rPr lang="en-AU" dirty="0" smtClean="0"/>
              <a:t>You can find more on factors affecting water quality from:</a:t>
            </a:r>
            <a:endParaRPr lang="en-AU" dirty="0"/>
          </a:p>
        </p:txBody>
      </p:sp>
      <p:sp>
        <p:nvSpPr>
          <p:cNvPr id="4" name="TextBox 3"/>
          <p:cNvSpPr txBox="1"/>
          <p:nvPr/>
        </p:nvSpPr>
        <p:spPr>
          <a:xfrm>
            <a:off x="611560" y="476672"/>
            <a:ext cx="5184576" cy="369332"/>
          </a:xfrm>
          <a:prstGeom prst="rect">
            <a:avLst/>
          </a:prstGeom>
          <a:noFill/>
        </p:spPr>
        <p:txBody>
          <a:bodyPr wrap="square" rtlCol="0">
            <a:spAutoFit/>
          </a:bodyPr>
          <a:lstStyle/>
          <a:p>
            <a:r>
              <a:rPr lang="en-AU" b="1" dirty="0" smtClean="0"/>
              <a:t>RESOURCES</a:t>
            </a:r>
            <a:endParaRPr lang="en-AU"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Some related terms</a:t>
            </a:r>
            <a:endParaRPr lang="en-AU" dirty="0"/>
          </a:p>
        </p:txBody>
      </p:sp>
      <p:sp>
        <p:nvSpPr>
          <p:cNvPr id="3" name="Content Placeholder 2"/>
          <p:cNvSpPr>
            <a:spLocks noGrp="1"/>
          </p:cNvSpPr>
          <p:nvPr>
            <p:ph idx="1"/>
          </p:nvPr>
        </p:nvSpPr>
        <p:spPr>
          <a:xfrm>
            <a:off x="457200" y="1571612"/>
            <a:ext cx="5543560" cy="4554551"/>
          </a:xfrm>
        </p:spPr>
        <p:txBody>
          <a:bodyPr>
            <a:normAutofit fontScale="85000" lnSpcReduction="20000"/>
          </a:bodyPr>
          <a:lstStyle/>
          <a:p>
            <a:pPr>
              <a:spcBef>
                <a:spcPct val="50000"/>
              </a:spcBef>
            </a:pPr>
            <a:r>
              <a:rPr lang="en-AU" dirty="0" smtClean="0"/>
              <a:t>Habitat - place where an organism lives e.g. the habitat of koalas are eucalypt forests of eastern Australia</a:t>
            </a:r>
          </a:p>
          <a:p>
            <a:pPr>
              <a:spcBef>
                <a:spcPct val="50000"/>
              </a:spcBef>
            </a:pPr>
            <a:r>
              <a:rPr lang="en-AU" dirty="0" smtClean="0"/>
              <a:t>Microhabitat </a:t>
            </a:r>
            <a:r>
              <a:rPr lang="en-AU" dirty="0" err="1" smtClean="0"/>
              <a:t>Microhabitat</a:t>
            </a:r>
            <a:r>
              <a:rPr lang="en-AU" dirty="0" smtClean="0"/>
              <a:t> - a specialised area within a habitat where some organisms live.  E.g. around the trunk of a tree fern in a wet forest where mosses and fungi grow because it is shaded and moist. </a:t>
            </a:r>
          </a:p>
          <a:p>
            <a:pPr>
              <a:spcBef>
                <a:spcPct val="50000"/>
              </a:spcBef>
            </a:pPr>
            <a:endParaRPr lang="en-AU" dirty="0" smtClean="0"/>
          </a:p>
          <a:p>
            <a:r>
              <a:rPr lang="en-AU" dirty="0" smtClean="0"/>
              <a:t>Niche - </a:t>
            </a:r>
          </a:p>
          <a:p>
            <a:endParaRPr lang="en-AU" dirty="0"/>
          </a:p>
        </p:txBody>
      </p:sp>
      <p:pic>
        <p:nvPicPr>
          <p:cNvPr id="4" name="Picture 5" descr="19koalala"/>
          <p:cNvPicPr>
            <a:picLocks noChangeAspect="1" noChangeArrowheads="1"/>
          </p:cNvPicPr>
          <p:nvPr/>
        </p:nvPicPr>
        <p:blipFill>
          <a:blip r:embed="rId2" cstate="print"/>
          <a:srcRect/>
          <a:stretch>
            <a:fillRect/>
          </a:stretch>
        </p:blipFill>
        <p:spPr bwMode="auto">
          <a:xfrm>
            <a:off x="6500826" y="1500174"/>
            <a:ext cx="1714512" cy="2360222"/>
          </a:xfrm>
          <a:prstGeom prst="rect">
            <a:avLst/>
          </a:prstGeom>
          <a:noFill/>
        </p:spPr>
      </p:pic>
      <p:pic>
        <p:nvPicPr>
          <p:cNvPr id="5" name="Picture 4" descr="a-44"/>
          <p:cNvPicPr>
            <a:picLocks noChangeAspect="1" noChangeArrowheads="1"/>
          </p:cNvPicPr>
          <p:nvPr/>
        </p:nvPicPr>
        <p:blipFill>
          <a:blip r:embed="rId3" cstate="print"/>
          <a:srcRect/>
          <a:stretch>
            <a:fillRect/>
          </a:stretch>
        </p:blipFill>
        <p:spPr bwMode="auto">
          <a:xfrm>
            <a:off x="6143636" y="4000504"/>
            <a:ext cx="2547683" cy="25241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Some related terms</a:t>
            </a:r>
            <a:endParaRPr lang="en-AU" dirty="0"/>
          </a:p>
        </p:txBody>
      </p:sp>
      <p:sp>
        <p:nvSpPr>
          <p:cNvPr id="3" name="Content Placeholder 2"/>
          <p:cNvSpPr>
            <a:spLocks noGrp="1"/>
          </p:cNvSpPr>
          <p:nvPr>
            <p:ph idx="1"/>
          </p:nvPr>
        </p:nvSpPr>
        <p:spPr>
          <a:xfrm>
            <a:off x="457200" y="1571612"/>
            <a:ext cx="5543560" cy="4554551"/>
          </a:xfrm>
        </p:spPr>
        <p:txBody>
          <a:bodyPr>
            <a:normAutofit fontScale="77500" lnSpcReduction="20000"/>
          </a:bodyPr>
          <a:lstStyle/>
          <a:p>
            <a:pPr>
              <a:spcBef>
                <a:spcPct val="50000"/>
              </a:spcBef>
            </a:pPr>
            <a:r>
              <a:rPr lang="en-AU" dirty="0" smtClean="0"/>
              <a:t>Environment – the external surroundings in which a plant or animal live which tend to influence its development and behaviour.</a:t>
            </a:r>
          </a:p>
          <a:p>
            <a:pPr>
              <a:spcBef>
                <a:spcPct val="50000"/>
              </a:spcBef>
            </a:pPr>
            <a:r>
              <a:rPr lang="en-AU" dirty="0" smtClean="0"/>
              <a:t>Biome – broad scale life zones e.g. Desert, grassland, forest...</a:t>
            </a:r>
            <a:endParaRPr lang="en-AU" dirty="0"/>
          </a:p>
          <a:p>
            <a:pPr>
              <a:spcBef>
                <a:spcPct val="50000"/>
              </a:spcBef>
            </a:pPr>
            <a:endParaRPr lang="en-AU" dirty="0" smtClean="0"/>
          </a:p>
          <a:p>
            <a:r>
              <a:rPr lang="en-AU" dirty="0" smtClean="0"/>
              <a:t>Ecological Niche – where it lives and the role it does in its habitat</a:t>
            </a:r>
          </a:p>
          <a:p>
            <a:pPr lvl="1"/>
            <a:r>
              <a:rPr lang="en-AU" dirty="0" smtClean="0"/>
              <a:t>how the organism or population responds  to the distribution of resources and competitors in the environment it lives in.</a:t>
            </a:r>
          </a:p>
          <a:p>
            <a:endParaRPr lang="en-AU" dirty="0"/>
          </a:p>
        </p:txBody>
      </p:sp>
      <p:pic>
        <p:nvPicPr>
          <p:cNvPr id="4" name="Picture 5" descr="19koalala"/>
          <p:cNvPicPr>
            <a:picLocks noChangeAspect="1" noChangeArrowheads="1"/>
          </p:cNvPicPr>
          <p:nvPr/>
        </p:nvPicPr>
        <p:blipFill>
          <a:blip r:embed="rId2" cstate="print"/>
          <a:srcRect/>
          <a:stretch>
            <a:fillRect/>
          </a:stretch>
        </p:blipFill>
        <p:spPr bwMode="auto">
          <a:xfrm>
            <a:off x="6500826" y="1500174"/>
            <a:ext cx="1714512" cy="2360222"/>
          </a:xfrm>
          <a:prstGeom prst="rect">
            <a:avLst/>
          </a:prstGeom>
          <a:noFill/>
        </p:spPr>
      </p:pic>
      <p:pic>
        <p:nvPicPr>
          <p:cNvPr id="5" name="Picture 4" descr="a-44"/>
          <p:cNvPicPr>
            <a:picLocks noChangeAspect="1" noChangeArrowheads="1"/>
          </p:cNvPicPr>
          <p:nvPr/>
        </p:nvPicPr>
        <p:blipFill>
          <a:blip r:embed="rId3" cstate="print"/>
          <a:srcRect/>
          <a:stretch>
            <a:fillRect/>
          </a:stretch>
        </p:blipFill>
        <p:spPr bwMode="auto">
          <a:xfrm>
            <a:off x="6143636" y="4000504"/>
            <a:ext cx="2547683" cy="252412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152400"/>
            <a:ext cx="7772400" cy="1143000"/>
          </a:xfrm>
        </p:spPr>
        <p:txBody>
          <a:bodyPr/>
          <a:lstStyle/>
          <a:p>
            <a:r>
              <a:rPr lang="en-AU"/>
              <a:t>Features of an Ecosystem</a:t>
            </a:r>
          </a:p>
        </p:txBody>
      </p:sp>
      <p:sp>
        <p:nvSpPr>
          <p:cNvPr id="4099" name="Rectangle 3"/>
          <p:cNvSpPr>
            <a:spLocks noGrp="1" noChangeArrowheads="1"/>
          </p:cNvSpPr>
          <p:nvPr>
            <p:ph type="body" idx="1"/>
          </p:nvPr>
        </p:nvSpPr>
        <p:spPr>
          <a:xfrm>
            <a:off x="685800" y="1143000"/>
            <a:ext cx="7772400" cy="2209800"/>
          </a:xfrm>
        </p:spPr>
        <p:txBody>
          <a:bodyPr>
            <a:normAutofit lnSpcReduction="10000"/>
          </a:bodyPr>
          <a:lstStyle/>
          <a:p>
            <a:pPr>
              <a:lnSpc>
                <a:spcPct val="90000"/>
              </a:lnSpc>
            </a:pPr>
            <a:r>
              <a:rPr lang="en-AU" sz="2800" dirty="0"/>
              <a:t>Self – sustaining: can be maintained without  inputs from other ecosystems.</a:t>
            </a:r>
          </a:p>
          <a:p>
            <a:pPr>
              <a:lnSpc>
                <a:spcPct val="90000"/>
              </a:lnSpc>
            </a:pPr>
            <a:r>
              <a:rPr lang="en-AU" sz="2800" dirty="0"/>
              <a:t>Can be small (pond) </a:t>
            </a:r>
          </a:p>
          <a:p>
            <a:pPr>
              <a:lnSpc>
                <a:spcPct val="90000"/>
              </a:lnSpc>
            </a:pPr>
            <a:r>
              <a:rPr lang="en-AU" sz="2800" dirty="0"/>
              <a:t>Can be very large (biosphere).</a:t>
            </a:r>
          </a:p>
          <a:p>
            <a:pPr>
              <a:lnSpc>
                <a:spcPct val="90000"/>
              </a:lnSpc>
            </a:pPr>
            <a:r>
              <a:rPr lang="en-AU" sz="2800" dirty="0"/>
              <a:t>Made by humans (urban ecosystem)</a:t>
            </a:r>
          </a:p>
        </p:txBody>
      </p:sp>
      <p:pic>
        <p:nvPicPr>
          <p:cNvPr id="4103" name="Picture 7" descr="pond"/>
          <p:cNvPicPr>
            <a:picLocks noChangeAspect="1" noChangeArrowheads="1"/>
          </p:cNvPicPr>
          <p:nvPr/>
        </p:nvPicPr>
        <p:blipFill>
          <a:blip r:embed="rId2" cstate="print"/>
          <a:srcRect/>
          <a:stretch>
            <a:fillRect/>
          </a:stretch>
        </p:blipFill>
        <p:spPr bwMode="auto">
          <a:xfrm>
            <a:off x="0" y="4046538"/>
            <a:ext cx="3276600" cy="2457450"/>
          </a:xfrm>
          <a:prstGeom prst="rect">
            <a:avLst/>
          </a:prstGeom>
          <a:noFill/>
        </p:spPr>
      </p:pic>
      <p:pic>
        <p:nvPicPr>
          <p:cNvPr id="4105" name="Picture 9" descr="earth"/>
          <p:cNvPicPr>
            <a:picLocks noChangeAspect="1" noChangeArrowheads="1"/>
          </p:cNvPicPr>
          <p:nvPr/>
        </p:nvPicPr>
        <p:blipFill>
          <a:blip r:embed="rId3" cstate="print"/>
          <a:srcRect/>
          <a:stretch>
            <a:fillRect/>
          </a:stretch>
        </p:blipFill>
        <p:spPr bwMode="auto">
          <a:xfrm>
            <a:off x="3429000" y="3810000"/>
            <a:ext cx="2817813" cy="2817813"/>
          </a:xfrm>
          <a:prstGeom prst="rect">
            <a:avLst/>
          </a:prstGeom>
          <a:noFill/>
        </p:spPr>
      </p:pic>
      <p:pic>
        <p:nvPicPr>
          <p:cNvPr id="4107" name="Picture 11" descr="3_melbourne_airport"/>
          <p:cNvPicPr>
            <a:picLocks noChangeAspect="1" noChangeArrowheads="1"/>
          </p:cNvPicPr>
          <p:nvPr/>
        </p:nvPicPr>
        <p:blipFill>
          <a:blip r:embed="rId4" cstate="print"/>
          <a:srcRect/>
          <a:stretch>
            <a:fillRect/>
          </a:stretch>
        </p:blipFill>
        <p:spPr bwMode="auto">
          <a:xfrm>
            <a:off x="6383338" y="4267200"/>
            <a:ext cx="2760662" cy="18478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0-#ppt_w/2"/>
                                          </p:val>
                                        </p:tav>
                                        <p:tav tm="100000">
                                          <p:val>
                                            <p:strVal val="#ppt_x"/>
                                          </p:val>
                                        </p:tav>
                                      </p:tavLst>
                                    </p:anim>
                                    <p:anim calcmode="lin" valueType="num">
                                      <p:cBhvr additive="base">
                                        <p:cTn id="8" dur="500" fill="hold"/>
                                        <p:tgtEl>
                                          <p:spTgt spid="409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9">
                                            <p:txEl>
                                              <p:pRg st="0" end="0"/>
                                            </p:txEl>
                                          </p:spTgt>
                                        </p:tgtEl>
                                        <p:attrNameLst>
                                          <p:attrName>style.visibility</p:attrName>
                                        </p:attrNameLst>
                                      </p:cBhvr>
                                      <p:to>
                                        <p:strVal val="visible"/>
                                      </p:to>
                                    </p:set>
                                    <p:anim calcmode="lin" valueType="num">
                                      <p:cBhvr additive="base">
                                        <p:cTn id="13" dur="500" fill="hold"/>
                                        <p:tgtEl>
                                          <p:spTgt spid="409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9">
                                            <p:txEl>
                                              <p:pRg st="1" end="1"/>
                                            </p:txEl>
                                          </p:spTgt>
                                        </p:tgtEl>
                                        <p:attrNameLst>
                                          <p:attrName>style.visibility</p:attrName>
                                        </p:attrNameLst>
                                      </p:cBhvr>
                                      <p:to>
                                        <p:strVal val="visible"/>
                                      </p:to>
                                    </p:set>
                                    <p:anim calcmode="lin" valueType="num">
                                      <p:cBhvr additive="base">
                                        <p:cTn id="19" dur="500" fill="hold"/>
                                        <p:tgtEl>
                                          <p:spTgt spid="409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99">
                                            <p:txEl>
                                              <p:pRg st="2" end="2"/>
                                            </p:txEl>
                                          </p:spTgt>
                                        </p:tgtEl>
                                        <p:attrNameLst>
                                          <p:attrName>style.visibility</p:attrName>
                                        </p:attrNameLst>
                                      </p:cBhvr>
                                      <p:to>
                                        <p:strVal val="visible"/>
                                      </p:to>
                                    </p:set>
                                    <p:anim calcmode="lin" valueType="num">
                                      <p:cBhvr additive="base">
                                        <p:cTn id="25" dur="500" fill="hold"/>
                                        <p:tgtEl>
                                          <p:spTgt spid="409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9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99">
                                            <p:txEl>
                                              <p:pRg st="3" end="3"/>
                                            </p:txEl>
                                          </p:spTgt>
                                        </p:tgtEl>
                                        <p:attrNameLst>
                                          <p:attrName>style.visibility</p:attrName>
                                        </p:attrNameLst>
                                      </p:cBhvr>
                                      <p:to>
                                        <p:strVal val="visible"/>
                                      </p:to>
                                    </p:set>
                                    <p:anim calcmode="lin" valueType="num">
                                      <p:cBhvr additive="base">
                                        <p:cTn id="31" dur="500" fill="hold"/>
                                        <p:tgtEl>
                                          <p:spTgt spid="409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9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4103"/>
                                        </p:tgtEl>
                                        <p:attrNameLst>
                                          <p:attrName>style.visibility</p:attrName>
                                        </p:attrNameLst>
                                      </p:cBhvr>
                                      <p:to>
                                        <p:strVal val="visible"/>
                                      </p:to>
                                    </p:set>
                                    <p:animEffect transition="in" filter="checkerboard(across)">
                                      <p:cBhvr>
                                        <p:cTn id="37" dur="500"/>
                                        <p:tgtEl>
                                          <p:spTgt spid="4103"/>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4105"/>
                                        </p:tgtEl>
                                        <p:attrNameLst>
                                          <p:attrName>style.visibility</p:attrName>
                                        </p:attrNameLst>
                                      </p:cBhvr>
                                      <p:to>
                                        <p:strVal val="visible"/>
                                      </p:to>
                                    </p:set>
                                    <p:animEffect transition="in" filter="checkerboard(across)">
                                      <p:cBhvr>
                                        <p:cTn id="42" dur="500"/>
                                        <p:tgtEl>
                                          <p:spTgt spid="4105"/>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4107"/>
                                        </p:tgtEl>
                                        <p:attrNameLst>
                                          <p:attrName>style.visibility</p:attrName>
                                        </p:attrNameLst>
                                      </p:cBhvr>
                                      <p:to>
                                        <p:strVal val="visible"/>
                                      </p:to>
                                    </p:set>
                                    <p:animEffect transition="in" filter="checkerboard(across)">
                                      <p:cBhvr>
                                        <p:cTn id="47" dur="500"/>
                                        <p:tgtEl>
                                          <p:spTgt spid="4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P spid="409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85800" y="0"/>
            <a:ext cx="7772400" cy="1143000"/>
          </a:xfrm>
        </p:spPr>
        <p:txBody>
          <a:bodyPr/>
          <a:lstStyle/>
          <a:p>
            <a:r>
              <a:rPr lang="en-AU"/>
              <a:t>Naming Ecosystems</a:t>
            </a:r>
          </a:p>
        </p:txBody>
      </p:sp>
      <p:sp>
        <p:nvSpPr>
          <p:cNvPr id="8195" name="Text Box 3"/>
          <p:cNvSpPr txBox="1">
            <a:spLocks noChangeArrowheads="1"/>
          </p:cNvSpPr>
          <p:nvPr/>
        </p:nvSpPr>
        <p:spPr bwMode="auto">
          <a:xfrm>
            <a:off x="609600" y="1066800"/>
            <a:ext cx="7848600" cy="3600986"/>
          </a:xfrm>
          <a:prstGeom prst="rect">
            <a:avLst/>
          </a:prstGeom>
          <a:noFill/>
          <a:ln w="9525">
            <a:noFill/>
            <a:miter lim="800000"/>
            <a:headEnd/>
            <a:tailEnd/>
          </a:ln>
          <a:effectLst/>
        </p:spPr>
        <p:txBody>
          <a:bodyPr>
            <a:spAutoFit/>
          </a:bodyPr>
          <a:lstStyle/>
          <a:p>
            <a:pPr marL="457200" indent="-457200">
              <a:spcBef>
                <a:spcPct val="50000"/>
              </a:spcBef>
            </a:pPr>
            <a:r>
              <a:rPr lang="en-AU" sz="2400" dirty="0"/>
              <a:t>Ecosystems can be named in several ways.</a:t>
            </a:r>
          </a:p>
          <a:p>
            <a:pPr marL="457200" indent="-457200">
              <a:spcBef>
                <a:spcPct val="50000"/>
              </a:spcBef>
              <a:buFontTx/>
              <a:buAutoNum type="arabicPeriod"/>
            </a:pPr>
            <a:r>
              <a:rPr lang="en-AU" sz="2400" dirty="0"/>
              <a:t>Based on the </a:t>
            </a:r>
            <a:r>
              <a:rPr lang="en-AU" sz="2400" dirty="0" err="1"/>
              <a:t>abiotic</a:t>
            </a:r>
            <a:r>
              <a:rPr lang="en-AU" sz="2400" dirty="0"/>
              <a:t> environment e.g. terrestrial or freshwater ecosystem.</a:t>
            </a:r>
          </a:p>
          <a:p>
            <a:pPr marL="457200" indent="-457200">
              <a:spcBef>
                <a:spcPct val="50000"/>
              </a:spcBef>
              <a:buFontTx/>
              <a:buAutoNum type="arabicPeriod"/>
            </a:pPr>
            <a:r>
              <a:rPr lang="en-AU" sz="2400" dirty="0"/>
              <a:t>Based on the dominant species e.g. Mangrove ecosystem or a saltbush ecosystem.</a:t>
            </a:r>
          </a:p>
          <a:p>
            <a:pPr marL="457200" indent="-457200">
              <a:spcBef>
                <a:spcPct val="50000"/>
              </a:spcBef>
              <a:buFontTx/>
              <a:buAutoNum type="arabicPeriod"/>
            </a:pPr>
            <a:r>
              <a:rPr lang="en-AU" sz="2400" dirty="0"/>
              <a:t>Based on the structure of the plant community e.g. rainforest ecosystem, a grassland ecosystem or a forest ecosystem. </a:t>
            </a:r>
          </a:p>
        </p:txBody>
      </p:sp>
      <p:pic>
        <p:nvPicPr>
          <p:cNvPr id="8197" name="Picture 5" descr="pict1"/>
          <p:cNvPicPr>
            <a:picLocks noChangeAspect="1" noChangeArrowheads="1"/>
          </p:cNvPicPr>
          <p:nvPr/>
        </p:nvPicPr>
        <p:blipFill>
          <a:blip r:embed="rId2" cstate="print"/>
          <a:srcRect/>
          <a:stretch>
            <a:fillRect/>
          </a:stretch>
        </p:blipFill>
        <p:spPr bwMode="auto">
          <a:xfrm>
            <a:off x="214282" y="4714884"/>
            <a:ext cx="2486025" cy="1679575"/>
          </a:xfrm>
          <a:prstGeom prst="rect">
            <a:avLst/>
          </a:prstGeom>
          <a:noFill/>
        </p:spPr>
      </p:pic>
      <p:pic>
        <p:nvPicPr>
          <p:cNvPr id="8199" name="Picture 7" descr="SaltbushMosaicSA"/>
          <p:cNvPicPr>
            <a:picLocks noChangeAspect="1" noChangeArrowheads="1"/>
          </p:cNvPicPr>
          <p:nvPr/>
        </p:nvPicPr>
        <p:blipFill>
          <a:blip r:embed="rId3" cstate="print"/>
          <a:srcRect/>
          <a:stretch>
            <a:fillRect/>
          </a:stretch>
        </p:blipFill>
        <p:spPr bwMode="auto">
          <a:xfrm>
            <a:off x="3071802" y="4643446"/>
            <a:ext cx="2376488" cy="1833563"/>
          </a:xfrm>
          <a:prstGeom prst="rect">
            <a:avLst/>
          </a:prstGeom>
          <a:noFill/>
        </p:spPr>
      </p:pic>
      <p:pic>
        <p:nvPicPr>
          <p:cNvPr id="8201" name="Picture 9" descr="TropicalRainForest"/>
          <p:cNvPicPr>
            <a:picLocks noChangeAspect="1" noChangeArrowheads="1"/>
          </p:cNvPicPr>
          <p:nvPr/>
        </p:nvPicPr>
        <p:blipFill>
          <a:blip r:embed="rId4" cstate="print"/>
          <a:srcRect/>
          <a:stretch>
            <a:fillRect/>
          </a:stretch>
        </p:blipFill>
        <p:spPr bwMode="auto">
          <a:xfrm>
            <a:off x="5857884" y="4643446"/>
            <a:ext cx="2743200" cy="18113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additive="base">
                                        <p:cTn id="7" dur="500" fill="hold"/>
                                        <p:tgtEl>
                                          <p:spTgt spid="8194"/>
                                        </p:tgtEl>
                                        <p:attrNameLst>
                                          <p:attrName>ppt_x</p:attrName>
                                        </p:attrNameLst>
                                      </p:cBhvr>
                                      <p:tavLst>
                                        <p:tav tm="0">
                                          <p:val>
                                            <p:strVal val="0-#ppt_w/2"/>
                                          </p:val>
                                        </p:tav>
                                        <p:tav tm="100000">
                                          <p:val>
                                            <p:strVal val="#ppt_x"/>
                                          </p:val>
                                        </p:tav>
                                      </p:tavLst>
                                    </p:anim>
                                    <p:anim calcmode="lin" valueType="num">
                                      <p:cBhvr additive="base">
                                        <p:cTn id="8" dur="500" fill="hold"/>
                                        <p:tgtEl>
                                          <p:spTgt spid="81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195">
                                            <p:txEl>
                                              <p:pRg st="0" end="0"/>
                                            </p:txEl>
                                          </p:spTgt>
                                        </p:tgtEl>
                                        <p:attrNameLst>
                                          <p:attrName>style.visibility</p:attrName>
                                        </p:attrNameLst>
                                      </p:cBhvr>
                                      <p:to>
                                        <p:strVal val="visible"/>
                                      </p:to>
                                    </p:set>
                                    <p:anim calcmode="lin" valueType="num">
                                      <p:cBhvr additive="base">
                                        <p:cTn id="13" dur="500" fill="hold"/>
                                        <p:tgtEl>
                                          <p:spTgt spid="819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1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195">
                                            <p:txEl>
                                              <p:pRg st="1" end="1"/>
                                            </p:txEl>
                                          </p:spTgt>
                                        </p:tgtEl>
                                        <p:attrNameLst>
                                          <p:attrName>style.visibility</p:attrName>
                                        </p:attrNameLst>
                                      </p:cBhvr>
                                      <p:to>
                                        <p:strVal val="visible"/>
                                      </p:to>
                                    </p:set>
                                    <p:anim calcmode="lin" valueType="num">
                                      <p:cBhvr additive="base">
                                        <p:cTn id="19" dur="500" fill="hold"/>
                                        <p:tgtEl>
                                          <p:spTgt spid="819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1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195">
                                            <p:txEl>
                                              <p:pRg st="2" end="2"/>
                                            </p:txEl>
                                          </p:spTgt>
                                        </p:tgtEl>
                                        <p:attrNameLst>
                                          <p:attrName>style.visibility</p:attrName>
                                        </p:attrNameLst>
                                      </p:cBhvr>
                                      <p:to>
                                        <p:strVal val="visible"/>
                                      </p:to>
                                    </p:set>
                                    <p:anim calcmode="lin" valueType="num">
                                      <p:cBhvr additive="base">
                                        <p:cTn id="25" dur="500" fill="hold"/>
                                        <p:tgtEl>
                                          <p:spTgt spid="8195">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19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195">
                                            <p:txEl>
                                              <p:pRg st="3" end="3"/>
                                            </p:txEl>
                                          </p:spTgt>
                                        </p:tgtEl>
                                        <p:attrNameLst>
                                          <p:attrName>style.visibility</p:attrName>
                                        </p:attrNameLst>
                                      </p:cBhvr>
                                      <p:to>
                                        <p:strVal val="visible"/>
                                      </p:to>
                                    </p:set>
                                    <p:anim calcmode="lin" valueType="num">
                                      <p:cBhvr additive="base">
                                        <p:cTn id="31" dur="500" fill="hold"/>
                                        <p:tgtEl>
                                          <p:spTgt spid="8195">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1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nodeType="clickEffect">
                                  <p:stCondLst>
                                    <p:cond delay="0"/>
                                  </p:stCondLst>
                                  <p:childTnLst>
                                    <p:set>
                                      <p:cBhvr>
                                        <p:cTn id="36" dur="1" fill="hold">
                                          <p:stCondLst>
                                            <p:cond delay="0"/>
                                          </p:stCondLst>
                                        </p:cTn>
                                        <p:tgtEl>
                                          <p:spTgt spid="8197"/>
                                        </p:tgtEl>
                                        <p:attrNameLst>
                                          <p:attrName>style.visibility</p:attrName>
                                        </p:attrNameLst>
                                      </p:cBhvr>
                                      <p:to>
                                        <p:strVal val="visible"/>
                                      </p:to>
                                    </p:set>
                                    <p:animEffect transition="in" filter="checkerboard(across)">
                                      <p:cBhvr>
                                        <p:cTn id="37" dur="500"/>
                                        <p:tgtEl>
                                          <p:spTgt spid="8197"/>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nodeType="clickEffect">
                                  <p:stCondLst>
                                    <p:cond delay="0"/>
                                  </p:stCondLst>
                                  <p:childTnLst>
                                    <p:set>
                                      <p:cBhvr>
                                        <p:cTn id="41" dur="1" fill="hold">
                                          <p:stCondLst>
                                            <p:cond delay="0"/>
                                          </p:stCondLst>
                                        </p:cTn>
                                        <p:tgtEl>
                                          <p:spTgt spid="8199"/>
                                        </p:tgtEl>
                                        <p:attrNameLst>
                                          <p:attrName>style.visibility</p:attrName>
                                        </p:attrNameLst>
                                      </p:cBhvr>
                                      <p:to>
                                        <p:strVal val="visible"/>
                                      </p:to>
                                    </p:set>
                                    <p:animEffect transition="in" filter="checkerboard(across)">
                                      <p:cBhvr>
                                        <p:cTn id="42" dur="500"/>
                                        <p:tgtEl>
                                          <p:spTgt spid="8199"/>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nodeType="clickEffect">
                                  <p:stCondLst>
                                    <p:cond delay="0"/>
                                  </p:stCondLst>
                                  <p:childTnLst>
                                    <p:set>
                                      <p:cBhvr>
                                        <p:cTn id="46" dur="1" fill="hold">
                                          <p:stCondLst>
                                            <p:cond delay="0"/>
                                          </p:stCondLst>
                                        </p:cTn>
                                        <p:tgtEl>
                                          <p:spTgt spid="8201"/>
                                        </p:tgtEl>
                                        <p:attrNameLst>
                                          <p:attrName>style.visibility</p:attrName>
                                        </p:attrNameLst>
                                      </p:cBhvr>
                                      <p:to>
                                        <p:strVal val="visible"/>
                                      </p:to>
                                    </p:set>
                                    <p:animEffect transition="in" filter="checkerboard(across)">
                                      <p:cBhvr>
                                        <p:cTn id="47" dur="500"/>
                                        <p:tgtEl>
                                          <p:spTgt spid="8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 of grassland ecosystem</a:t>
            </a:r>
            <a:endParaRPr lang="en-AU" dirty="0"/>
          </a:p>
        </p:txBody>
      </p:sp>
      <p:pic>
        <p:nvPicPr>
          <p:cNvPr id="3" name="Picture 2" descr="http://www.bcgrasslands.org/understanding/eco_ecosystems.jpg"/>
          <p:cNvPicPr/>
          <p:nvPr/>
        </p:nvPicPr>
        <p:blipFill>
          <a:blip r:embed="rId2" cstate="print"/>
          <a:srcRect/>
          <a:stretch>
            <a:fillRect/>
          </a:stretch>
        </p:blipFill>
        <p:spPr bwMode="auto">
          <a:xfrm>
            <a:off x="1857356" y="1928802"/>
            <a:ext cx="5929354" cy="385765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Environmental factors</a:t>
            </a:r>
            <a:endParaRPr lang="en-AU" dirty="0"/>
          </a:p>
        </p:txBody>
      </p:sp>
      <p:sp>
        <p:nvSpPr>
          <p:cNvPr id="3" name="Text Box 6"/>
          <p:cNvSpPr txBox="1">
            <a:spLocks noChangeArrowheads="1"/>
          </p:cNvSpPr>
          <p:nvPr/>
        </p:nvSpPr>
        <p:spPr bwMode="auto">
          <a:xfrm>
            <a:off x="325438" y="1571612"/>
            <a:ext cx="8818562" cy="457200"/>
          </a:xfrm>
          <a:prstGeom prst="rect">
            <a:avLst/>
          </a:prstGeom>
          <a:noFill/>
          <a:ln w="9525">
            <a:noFill/>
            <a:miter lim="800000"/>
            <a:headEnd/>
            <a:tailEnd/>
          </a:ln>
        </p:spPr>
        <p:txBody>
          <a:bodyPr>
            <a:spAutoFit/>
          </a:bodyPr>
          <a:lstStyle/>
          <a:p>
            <a:r>
              <a:rPr lang="en-GB" sz="2400" dirty="0"/>
              <a:t>The following factors affect where animals and plants will be found.</a:t>
            </a:r>
          </a:p>
        </p:txBody>
      </p:sp>
      <p:sp>
        <p:nvSpPr>
          <p:cNvPr id="4" name="Text Box 7"/>
          <p:cNvSpPr txBox="1">
            <a:spLocks noChangeArrowheads="1"/>
          </p:cNvSpPr>
          <p:nvPr/>
        </p:nvSpPr>
        <p:spPr bwMode="auto">
          <a:xfrm>
            <a:off x="500034" y="2333685"/>
            <a:ext cx="6035675" cy="3046988"/>
          </a:xfrm>
          <a:prstGeom prst="rect">
            <a:avLst/>
          </a:prstGeom>
          <a:noFill/>
          <a:ln w="9525">
            <a:noFill/>
            <a:miter lim="800000"/>
            <a:headEnd/>
            <a:tailEnd/>
          </a:ln>
        </p:spPr>
        <p:txBody>
          <a:bodyPr>
            <a:spAutoFit/>
          </a:bodyPr>
          <a:lstStyle/>
          <a:p>
            <a:pPr marL="457200" indent="-457200">
              <a:buFontTx/>
              <a:buAutoNum type="arabicPeriod"/>
            </a:pPr>
            <a:r>
              <a:rPr lang="en-GB" sz="2400" dirty="0">
                <a:hlinkClick r:id="rId2" action="ppaction://hlinksldjump"/>
              </a:rPr>
              <a:t>The temperature of the environment.</a:t>
            </a:r>
            <a:endParaRPr lang="en-GB" sz="2400" dirty="0"/>
          </a:p>
          <a:p>
            <a:pPr marL="457200" indent="-457200">
              <a:buFontTx/>
              <a:buAutoNum type="arabicPeriod" startAt="2"/>
            </a:pPr>
            <a:r>
              <a:rPr lang="en-GB" sz="2400" dirty="0" smtClean="0">
                <a:hlinkClick r:id="rId3" action="ppaction://hlinksldjump"/>
              </a:rPr>
              <a:t>The </a:t>
            </a:r>
            <a:r>
              <a:rPr lang="en-GB" sz="2400" dirty="0">
                <a:hlinkClick r:id="rId3" action="ppaction://hlinksldjump"/>
              </a:rPr>
              <a:t>humidity of the air</a:t>
            </a:r>
            <a:r>
              <a:rPr lang="en-GB" sz="2400" dirty="0" smtClean="0">
                <a:hlinkClick r:id="rId3" action="ppaction://hlinksldjump"/>
              </a:rPr>
              <a:t>.</a:t>
            </a:r>
            <a:endParaRPr lang="en-GB" sz="2400" dirty="0"/>
          </a:p>
          <a:p>
            <a:pPr marL="457200" indent="-457200">
              <a:buFontTx/>
              <a:buAutoNum type="arabicPeriod" startAt="3"/>
            </a:pPr>
            <a:r>
              <a:rPr lang="en-GB" sz="2400" dirty="0">
                <a:hlinkClick r:id="rId4" action="ppaction://hlinksldjump"/>
              </a:rPr>
              <a:t>The pH of the area</a:t>
            </a:r>
            <a:r>
              <a:rPr lang="en-GB" sz="2400" dirty="0" smtClean="0">
                <a:hlinkClick r:id="rId4" action="ppaction://hlinksldjump"/>
              </a:rPr>
              <a:t>.</a:t>
            </a:r>
            <a:endParaRPr lang="en-GB" sz="2400" dirty="0" smtClean="0"/>
          </a:p>
          <a:p>
            <a:pPr marL="457200" indent="-457200">
              <a:buFontTx/>
              <a:buAutoNum type="arabicPeriod" startAt="4"/>
            </a:pPr>
            <a:r>
              <a:rPr lang="en-GB" sz="2400" dirty="0" smtClean="0">
                <a:hlinkClick r:id="rId5" action="ppaction://hlinksldjump"/>
              </a:rPr>
              <a:t>The </a:t>
            </a:r>
            <a:r>
              <a:rPr lang="en-GB" sz="2400" dirty="0">
                <a:hlinkClick r:id="rId5" action="ppaction://hlinksldjump"/>
              </a:rPr>
              <a:t>light intensity of the </a:t>
            </a:r>
            <a:r>
              <a:rPr lang="en-GB" sz="2400" dirty="0" smtClean="0">
                <a:hlinkClick r:id="rId5" action="ppaction://hlinksldjump"/>
              </a:rPr>
              <a:t>area</a:t>
            </a:r>
            <a:endParaRPr lang="en-GB" sz="2400" dirty="0" smtClean="0"/>
          </a:p>
          <a:p>
            <a:pPr marL="914400" lvl="1" indent="-457200">
              <a:buFont typeface="Arial" pitchFamily="34" charset="0"/>
              <a:buChar char="•"/>
            </a:pPr>
            <a:r>
              <a:rPr lang="en-GB" sz="2400" dirty="0" smtClean="0">
                <a:hlinkClick r:id="rId6" action="ppaction://hlinksldjump"/>
              </a:rPr>
              <a:t>Turbidity</a:t>
            </a:r>
            <a:endParaRPr lang="en-GB" sz="2400" dirty="0"/>
          </a:p>
          <a:p>
            <a:pPr marL="457200" indent="-457200">
              <a:buFontTx/>
              <a:buAutoNum type="arabicPeriod" startAt="5"/>
            </a:pPr>
            <a:r>
              <a:rPr lang="en-GB" sz="2400" dirty="0">
                <a:hlinkClick r:id="rId7" action="ppaction://hlinksldjump"/>
              </a:rPr>
              <a:t>The flow rate of the water in the area</a:t>
            </a:r>
            <a:r>
              <a:rPr lang="en-GB" sz="2400" dirty="0" smtClean="0">
                <a:hlinkClick r:id="rId7" action="ppaction://hlinksldjump"/>
              </a:rPr>
              <a:t>.</a:t>
            </a:r>
            <a:endParaRPr lang="en-GB" sz="2400" dirty="0" smtClean="0"/>
          </a:p>
          <a:p>
            <a:pPr marL="457200" indent="-457200">
              <a:buFontTx/>
              <a:buAutoNum type="arabicPeriod" startAt="5"/>
            </a:pPr>
            <a:r>
              <a:rPr lang="en-GB" sz="2400" dirty="0" smtClean="0">
                <a:hlinkClick r:id="rId8" action="ppaction://hlinksldjump"/>
              </a:rPr>
              <a:t>Dissolved Oxygen in water.</a:t>
            </a:r>
            <a:endParaRPr lang="en-GB" sz="2400" dirty="0"/>
          </a:p>
          <a:p>
            <a:pPr marL="457200" indent="-457200">
              <a:buAutoNum type="arabicPeriod" startAt="6"/>
            </a:pPr>
            <a:r>
              <a:rPr lang="en-GB" sz="2400" dirty="0" smtClean="0">
                <a:hlinkClick r:id="rId9" action="ppaction://hlinksldjump"/>
              </a:rPr>
              <a:t>The </a:t>
            </a:r>
            <a:r>
              <a:rPr lang="en-GB" sz="2400" dirty="0">
                <a:hlinkClick r:id="rId9" action="ppaction://hlinksldjump"/>
              </a:rPr>
              <a:t>flow rate of wind in the area</a:t>
            </a:r>
            <a:r>
              <a:rPr lang="en-GB" sz="2400" dirty="0" smtClean="0">
                <a:hlinkClick r:id="rId9" action="ppaction://hlinksldjump"/>
              </a:rPr>
              <a:t>.</a:t>
            </a:r>
            <a:endParaRPr lang="en-GB" sz="2400" dirty="0" smtClean="0"/>
          </a:p>
        </p:txBody>
      </p:sp>
      <p:sp>
        <p:nvSpPr>
          <p:cNvPr id="5" name="TextBox 4"/>
          <p:cNvSpPr txBox="1"/>
          <p:nvPr/>
        </p:nvSpPr>
        <p:spPr>
          <a:xfrm>
            <a:off x="467544" y="5517232"/>
            <a:ext cx="7920880" cy="646331"/>
          </a:xfrm>
          <a:prstGeom prst="rect">
            <a:avLst/>
          </a:prstGeom>
          <a:noFill/>
        </p:spPr>
        <p:txBody>
          <a:bodyPr wrap="square" rtlCol="0">
            <a:spAutoFit/>
          </a:bodyPr>
          <a:lstStyle/>
          <a:p>
            <a:r>
              <a:rPr lang="en-AU" dirty="0" smtClean="0"/>
              <a:t>We will measure some of these factors when visiting our ecosystem at the Organ Pipes</a:t>
            </a:r>
            <a:r>
              <a:rPr lang="en-AU" dirty="0" smtClean="0"/>
              <a:t> N</a:t>
            </a:r>
            <a:r>
              <a:rPr lang="en-AU" dirty="0" smtClean="0"/>
              <a:t>ational park.</a:t>
            </a:r>
            <a:endParaRPr lang="en-A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 calcmode="lin" valueType="num">
                                      <p:cBhvr additive="base">
                                        <p:cTn id="35"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
                                            <p:txEl>
                                              <p:pRg st="6" end="6"/>
                                            </p:txEl>
                                          </p:spTgt>
                                        </p:tgtEl>
                                        <p:attrNameLst>
                                          <p:attrName>style.visibility</p:attrName>
                                        </p:attrNameLst>
                                      </p:cBhvr>
                                      <p:to>
                                        <p:strVal val="visible"/>
                                      </p:to>
                                    </p:set>
                                    <p:anim calcmode="lin" valueType="num">
                                      <p:cBhvr additive="base">
                                        <p:cTn id="47"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4">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4">
                                            <p:txEl>
                                              <p:pRg st="7" end="7"/>
                                            </p:txEl>
                                          </p:spTgt>
                                        </p:tgtEl>
                                        <p:attrNameLst>
                                          <p:attrName>style.visibility</p:attrName>
                                        </p:attrNameLst>
                                      </p:cBhvr>
                                      <p:to>
                                        <p:strVal val="visible"/>
                                      </p:to>
                                    </p:set>
                                    <p:anim calcmode="lin" valueType="num">
                                      <p:cBhvr additive="base">
                                        <p:cTn id="53"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utoUpdateAnimBg="0"/>
      <p:bldP spid="4"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AU" sz="4400" b="0" i="0" u="none" strike="noStrike" kern="1200" cap="none" spc="0" normalizeH="0" baseline="0" noProof="0" dirty="0" smtClean="0">
                <a:ln>
                  <a:noFill/>
                </a:ln>
                <a:solidFill>
                  <a:schemeClr val="tx1"/>
                </a:solidFill>
                <a:effectLst/>
                <a:uLnTx/>
                <a:uFillTx/>
                <a:latin typeface="+mj-lt"/>
                <a:ea typeface="+mj-ea"/>
                <a:cs typeface="+mj-cs"/>
              </a:rPr>
              <a:t>TEMPERATURE</a:t>
            </a:r>
            <a:endParaRPr kumimoji="0" lang="en-AU"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TextBox 8"/>
          <p:cNvSpPr txBox="1"/>
          <p:nvPr/>
        </p:nvSpPr>
        <p:spPr>
          <a:xfrm>
            <a:off x="539552" y="1412776"/>
            <a:ext cx="7776864" cy="4708981"/>
          </a:xfrm>
          <a:prstGeom prst="rect">
            <a:avLst/>
          </a:prstGeom>
          <a:noFill/>
        </p:spPr>
        <p:txBody>
          <a:bodyPr wrap="square" rtlCol="0">
            <a:spAutoFit/>
          </a:bodyPr>
          <a:lstStyle/>
          <a:p>
            <a:r>
              <a:rPr lang="en-AU" sz="2000" dirty="0" smtClean="0"/>
              <a:t>Water temperature can be measured using a thermometer or a temperature probe. The temperature of water is a very important factor in water quality. Many of the physical and biological characteristics of a river are affected by temperature. </a:t>
            </a:r>
          </a:p>
          <a:p>
            <a:endParaRPr lang="en-AU" sz="2000" dirty="0" smtClean="0"/>
          </a:p>
          <a:p>
            <a:r>
              <a:rPr lang="en-AU" sz="2000" dirty="0" smtClean="0"/>
              <a:t>The following can influence the temperature of streams.</a:t>
            </a:r>
          </a:p>
          <a:p>
            <a:pPr>
              <a:buFont typeface="Arial" pitchFamily="34" charset="0"/>
              <a:buChar char="•"/>
            </a:pPr>
            <a:r>
              <a:rPr lang="en-AU" sz="2000" dirty="0" smtClean="0"/>
              <a:t>Depth of water</a:t>
            </a:r>
          </a:p>
          <a:p>
            <a:pPr>
              <a:buFont typeface="Arial" pitchFamily="34" charset="0"/>
              <a:buChar char="•"/>
            </a:pPr>
            <a:r>
              <a:rPr lang="en-AU" sz="2000" dirty="0" smtClean="0"/>
              <a:t>The season</a:t>
            </a:r>
          </a:p>
          <a:p>
            <a:pPr>
              <a:buFont typeface="Arial" pitchFamily="34" charset="0"/>
              <a:buChar char="•"/>
            </a:pPr>
            <a:r>
              <a:rPr lang="en-AU" sz="2000" dirty="0" smtClean="0"/>
              <a:t>Time of day</a:t>
            </a:r>
          </a:p>
          <a:p>
            <a:pPr>
              <a:buFont typeface="Arial" pitchFamily="34" charset="0"/>
              <a:buChar char="•"/>
            </a:pPr>
            <a:r>
              <a:rPr lang="en-AU" sz="2000" dirty="0" smtClean="0"/>
              <a:t>Warm urban run-off from streets, footpaths and </a:t>
            </a:r>
            <a:r>
              <a:rPr lang="en-AU" sz="2000" dirty="0" err="1" smtClean="0"/>
              <a:t>carparks</a:t>
            </a:r>
            <a:r>
              <a:rPr lang="en-AU" sz="2000" dirty="0" smtClean="0"/>
              <a:t>.</a:t>
            </a:r>
          </a:p>
          <a:p>
            <a:pPr>
              <a:buFont typeface="Arial" pitchFamily="34" charset="0"/>
              <a:buChar char="•"/>
            </a:pPr>
            <a:r>
              <a:rPr lang="en-AU" sz="2000" dirty="0" smtClean="0"/>
              <a:t> industrial  cooling processes</a:t>
            </a:r>
          </a:p>
          <a:p>
            <a:pPr>
              <a:buFont typeface="Arial" pitchFamily="34" charset="0"/>
              <a:buChar char="•"/>
            </a:pPr>
            <a:r>
              <a:rPr lang="en-AU" sz="2000" dirty="0" smtClean="0"/>
              <a:t>Clearing of vegetation that shades watercourses</a:t>
            </a:r>
          </a:p>
          <a:p>
            <a:pPr>
              <a:buFont typeface="Arial" pitchFamily="34" charset="0"/>
              <a:buChar char="•"/>
            </a:pPr>
            <a:r>
              <a:rPr lang="en-AU" sz="2000" dirty="0" smtClean="0"/>
              <a:t>Soil erosion, road building and general construction, which contribute to increased turbidity and therefore water temperature.</a:t>
            </a:r>
          </a:p>
          <a:p>
            <a:pPr>
              <a:buFont typeface="Arial" pitchFamily="34" charset="0"/>
              <a:buChar char="•"/>
            </a:pPr>
            <a:r>
              <a:rPr lang="en-AU" sz="2000" dirty="0" smtClean="0"/>
              <a:t>Discharge from reservoirs that lowers natural temperature levels.</a:t>
            </a:r>
            <a:endParaRPr lang="en-AU" sz="2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TotalTime>
  <Words>1533</Words>
  <Application>Microsoft Office PowerPoint</Application>
  <PresentationFormat>On-screen Show (4:3)</PresentationFormat>
  <Paragraphs>179</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Dynamic Ecosystems</vt:lpstr>
      <vt:lpstr>What is an Ecosystem?</vt:lpstr>
      <vt:lpstr>Some related terms</vt:lpstr>
      <vt:lpstr>Some related terms</vt:lpstr>
      <vt:lpstr>Features of an Ecosystem</vt:lpstr>
      <vt:lpstr>Naming Ecosystems</vt:lpstr>
      <vt:lpstr>Example of grassland ecosystem</vt:lpstr>
      <vt:lpstr>Environmental factors</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vector>
  </TitlesOfParts>
  <Company>ST Columba's College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 Ecosystems</dc:title>
  <dc:creator>luponed</dc:creator>
  <cp:lastModifiedBy>luponed</cp:lastModifiedBy>
  <cp:revision>24</cp:revision>
  <dcterms:created xsi:type="dcterms:W3CDTF">2010-08-23T10:37:32Z</dcterms:created>
  <dcterms:modified xsi:type="dcterms:W3CDTF">2010-08-31T02:21:45Z</dcterms:modified>
</cp:coreProperties>
</file>