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4" r:id="rId7"/>
    <p:sldId id="265" r:id="rId8"/>
    <p:sldId id="261" r:id="rId9"/>
    <p:sldId id="267" r:id="rId10"/>
    <p:sldId id="262" r:id="rId11"/>
    <p:sldId id="263"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8" d="100"/>
          <a:sy n="58" d="100"/>
        </p:scale>
        <p:origin x="-258"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B4813F16-10E2-43CD-9615-C9293F9061D0}" type="datetimeFigureOut">
              <a:rPr lang="en-AU" smtClean="0"/>
              <a:pPr/>
              <a:t>9/09/2010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D8AA04B-B1F6-4667-9DC6-5D618D58C1B1}"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4813F16-10E2-43CD-9615-C9293F9061D0}" type="datetimeFigureOut">
              <a:rPr lang="en-AU" smtClean="0"/>
              <a:pPr/>
              <a:t>9/09/2010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D8AA04B-B1F6-4667-9DC6-5D618D58C1B1}"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4813F16-10E2-43CD-9615-C9293F9061D0}" type="datetimeFigureOut">
              <a:rPr lang="en-AU" smtClean="0"/>
              <a:pPr/>
              <a:t>9/09/2010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D8AA04B-B1F6-4667-9DC6-5D618D58C1B1}"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B4813F16-10E2-43CD-9615-C9293F9061D0}" type="datetimeFigureOut">
              <a:rPr lang="en-AU" smtClean="0"/>
              <a:pPr/>
              <a:t>9/09/2010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D8AA04B-B1F6-4667-9DC6-5D618D58C1B1}"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813F16-10E2-43CD-9615-C9293F9061D0}" type="datetimeFigureOut">
              <a:rPr lang="en-AU" smtClean="0"/>
              <a:pPr/>
              <a:t>9/09/2010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7D8AA04B-B1F6-4667-9DC6-5D618D58C1B1}"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4813F16-10E2-43CD-9615-C9293F9061D0}" type="datetimeFigureOut">
              <a:rPr lang="en-AU" smtClean="0"/>
              <a:pPr/>
              <a:t>9/09/2010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D8AA04B-B1F6-4667-9DC6-5D618D58C1B1}"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B4813F16-10E2-43CD-9615-C9293F9061D0}" type="datetimeFigureOut">
              <a:rPr lang="en-AU" smtClean="0"/>
              <a:pPr/>
              <a:t>9/09/2010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7D8AA04B-B1F6-4667-9DC6-5D618D58C1B1}"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B4813F16-10E2-43CD-9615-C9293F9061D0}" type="datetimeFigureOut">
              <a:rPr lang="en-AU" smtClean="0"/>
              <a:pPr/>
              <a:t>9/09/2010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7D8AA04B-B1F6-4667-9DC6-5D618D58C1B1}"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813F16-10E2-43CD-9615-C9293F9061D0}" type="datetimeFigureOut">
              <a:rPr lang="en-AU" smtClean="0"/>
              <a:pPr/>
              <a:t>9/09/2010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7D8AA04B-B1F6-4667-9DC6-5D618D58C1B1}"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813F16-10E2-43CD-9615-C9293F9061D0}" type="datetimeFigureOut">
              <a:rPr lang="en-AU" smtClean="0"/>
              <a:pPr/>
              <a:t>9/09/2010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D8AA04B-B1F6-4667-9DC6-5D618D58C1B1}"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813F16-10E2-43CD-9615-C9293F9061D0}" type="datetimeFigureOut">
              <a:rPr lang="en-AU" smtClean="0"/>
              <a:pPr/>
              <a:t>9/09/2010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7D8AA04B-B1F6-4667-9DC6-5D618D58C1B1}"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813F16-10E2-43CD-9615-C9293F9061D0}" type="datetimeFigureOut">
              <a:rPr lang="en-AU" smtClean="0"/>
              <a:pPr/>
              <a:t>9/09/2010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8AA04B-B1F6-4667-9DC6-5D618D58C1B1}"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Dynamic ecosystems</a:t>
            </a:r>
            <a:endParaRPr lang="en-AU" dirty="0"/>
          </a:p>
        </p:txBody>
      </p:sp>
      <p:sp>
        <p:nvSpPr>
          <p:cNvPr id="3" name="Subtitle 2"/>
          <p:cNvSpPr>
            <a:spLocks noGrp="1"/>
          </p:cNvSpPr>
          <p:nvPr>
            <p:ph type="subTitle" idx="1"/>
          </p:nvPr>
        </p:nvSpPr>
        <p:spPr/>
        <p:txBody>
          <a:bodyPr/>
          <a:lstStyle/>
          <a:p>
            <a:r>
              <a:rPr lang="en-AU" dirty="0" smtClean="0"/>
              <a:t>Competition</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Intraspecific</a:t>
            </a:r>
            <a:r>
              <a:rPr lang="en-AU" dirty="0" smtClean="0"/>
              <a:t> Competition</a:t>
            </a:r>
            <a:endParaRPr lang="en-AU" dirty="0"/>
          </a:p>
        </p:txBody>
      </p:sp>
      <p:sp>
        <p:nvSpPr>
          <p:cNvPr id="3" name="Content Placeholder 2"/>
          <p:cNvSpPr>
            <a:spLocks noGrp="1"/>
          </p:cNvSpPr>
          <p:nvPr>
            <p:ph idx="1"/>
          </p:nvPr>
        </p:nvSpPr>
        <p:spPr>
          <a:xfrm>
            <a:off x="457200" y="3573016"/>
            <a:ext cx="8363272" cy="2664296"/>
          </a:xfrm>
        </p:spPr>
        <p:txBody>
          <a:bodyPr>
            <a:normAutofit fontScale="92500" lnSpcReduction="20000"/>
          </a:bodyPr>
          <a:lstStyle/>
          <a:p>
            <a:r>
              <a:rPr lang="en-AU" dirty="0" err="1" smtClean="0"/>
              <a:t>Intraspecific</a:t>
            </a:r>
            <a:r>
              <a:rPr lang="en-AU" dirty="0" smtClean="0"/>
              <a:t> competition </a:t>
            </a:r>
            <a:r>
              <a:rPr lang="en-AU" dirty="0" smtClean="0"/>
              <a:t>increases with </a:t>
            </a:r>
            <a:r>
              <a:rPr lang="en-AU" dirty="0" smtClean="0"/>
              <a:t>population </a:t>
            </a:r>
            <a:r>
              <a:rPr lang="en-AU" dirty="0" smtClean="0"/>
              <a:t>size.</a:t>
            </a:r>
          </a:p>
          <a:p>
            <a:r>
              <a:rPr lang="en-AU" dirty="0" smtClean="0"/>
              <a:t>When the demand for resources exceeds supply, the resource becomes a limiting factor.</a:t>
            </a:r>
          </a:p>
          <a:p>
            <a:r>
              <a:rPr lang="en-AU" dirty="0" smtClean="0"/>
              <a:t>Populations respond by reducing population size this varies in </a:t>
            </a:r>
            <a:r>
              <a:rPr lang="en-AU" dirty="0" smtClean="0"/>
              <a:t>organisms. </a:t>
            </a:r>
            <a:r>
              <a:rPr lang="en-AU" dirty="0" smtClean="0"/>
              <a:t>(see page 309)</a:t>
            </a:r>
            <a:endParaRPr lang="en-AU" dirty="0"/>
          </a:p>
        </p:txBody>
      </p:sp>
      <p:pic>
        <p:nvPicPr>
          <p:cNvPr id="4" name="Picture 3" descr="fish.jpg"/>
          <p:cNvPicPr>
            <a:picLocks noChangeAspect="1"/>
          </p:cNvPicPr>
          <p:nvPr/>
        </p:nvPicPr>
        <p:blipFill>
          <a:blip r:embed="rId2" cstate="print"/>
          <a:stretch>
            <a:fillRect/>
          </a:stretch>
        </p:blipFill>
        <p:spPr>
          <a:xfrm>
            <a:off x="6516216" y="1196752"/>
            <a:ext cx="2292102" cy="1410524"/>
          </a:xfrm>
          <a:prstGeom prst="rect">
            <a:avLst/>
          </a:prstGeom>
        </p:spPr>
      </p:pic>
      <p:sp>
        <p:nvSpPr>
          <p:cNvPr id="5" name="Content Placeholder 2"/>
          <p:cNvSpPr txBox="1">
            <a:spLocks/>
          </p:cNvSpPr>
          <p:nvPr/>
        </p:nvSpPr>
        <p:spPr>
          <a:xfrm>
            <a:off x="467544" y="1268760"/>
            <a:ext cx="5472608" cy="1872208"/>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AU" sz="3000" b="0" i="0" u="none" strike="noStrike" kern="1200" cap="none" spc="0" normalizeH="0" baseline="0" noProof="0" dirty="0" smtClean="0">
                <a:ln>
                  <a:noFill/>
                </a:ln>
                <a:solidFill>
                  <a:schemeClr val="tx1"/>
                </a:solidFill>
                <a:effectLst/>
                <a:uLnTx/>
                <a:uFillTx/>
                <a:latin typeface="+mn-lt"/>
                <a:ea typeface="+mn-ea"/>
                <a:cs typeface="+mn-cs"/>
              </a:rPr>
              <a:t>Carrying capacity is defined as the number of individuals in a population that the environment can support.</a:t>
            </a:r>
          </a:p>
        </p:txBody>
      </p:sp>
      <p:sp>
        <p:nvSpPr>
          <p:cNvPr id="6" name="TextBox 5"/>
          <p:cNvSpPr txBox="1"/>
          <p:nvPr/>
        </p:nvSpPr>
        <p:spPr>
          <a:xfrm>
            <a:off x="6084168" y="2564904"/>
            <a:ext cx="2664296" cy="923330"/>
          </a:xfrm>
          <a:prstGeom prst="rect">
            <a:avLst/>
          </a:prstGeom>
          <a:noFill/>
        </p:spPr>
        <p:txBody>
          <a:bodyPr wrap="square" rtlCol="0">
            <a:spAutoFit/>
          </a:bodyPr>
          <a:lstStyle/>
          <a:p>
            <a:r>
              <a:rPr lang="en-AU" i="1" dirty="0" smtClean="0"/>
              <a:t>Territorialism behaviour is an adaptation for this type of competition</a:t>
            </a:r>
            <a:endParaRPr lang="en-AU" i="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698976" cy="1282154"/>
          </a:xfrm>
        </p:spPr>
        <p:txBody>
          <a:bodyPr>
            <a:normAutofit fontScale="90000"/>
          </a:bodyPr>
          <a:lstStyle/>
          <a:p>
            <a:r>
              <a:rPr lang="en-AU" dirty="0" smtClean="0"/>
              <a:t>Predator-prey Interactions</a:t>
            </a:r>
            <a:endParaRPr lang="en-AU" dirty="0"/>
          </a:p>
        </p:txBody>
      </p:sp>
      <p:sp>
        <p:nvSpPr>
          <p:cNvPr id="3" name="Content Placeholder 2"/>
          <p:cNvSpPr>
            <a:spLocks noGrp="1"/>
          </p:cNvSpPr>
          <p:nvPr>
            <p:ph idx="1"/>
          </p:nvPr>
        </p:nvSpPr>
        <p:spPr/>
        <p:txBody>
          <a:bodyPr>
            <a:normAutofit fontScale="92500" lnSpcReduction="10000"/>
          </a:bodyPr>
          <a:lstStyle/>
          <a:p>
            <a:r>
              <a:rPr lang="en-AU" dirty="0" smtClean="0"/>
              <a:t>Most predators have more than one prey species, although one may be preferred.</a:t>
            </a:r>
          </a:p>
          <a:p>
            <a:r>
              <a:rPr lang="en-AU" dirty="0" smtClean="0"/>
              <a:t>When one prey species becomes scarce this will put pressure on other prey species, so proportion of prey species changes in their diet.</a:t>
            </a:r>
          </a:p>
          <a:p>
            <a:r>
              <a:rPr lang="en-AU" dirty="0" smtClean="0"/>
              <a:t>This often does not have a major effect on prey populations but can be a limiting factor for predator populations.</a:t>
            </a:r>
          </a:p>
          <a:p>
            <a:r>
              <a:rPr lang="en-AU" dirty="0" smtClean="0"/>
              <a:t>Many adaptation in both predator and prey populations to limit  this (see page 311 of text)</a:t>
            </a:r>
          </a:p>
          <a:p>
            <a:endParaRPr lang="en-AU" dirty="0" smtClean="0"/>
          </a:p>
          <a:p>
            <a:endParaRPr lang="en-AU" dirty="0"/>
          </a:p>
        </p:txBody>
      </p:sp>
      <p:pic>
        <p:nvPicPr>
          <p:cNvPr id="4" name="Picture 3" descr="predatorprey.jpg"/>
          <p:cNvPicPr>
            <a:picLocks noChangeAspect="1"/>
          </p:cNvPicPr>
          <p:nvPr/>
        </p:nvPicPr>
        <p:blipFill>
          <a:blip r:embed="rId2" cstate="print"/>
          <a:stretch>
            <a:fillRect/>
          </a:stretch>
        </p:blipFill>
        <p:spPr>
          <a:xfrm>
            <a:off x="6660232" y="0"/>
            <a:ext cx="1962919" cy="1470295"/>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Text book</a:t>
            </a:r>
            <a:endParaRPr lang="en-AU" dirty="0"/>
          </a:p>
        </p:txBody>
      </p:sp>
      <p:sp>
        <p:nvSpPr>
          <p:cNvPr id="3" name="Content Placeholder 2"/>
          <p:cNvSpPr>
            <a:spLocks noGrp="1"/>
          </p:cNvSpPr>
          <p:nvPr>
            <p:ph idx="1"/>
          </p:nvPr>
        </p:nvSpPr>
        <p:spPr/>
        <p:txBody>
          <a:bodyPr/>
          <a:lstStyle/>
          <a:p>
            <a:pPr>
              <a:buNone/>
            </a:pPr>
            <a:r>
              <a:rPr lang="en-AU" dirty="0" err="1" smtClean="0"/>
              <a:t>Biozone</a:t>
            </a:r>
            <a:r>
              <a:rPr lang="en-AU" dirty="0" smtClean="0"/>
              <a:t> </a:t>
            </a:r>
          </a:p>
          <a:p>
            <a:r>
              <a:rPr lang="en-AU" dirty="0" smtClean="0"/>
              <a:t>P 308</a:t>
            </a:r>
            <a:r>
              <a:rPr lang="en-AU" dirty="0" smtClean="0"/>
              <a:t>. </a:t>
            </a:r>
            <a:r>
              <a:rPr lang="en-AU" dirty="0" err="1" smtClean="0"/>
              <a:t>Interspecific</a:t>
            </a:r>
            <a:r>
              <a:rPr lang="en-AU" dirty="0" smtClean="0"/>
              <a:t> Competition.</a:t>
            </a:r>
          </a:p>
          <a:p>
            <a:r>
              <a:rPr lang="en-AU" dirty="0" smtClean="0"/>
              <a:t>P 309</a:t>
            </a:r>
            <a:r>
              <a:rPr lang="en-AU" dirty="0" smtClean="0"/>
              <a:t>. </a:t>
            </a:r>
            <a:r>
              <a:rPr lang="en-AU" dirty="0" err="1" smtClean="0"/>
              <a:t>Intraspecific</a:t>
            </a:r>
            <a:r>
              <a:rPr lang="en-AU" dirty="0" smtClean="0"/>
              <a:t> Competition.</a:t>
            </a:r>
          </a:p>
          <a:p>
            <a:r>
              <a:rPr lang="en-AU" dirty="0" smtClean="0"/>
              <a:t>P 310</a:t>
            </a:r>
            <a:r>
              <a:rPr lang="en-AU" dirty="0" smtClean="0"/>
              <a:t>. Predator-Prey Interactions.</a:t>
            </a:r>
          </a:p>
          <a:p>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normAutofit fontScale="90000"/>
          </a:bodyPr>
          <a:lstStyle/>
          <a:p>
            <a:r>
              <a:rPr lang="en-GB" sz="3200" smtClean="0">
                <a:solidFill>
                  <a:srgbClr val="FFFF00"/>
                </a:solidFill>
              </a:rPr>
              <a:t/>
            </a:r>
            <a:br>
              <a:rPr lang="en-GB" sz="3200" smtClean="0">
                <a:solidFill>
                  <a:srgbClr val="FFFF00"/>
                </a:solidFill>
              </a:rPr>
            </a:br>
            <a:r>
              <a:rPr lang="en-GB" sz="3200" b="1" smtClean="0">
                <a:solidFill>
                  <a:schemeClr val="tx1"/>
                </a:solidFill>
              </a:rPr>
              <a:t>CHANGING FOOD WEBS</a:t>
            </a:r>
            <a:r>
              <a:rPr lang="en-GB" smtClean="0">
                <a:solidFill>
                  <a:srgbClr val="FFFF00"/>
                </a:solidFill>
              </a:rPr>
              <a:t/>
            </a:r>
            <a:br>
              <a:rPr lang="en-GB" smtClean="0">
                <a:solidFill>
                  <a:srgbClr val="FFFF00"/>
                </a:solidFill>
              </a:rPr>
            </a:br>
            <a:endParaRPr lang="en-AU" smtClean="0"/>
          </a:p>
        </p:txBody>
      </p:sp>
      <p:sp>
        <p:nvSpPr>
          <p:cNvPr id="3" name="Content Placeholder 2"/>
          <p:cNvSpPr>
            <a:spLocks noGrp="1"/>
          </p:cNvSpPr>
          <p:nvPr>
            <p:ph idx="1"/>
          </p:nvPr>
        </p:nvSpPr>
        <p:spPr>
          <a:xfrm>
            <a:off x="467544" y="1484784"/>
            <a:ext cx="8229600" cy="4525963"/>
          </a:xfrm>
        </p:spPr>
        <p:txBody>
          <a:bodyPr/>
          <a:lstStyle/>
          <a:p>
            <a:pPr marL="457200" indent="-457200">
              <a:defRPr/>
            </a:pPr>
            <a:r>
              <a:rPr lang="en-GB" sz="2000" dirty="0" smtClean="0"/>
              <a:t>Some food webs can change for short periods e.g. when there is a shortage of rain ,a river bed may dry up but the plant and animal life will survive.</a:t>
            </a:r>
          </a:p>
          <a:p>
            <a:pPr marL="457200" indent="-457200">
              <a:defRPr/>
            </a:pPr>
            <a:endParaRPr lang="en-GB" sz="2000" dirty="0" smtClean="0"/>
          </a:p>
          <a:p>
            <a:pPr marL="457200" indent="-457200">
              <a:defRPr/>
            </a:pPr>
            <a:r>
              <a:rPr lang="en-GB" sz="2000" dirty="0" smtClean="0"/>
              <a:t>When conditions are changed permanently, some animals can be lost forever. They are said to be extinct.</a:t>
            </a:r>
          </a:p>
          <a:p>
            <a:pPr marL="457200" indent="-457200">
              <a:defRPr/>
            </a:pPr>
            <a:endParaRPr lang="en-GB" sz="2000" dirty="0" smtClean="0"/>
          </a:p>
          <a:p>
            <a:pPr marL="457200" indent="-457200">
              <a:defRPr/>
            </a:pPr>
            <a:r>
              <a:rPr lang="en-GB" sz="2000" dirty="0" smtClean="0"/>
              <a:t>Some animals </a:t>
            </a:r>
            <a:r>
              <a:rPr lang="en-GB" sz="2000" dirty="0" smtClean="0"/>
              <a:t>adapt to their </a:t>
            </a:r>
            <a:r>
              <a:rPr lang="en-GB" sz="2000" dirty="0" err="1" smtClean="0"/>
              <a:t>environments,.e.g</a:t>
            </a:r>
            <a:r>
              <a:rPr lang="en-GB" sz="2000" dirty="0" smtClean="0"/>
              <a:t>. worms like dark damp conditions. Try to think of other examples.</a:t>
            </a:r>
          </a:p>
          <a:p>
            <a:pPr marL="457200" indent="-457200">
              <a:defRPr/>
            </a:pPr>
            <a:endParaRPr lang="en-GB" sz="2000" dirty="0" smtClean="0"/>
          </a:p>
          <a:p>
            <a:pPr marL="457200" indent="-457200">
              <a:defRPr/>
            </a:pPr>
            <a:r>
              <a:rPr lang="en-GB" sz="2000" dirty="0" smtClean="0"/>
              <a:t>Food webs can be changed in several ways.</a:t>
            </a:r>
          </a:p>
          <a:p>
            <a:pPr>
              <a:defRPr/>
            </a:pPr>
            <a:endParaRPr lang="en-AU" dirty="0"/>
          </a:p>
        </p:txBody>
      </p:sp>
      <p:pic>
        <p:nvPicPr>
          <p:cNvPr id="4" name="Picture 3" descr="food webs.bmp"/>
          <p:cNvPicPr>
            <a:picLocks noChangeAspect="1"/>
          </p:cNvPicPr>
          <p:nvPr/>
        </p:nvPicPr>
        <p:blipFill>
          <a:blip r:embed="rId2" cstate="print"/>
          <a:stretch>
            <a:fillRect/>
          </a:stretch>
        </p:blipFill>
        <p:spPr>
          <a:xfrm>
            <a:off x="5652120" y="4293096"/>
            <a:ext cx="3119549" cy="2297883"/>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edator.bmp"/>
          <p:cNvPicPr>
            <a:picLocks noChangeAspect="1"/>
          </p:cNvPicPr>
          <p:nvPr/>
        </p:nvPicPr>
        <p:blipFill>
          <a:blip r:embed="rId2" cstate="print"/>
          <a:stretch>
            <a:fillRect/>
          </a:stretch>
        </p:blipFill>
        <p:spPr>
          <a:xfrm>
            <a:off x="6804248" y="332656"/>
            <a:ext cx="1904762" cy="1761905"/>
          </a:xfrm>
          <a:prstGeom prst="rect">
            <a:avLst/>
          </a:prstGeom>
        </p:spPr>
      </p:pic>
      <p:sp>
        <p:nvSpPr>
          <p:cNvPr id="6146" name="Title 1"/>
          <p:cNvSpPr>
            <a:spLocks noGrp="1"/>
          </p:cNvSpPr>
          <p:nvPr>
            <p:ph type="title"/>
          </p:nvPr>
        </p:nvSpPr>
        <p:spPr/>
        <p:txBody>
          <a:bodyPr>
            <a:normAutofit fontScale="90000"/>
          </a:bodyPr>
          <a:lstStyle/>
          <a:p>
            <a:r>
              <a:rPr lang="en-GB" sz="3200" dirty="0" smtClean="0">
                <a:solidFill>
                  <a:srgbClr val="FFFF00"/>
                </a:solidFill>
              </a:rPr>
              <a:t/>
            </a:r>
            <a:br>
              <a:rPr lang="en-GB" sz="3200" dirty="0" smtClean="0">
                <a:solidFill>
                  <a:srgbClr val="FFFF00"/>
                </a:solidFill>
              </a:rPr>
            </a:br>
            <a:r>
              <a:rPr lang="en-GB" sz="3200" b="1" dirty="0" smtClean="0">
                <a:solidFill>
                  <a:schemeClr val="tx1"/>
                </a:solidFill>
              </a:rPr>
              <a:t>REASONS FOR CHANGE </a:t>
            </a:r>
            <a:r>
              <a:rPr lang="en-GB" b="1" dirty="0" smtClean="0">
                <a:solidFill>
                  <a:srgbClr val="FFFF00"/>
                </a:solidFill>
              </a:rPr>
              <a:t/>
            </a:r>
            <a:br>
              <a:rPr lang="en-GB" b="1" dirty="0" smtClean="0">
                <a:solidFill>
                  <a:srgbClr val="FFFF00"/>
                </a:solidFill>
              </a:rPr>
            </a:br>
            <a:endParaRPr lang="en-AU" b="1" dirty="0" smtClean="0"/>
          </a:p>
        </p:txBody>
      </p:sp>
      <p:sp>
        <p:nvSpPr>
          <p:cNvPr id="6147" name="Content Placeholder 2"/>
          <p:cNvSpPr>
            <a:spLocks noGrp="1"/>
          </p:cNvSpPr>
          <p:nvPr>
            <p:ph idx="1"/>
          </p:nvPr>
        </p:nvSpPr>
        <p:spPr>
          <a:xfrm>
            <a:off x="457200" y="2060849"/>
            <a:ext cx="8229600" cy="2088232"/>
          </a:xfrm>
        </p:spPr>
        <p:txBody>
          <a:bodyPr>
            <a:noAutofit/>
          </a:bodyPr>
          <a:lstStyle/>
          <a:p>
            <a:pPr marL="457200" indent="-457200">
              <a:buFontTx/>
              <a:buNone/>
            </a:pPr>
            <a:r>
              <a:rPr lang="en-GB" sz="2800" b="1" dirty="0" smtClean="0"/>
              <a:t>PREDATION </a:t>
            </a:r>
            <a:r>
              <a:rPr lang="en-GB" sz="2800" dirty="0" smtClean="0"/>
              <a:t>- Predators that eat smaller animals mean that these smaller animals breed more quickly</a:t>
            </a:r>
            <a:r>
              <a:rPr lang="en-GB" sz="2800" dirty="0" smtClean="0"/>
              <a:t>.</a:t>
            </a:r>
            <a:endParaRPr lang="en-GB" sz="2800" dirty="0" smtClean="0"/>
          </a:p>
          <a:p>
            <a:pPr marL="457200" indent="-457200">
              <a:buFontTx/>
              <a:buNone/>
            </a:pPr>
            <a:r>
              <a:rPr lang="en-GB" sz="2800" b="1" dirty="0" smtClean="0"/>
              <a:t>DISEASE</a:t>
            </a:r>
            <a:r>
              <a:rPr lang="en-GB" sz="2800" dirty="0" smtClean="0"/>
              <a:t> - Disease in an area can mean that the lack of one type  of animal can affect other types</a:t>
            </a:r>
            <a:r>
              <a:rPr lang="en-GB" sz="2800" dirty="0" smtClean="0"/>
              <a:t>.</a:t>
            </a:r>
            <a:endParaRPr lang="en-GB" sz="2800" dirty="0" smtClean="0"/>
          </a:p>
        </p:txBody>
      </p:sp>
      <p:pic>
        <p:nvPicPr>
          <p:cNvPr id="5" name="Picture 4" descr="comp.bmp"/>
          <p:cNvPicPr>
            <a:picLocks noChangeAspect="1"/>
          </p:cNvPicPr>
          <p:nvPr/>
        </p:nvPicPr>
        <p:blipFill>
          <a:blip r:embed="rId3" cstate="print"/>
          <a:stretch>
            <a:fillRect/>
          </a:stretch>
        </p:blipFill>
        <p:spPr>
          <a:xfrm>
            <a:off x="6732240" y="4797152"/>
            <a:ext cx="1961905" cy="1714286"/>
          </a:xfrm>
          <a:prstGeom prst="rect">
            <a:avLst/>
          </a:prstGeom>
        </p:spPr>
      </p:pic>
      <p:sp>
        <p:nvSpPr>
          <p:cNvPr id="7" name="TextBox 6"/>
          <p:cNvSpPr txBox="1"/>
          <p:nvPr/>
        </p:nvSpPr>
        <p:spPr>
          <a:xfrm>
            <a:off x="395536" y="4149080"/>
            <a:ext cx="6192688" cy="2954655"/>
          </a:xfrm>
          <a:prstGeom prst="rect">
            <a:avLst/>
          </a:prstGeom>
          <a:noFill/>
        </p:spPr>
        <p:txBody>
          <a:bodyPr wrap="square" rtlCol="0">
            <a:spAutoFit/>
          </a:bodyPr>
          <a:lstStyle/>
          <a:p>
            <a:r>
              <a:rPr lang="en-GB" sz="2800" b="1" dirty="0" smtClean="0"/>
              <a:t>COMPETITION</a:t>
            </a:r>
            <a:r>
              <a:rPr lang="en-GB" sz="2800" dirty="0" smtClean="0"/>
              <a:t> -The introduction of one type of animal can compete with the population of another type. The red squirrel population in Britain has went down due to the introduction of the grey squirrel.</a:t>
            </a:r>
          </a:p>
          <a:p>
            <a:endParaRPr lang="en-A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rmAutofit fontScale="90000"/>
          </a:bodyPr>
          <a:lstStyle/>
          <a:p>
            <a:r>
              <a:rPr lang="en-GB" sz="3200" smtClean="0">
                <a:solidFill>
                  <a:srgbClr val="FFFF00"/>
                </a:solidFill>
              </a:rPr>
              <a:t/>
            </a:r>
            <a:br>
              <a:rPr lang="en-GB" sz="3200" smtClean="0">
                <a:solidFill>
                  <a:srgbClr val="FFFF00"/>
                </a:solidFill>
              </a:rPr>
            </a:br>
            <a:r>
              <a:rPr lang="en-GB" sz="3200" b="1" smtClean="0">
                <a:solidFill>
                  <a:schemeClr val="tx1"/>
                </a:solidFill>
              </a:rPr>
              <a:t>REASONS FOR CHANGE </a:t>
            </a:r>
            <a:r>
              <a:rPr lang="en-GB" b="1" smtClean="0">
                <a:solidFill>
                  <a:srgbClr val="FFFF00"/>
                </a:solidFill>
              </a:rPr>
              <a:t/>
            </a:r>
            <a:br>
              <a:rPr lang="en-GB" b="1" smtClean="0">
                <a:solidFill>
                  <a:srgbClr val="FFFF00"/>
                </a:solidFill>
              </a:rPr>
            </a:br>
            <a:endParaRPr lang="en-AU" b="1" smtClean="0"/>
          </a:p>
        </p:txBody>
      </p:sp>
      <p:sp>
        <p:nvSpPr>
          <p:cNvPr id="7171" name="Content Placeholder 2"/>
          <p:cNvSpPr>
            <a:spLocks noGrp="1"/>
          </p:cNvSpPr>
          <p:nvPr>
            <p:ph idx="1"/>
          </p:nvPr>
        </p:nvSpPr>
        <p:spPr>
          <a:xfrm>
            <a:off x="457200" y="1600201"/>
            <a:ext cx="8229600" cy="2836912"/>
          </a:xfrm>
        </p:spPr>
        <p:txBody>
          <a:bodyPr>
            <a:noAutofit/>
          </a:bodyPr>
          <a:lstStyle/>
          <a:p>
            <a:pPr marL="457200" indent="-457200">
              <a:buFontTx/>
              <a:buNone/>
            </a:pPr>
            <a:r>
              <a:rPr lang="en-GB" sz="2800" dirty="0" smtClean="0"/>
              <a:t>MAN`S ACTIONS - The activities  of human beings affects food webs, e.g. cutting down forests can affect the animal population in these forests</a:t>
            </a:r>
            <a:r>
              <a:rPr lang="en-GB" sz="2800" dirty="0" smtClean="0"/>
              <a:t>.</a:t>
            </a:r>
            <a:endParaRPr lang="en-GB" sz="2800" dirty="0" smtClean="0"/>
          </a:p>
          <a:p>
            <a:pPr marL="457200" indent="-457200">
              <a:buFontTx/>
              <a:buNone/>
            </a:pPr>
            <a:r>
              <a:rPr lang="en-GB" sz="2800" dirty="0" smtClean="0"/>
              <a:t>MAN`S ACTIONS - The activities of humans can also affect marine life, e.g. fish farming in Scotland has affected the populations of sea animals.</a:t>
            </a:r>
          </a:p>
          <a:p>
            <a:pPr marL="457200" indent="-457200"/>
            <a:endParaRPr lang="en-GB" sz="2800" dirty="0" smtClean="0"/>
          </a:p>
        </p:txBody>
      </p:sp>
      <p:pic>
        <p:nvPicPr>
          <p:cNvPr id="4" name="Picture 3" descr="logging.bmp"/>
          <p:cNvPicPr>
            <a:picLocks noChangeAspect="1"/>
          </p:cNvPicPr>
          <p:nvPr/>
        </p:nvPicPr>
        <p:blipFill>
          <a:blip r:embed="rId2" cstate="print"/>
          <a:stretch>
            <a:fillRect/>
          </a:stretch>
        </p:blipFill>
        <p:spPr>
          <a:xfrm>
            <a:off x="323528" y="0"/>
            <a:ext cx="2266667" cy="1485714"/>
          </a:xfrm>
          <a:prstGeom prst="rect">
            <a:avLst/>
          </a:prstGeom>
        </p:spPr>
      </p:pic>
      <p:pic>
        <p:nvPicPr>
          <p:cNvPr id="5" name="Picture 4" descr="salinity.bmp"/>
          <p:cNvPicPr>
            <a:picLocks noChangeAspect="1"/>
          </p:cNvPicPr>
          <p:nvPr/>
        </p:nvPicPr>
        <p:blipFill>
          <a:blip r:embed="rId3" cstate="print"/>
          <a:stretch>
            <a:fillRect/>
          </a:stretch>
        </p:blipFill>
        <p:spPr>
          <a:xfrm>
            <a:off x="6660232" y="0"/>
            <a:ext cx="2238095" cy="1504762"/>
          </a:xfrm>
          <a:prstGeom prst="rect">
            <a:avLst/>
          </a:prstGeom>
        </p:spPr>
      </p:pic>
      <p:pic>
        <p:nvPicPr>
          <p:cNvPr id="6" name="Picture 5" descr="oil.bmp"/>
          <p:cNvPicPr>
            <a:picLocks noChangeAspect="1"/>
          </p:cNvPicPr>
          <p:nvPr/>
        </p:nvPicPr>
        <p:blipFill>
          <a:blip r:embed="rId4" cstate="print"/>
          <a:stretch>
            <a:fillRect/>
          </a:stretch>
        </p:blipFill>
        <p:spPr>
          <a:xfrm>
            <a:off x="6084168" y="4581128"/>
            <a:ext cx="2619048" cy="1742857"/>
          </a:xfrm>
          <a:prstGeom prst="rect">
            <a:avLst/>
          </a:prstGeom>
        </p:spPr>
      </p:pic>
      <p:sp>
        <p:nvSpPr>
          <p:cNvPr id="7" name="TextBox 6"/>
          <p:cNvSpPr txBox="1"/>
          <p:nvPr/>
        </p:nvSpPr>
        <p:spPr>
          <a:xfrm>
            <a:off x="539552" y="4581128"/>
            <a:ext cx="4896544" cy="1661993"/>
          </a:xfrm>
          <a:prstGeom prst="rect">
            <a:avLst/>
          </a:prstGeom>
          <a:noFill/>
        </p:spPr>
        <p:txBody>
          <a:bodyPr wrap="square" rtlCol="0">
            <a:spAutoFit/>
          </a:bodyPr>
          <a:lstStyle/>
          <a:p>
            <a:r>
              <a:rPr lang="en-GB" sz="2800" dirty="0" smtClean="0"/>
              <a:t>DISASTERS - Disasters like oil pollution, radiation, industrial waste can affect food </a:t>
            </a:r>
            <a:r>
              <a:rPr lang="en-GB" sz="2800" dirty="0" smtClean="0"/>
              <a:t>webs.</a:t>
            </a:r>
            <a:endParaRPr lang="en-GB" sz="2800" dirty="0" smtClean="0"/>
          </a:p>
          <a:p>
            <a:endParaRPr lang="en-A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Competition</a:t>
            </a:r>
            <a:endParaRPr lang="en-A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Species Interaction</a:t>
            </a:r>
            <a:endParaRPr lang="en-AU" dirty="0"/>
          </a:p>
        </p:txBody>
      </p:sp>
      <p:sp>
        <p:nvSpPr>
          <p:cNvPr id="3" name="Content Placeholder 2"/>
          <p:cNvSpPr>
            <a:spLocks noGrp="1"/>
          </p:cNvSpPr>
          <p:nvPr>
            <p:ph idx="1"/>
          </p:nvPr>
        </p:nvSpPr>
        <p:spPr/>
        <p:txBody>
          <a:bodyPr>
            <a:normAutofit/>
          </a:bodyPr>
          <a:lstStyle/>
          <a:p>
            <a:r>
              <a:rPr lang="en-AU" sz="3600" dirty="0" smtClean="0"/>
              <a:t>No organism exists in </a:t>
            </a:r>
            <a:r>
              <a:rPr lang="en-AU" sz="3600" dirty="0" smtClean="0"/>
              <a:t>isolation</a:t>
            </a:r>
            <a:endParaRPr lang="en-AU" sz="3600" dirty="0" smtClean="0"/>
          </a:p>
          <a:p>
            <a:endParaRPr lang="en-AU" sz="3600" dirty="0" smtClean="0"/>
          </a:p>
          <a:p>
            <a:r>
              <a:rPr lang="en-AU" sz="3600" dirty="0" smtClean="0"/>
              <a:t>They may involve occasional or indirect contact e.g. predation or competition.</a:t>
            </a:r>
          </a:p>
          <a:p>
            <a:endParaRPr lang="en-AU" sz="3600" dirty="0" smtClean="0"/>
          </a:p>
          <a:p>
            <a:r>
              <a:rPr lang="en-AU" sz="3600" dirty="0" smtClean="0"/>
              <a:t>Or close association symbiosis</a:t>
            </a:r>
            <a:endParaRPr lang="en-AU" sz="3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Symbiosis</a:t>
            </a:r>
            <a:endParaRPr lang="en-AU" dirty="0"/>
          </a:p>
        </p:txBody>
      </p:sp>
      <p:sp>
        <p:nvSpPr>
          <p:cNvPr id="3" name="Content Placeholder 2"/>
          <p:cNvSpPr>
            <a:spLocks noGrp="1"/>
          </p:cNvSpPr>
          <p:nvPr>
            <p:ph idx="1"/>
          </p:nvPr>
        </p:nvSpPr>
        <p:spPr>
          <a:xfrm>
            <a:off x="457200" y="1628800"/>
            <a:ext cx="4906888" cy="4497363"/>
          </a:xfrm>
        </p:spPr>
        <p:txBody>
          <a:bodyPr>
            <a:normAutofit fontScale="77500" lnSpcReduction="20000"/>
          </a:bodyPr>
          <a:lstStyle/>
          <a:p>
            <a:r>
              <a:rPr lang="en-AU" dirty="0" smtClean="0"/>
              <a:t>is the close and often long-term interactions between different biological organisms</a:t>
            </a:r>
          </a:p>
          <a:p>
            <a:r>
              <a:rPr lang="en-AU" dirty="0" smtClean="0"/>
              <a:t>This term </a:t>
            </a:r>
            <a:r>
              <a:rPr lang="en-AU" dirty="0" err="1" smtClean="0"/>
              <a:t>encomapasses</a:t>
            </a:r>
            <a:r>
              <a:rPr lang="en-AU" dirty="0" smtClean="0"/>
              <a:t> a variety of interactions involving close species contact:</a:t>
            </a:r>
          </a:p>
          <a:p>
            <a:pPr lvl="1"/>
            <a:r>
              <a:rPr lang="en-AU" dirty="0" smtClean="0"/>
              <a:t>Parasitism e.g. tapeworm</a:t>
            </a:r>
          </a:p>
          <a:p>
            <a:pPr lvl="1"/>
            <a:r>
              <a:rPr lang="en-AU" dirty="0" smtClean="0"/>
              <a:t>Mutualism e.g. lichen</a:t>
            </a:r>
          </a:p>
          <a:p>
            <a:pPr lvl="1"/>
            <a:r>
              <a:rPr lang="en-AU" dirty="0" smtClean="0"/>
              <a:t>Commensalism e.g. Crustaceans living in sea anemones</a:t>
            </a:r>
          </a:p>
          <a:p>
            <a:pPr lvl="1"/>
            <a:endParaRPr lang="en-AU" dirty="0"/>
          </a:p>
          <a:p>
            <a:pPr lvl="1"/>
            <a:r>
              <a:rPr lang="en-AU" dirty="0" smtClean="0"/>
              <a:t>See page 305 for other examples</a:t>
            </a:r>
            <a:endParaRPr lang="en-AU" dirty="0"/>
          </a:p>
        </p:txBody>
      </p:sp>
      <p:pic>
        <p:nvPicPr>
          <p:cNvPr id="4" name="Picture 3" descr="lichen.bmp"/>
          <p:cNvPicPr>
            <a:picLocks noChangeAspect="1"/>
          </p:cNvPicPr>
          <p:nvPr/>
        </p:nvPicPr>
        <p:blipFill>
          <a:blip r:embed="rId2" cstate="print"/>
          <a:stretch>
            <a:fillRect/>
          </a:stretch>
        </p:blipFill>
        <p:spPr>
          <a:xfrm>
            <a:off x="6300192" y="2924944"/>
            <a:ext cx="1990476" cy="1695238"/>
          </a:xfrm>
          <a:prstGeom prst="rect">
            <a:avLst/>
          </a:prstGeom>
        </p:spPr>
      </p:pic>
      <p:pic>
        <p:nvPicPr>
          <p:cNvPr id="5" name="Picture 4" descr="commensalism.bmp"/>
          <p:cNvPicPr>
            <a:picLocks noChangeAspect="1"/>
          </p:cNvPicPr>
          <p:nvPr/>
        </p:nvPicPr>
        <p:blipFill>
          <a:blip r:embed="rId3" cstate="print"/>
          <a:stretch>
            <a:fillRect/>
          </a:stretch>
        </p:blipFill>
        <p:spPr>
          <a:xfrm>
            <a:off x="6012160" y="4869160"/>
            <a:ext cx="2600000" cy="1295238"/>
          </a:xfrm>
          <a:prstGeom prst="rect">
            <a:avLst/>
          </a:prstGeom>
        </p:spPr>
      </p:pic>
      <p:pic>
        <p:nvPicPr>
          <p:cNvPr id="6" name="Picture 5" descr="tapeworm.bmp"/>
          <p:cNvPicPr>
            <a:picLocks noChangeAspect="1"/>
          </p:cNvPicPr>
          <p:nvPr/>
        </p:nvPicPr>
        <p:blipFill>
          <a:blip r:embed="rId4" cstate="print"/>
          <a:stretch>
            <a:fillRect/>
          </a:stretch>
        </p:blipFill>
        <p:spPr>
          <a:xfrm>
            <a:off x="6300192" y="980728"/>
            <a:ext cx="2123810" cy="159047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Interspecific</a:t>
            </a:r>
            <a:r>
              <a:rPr lang="en-AU" dirty="0" smtClean="0"/>
              <a:t> Competition</a:t>
            </a:r>
            <a:endParaRPr lang="en-AU" dirty="0"/>
          </a:p>
        </p:txBody>
      </p:sp>
      <p:sp>
        <p:nvSpPr>
          <p:cNvPr id="3" name="Content Placeholder 2"/>
          <p:cNvSpPr>
            <a:spLocks noGrp="1"/>
          </p:cNvSpPr>
          <p:nvPr>
            <p:ph idx="1"/>
          </p:nvPr>
        </p:nvSpPr>
        <p:spPr>
          <a:xfrm>
            <a:off x="457200" y="1484784"/>
            <a:ext cx="5050904" cy="4896544"/>
          </a:xfrm>
        </p:spPr>
        <p:txBody>
          <a:bodyPr>
            <a:noAutofit/>
          </a:bodyPr>
          <a:lstStyle/>
          <a:p>
            <a:r>
              <a:rPr lang="en-AU" sz="2600" dirty="0" smtClean="0"/>
              <a:t>C</a:t>
            </a:r>
            <a:r>
              <a:rPr lang="en-AU" sz="2600" dirty="0" smtClean="0"/>
              <a:t>ompetition </a:t>
            </a:r>
            <a:r>
              <a:rPr lang="en-AU" sz="2600" dirty="0" smtClean="0"/>
              <a:t>between different </a:t>
            </a:r>
            <a:r>
              <a:rPr lang="en-AU" sz="2600" dirty="0" smtClean="0"/>
              <a:t>species.</a:t>
            </a:r>
            <a:endParaRPr lang="en-AU" sz="2600" dirty="0" smtClean="0"/>
          </a:p>
          <a:p>
            <a:r>
              <a:rPr lang="en-AU" sz="2600" dirty="0" smtClean="0"/>
              <a:t>This type of competition is often </a:t>
            </a:r>
            <a:r>
              <a:rPr lang="en-AU" sz="2600" dirty="0" smtClean="0"/>
              <a:t>less intense because different species have evolved slightly different niches, though they may overlap e.g. Barnacles species read p394 of </a:t>
            </a:r>
            <a:r>
              <a:rPr lang="en-AU" sz="2600" dirty="0" smtClean="0"/>
              <a:t>H</a:t>
            </a:r>
            <a:r>
              <a:rPr lang="en-AU" sz="2600" dirty="0" smtClean="0"/>
              <a:t>einemann</a:t>
            </a:r>
            <a:r>
              <a:rPr lang="en-AU" sz="2600" dirty="0" smtClean="0"/>
              <a:t>)</a:t>
            </a:r>
          </a:p>
          <a:p>
            <a:r>
              <a:rPr lang="en-AU" sz="2600" dirty="0" smtClean="0"/>
              <a:t> when 2 species do have similar niches one usually </a:t>
            </a:r>
            <a:r>
              <a:rPr lang="en-AU" sz="2600" dirty="0" smtClean="0"/>
              <a:t>benefits </a:t>
            </a:r>
            <a:r>
              <a:rPr lang="en-AU" sz="2600" dirty="0" smtClean="0"/>
              <a:t>at the expense of the other which is excluded</a:t>
            </a:r>
            <a:r>
              <a:rPr lang="en-AU" sz="2600" dirty="0" smtClean="0"/>
              <a:t>.</a:t>
            </a:r>
            <a:endParaRPr lang="en-AU" sz="2600" dirty="0" smtClean="0"/>
          </a:p>
        </p:txBody>
      </p:sp>
      <p:pic>
        <p:nvPicPr>
          <p:cNvPr id="4" name="Picture 3" descr="chthamalus.bmp"/>
          <p:cNvPicPr>
            <a:picLocks noChangeAspect="1"/>
          </p:cNvPicPr>
          <p:nvPr/>
        </p:nvPicPr>
        <p:blipFill>
          <a:blip r:embed="rId2" cstate="print"/>
          <a:stretch>
            <a:fillRect/>
          </a:stretch>
        </p:blipFill>
        <p:spPr>
          <a:xfrm>
            <a:off x="6156176" y="1556792"/>
            <a:ext cx="2180953" cy="1542857"/>
          </a:xfrm>
          <a:prstGeom prst="rect">
            <a:avLst/>
          </a:prstGeom>
        </p:spPr>
      </p:pic>
      <p:pic>
        <p:nvPicPr>
          <p:cNvPr id="5" name="Picture 4" descr="balanus.bmp"/>
          <p:cNvPicPr>
            <a:picLocks noChangeAspect="1"/>
          </p:cNvPicPr>
          <p:nvPr/>
        </p:nvPicPr>
        <p:blipFill>
          <a:blip r:embed="rId3" cstate="print"/>
          <a:stretch>
            <a:fillRect/>
          </a:stretch>
        </p:blipFill>
        <p:spPr>
          <a:xfrm>
            <a:off x="6228184" y="4005064"/>
            <a:ext cx="2466667" cy="1847619"/>
          </a:xfrm>
          <a:prstGeom prst="rect">
            <a:avLst/>
          </a:prstGeom>
        </p:spPr>
      </p:pic>
      <p:sp>
        <p:nvSpPr>
          <p:cNvPr id="6" name="TextBox 5"/>
          <p:cNvSpPr txBox="1"/>
          <p:nvPr/>
        </p:nvSpPr>
        <p:spPr>
          <a:xfrm>
            <a:off x="6300192" y="3429000"/>
            <a:ext cx="2304256" cy="369332"/>
          </a:xfrm>
          <a:prstGeom prst="rect">
            <a:avLst/>
          </a:prstGeom>
          <a:noFill/>
        </p:spPr>
        <p:txBody>
          <a:bodyPr wrap="square" rtlCol="0">
            <a:spAutoFit/>
          </a:bodyPr>
          <a:lstStyle/>
          <a:p>
            <a:r>
              <a:rPr lang="en-AU" i="1" dirty="0" err="1" smtClean="0"/>
              <a:t>Chthamalaus</a:t>
            </a:r>
            <a:r>
              <a:rPr lang="en-AU" i="1" dirty="0" smtClean="0"/>
              <a:t> Barnacle</a:t>
            </a:r>
            <a:endParaRPr lang="en-AU" i="1" dirty="0"/>
          </a:p>
        </p:txBody>
      </p:sp>
      <p:sp>
        <p:nvSpPr>
          <p:cNvPr id="7" name="TextBox 6"/>
          <p:cNvSpPr txBox="1"/>
          <p:nvPr/>
        </p:nvSpPr>
        <p:spPr>
          <a:xfrm>
            <a:off x="6588224" y="6165304"/>
            <a:ext cx="1800200" cy="369332"/>
          </a:xfrm>
          <a:prstGeom prst="rect">
            <a:avLst/>
          </a:prstGeom>
          <a:noFill/>
        </p:spPr>
        <p:txBody>
          <a:bodyPr wrap="square" rtlCol="0">
            <a:spAutoFit/>
          </a:bodyPr>
          <a:lstStyle/>
          <a:p>
            <a:r>
              <a:rPr lang="en-AU" i="1" dirty="0" err="1" smtClean="0"/>
              <a:t>Balanus</a:t>
            </a:r>
            <a:r>
              <a:rPr lang="en-AU" i="1" dirty="0" smtClean="0"/>
              <a:t> barnacle</a:t>
            </a:r>
            <a:endParaRPr lang="en-AU" i="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Interspecific</a:t>
            </a:r>
            <a:r>
              <a:rPr lang="en-AU" dirty="0" smtClean="0"/>
              <a:t> Competition</a:t>
            </a:r>
            <a:endParaRPr lang="en-AU" dirty="0"/>
          </a:p>
        </p:txBody>
      </p:sp>
      <p:sp>
        <p:nvSpPr>
          <p:cNvPr id="3" name="Content Placeholder 2"/>
          <p:cNvSpPr>
            <a:spLocks noGrp="1"/>
          </p:cNvSpPr>
          <p:nvPr>
            <p:ph idx="1"/>
          </p:nvPr>
        </p:nvSpPr>
        <p:spPr>
          <a:xfrm>
            <a:off x="457200" y="1484784"/>
            <a:ext cx="4906888" cy="4896544"/>
          </a:xfrm>
        </p:spPr>
        <p:txBody>
          <a:bodyPr>
            <a:noAutofit/>
          </a:bodyPr>
          <a:lstStyle/>
          <a:p>
            <a:r>
              <a:rPr lang="en-AU" sz="2600" dirty="0" smtClean="0"/>
              <a:t>In </a:t>
            </a:r>
            <a:r>
              <a:rPr lang="en-AU" sz="2600" dirty="0" smtClean="0"/>
              <a:t>Australia the introduction of many foreign (usually </a:t>
            </a:r>
            <a:r>
              <a:rPr lang="en-AU" sz="2600" dirty="0" smtClean="0"/>
              <a:t>more </a:t>
            </a:r>
            <a:r>
              <a:rPr lang="en-AU" sz="2600" dirty="0" smtClean="0"/>
              <a:t>aggressive species has led to decline of native </a:t>
            </a:r>
            <a:r>
              <a:rPr lang="en-AU" sz="2600" dirty="0" smtClean="0"/>
              <a:t>species</a:t>
            </a:r>
          </a:p>
          <a:p>
            <a:endParaRPr lang="en-AU" sz="2600" dirty="0" smtClean="0"/>
          </a:p>
          <a:p>
            <a:r>
              <a:rPr lang="en-AU" sz="2600" dirty="0" smtClean="0"/>
              <a:t>Mosquito fish is an example of this displacing other fish and frog from their habitat</a:t>
            </a:r>
            <a:endParaRPr lang="en-AU" sz="2600" dirty="0"/>
          </a:p>
        </p:txBody>
      </p:sp>
      <p:pic>
        <p:nvPicPr>
          <p:cNvPr id="4" name="Picture 3" descr="mosquito fish.bmp"/>
          <p:cNvPicPr>
            <a:picLocks noChangeAspect="1"/>
          </p:cNvPicPr>
          <p:nvPr/>
        </p:nvPicPr>
        <p:blipFill>
          <a:blip r:embed="rId2" cstate="print"/>
          <a:stretch>
            <a:fillRect/>
          </a:stretch>
        </p:blipFill>
        <p:spPr>
          <a:xfrm>
            <a:off x="5868144" y="3140968"/>
            <a:ext cx="2771429" cy="121904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TotalTime>
  <Words>568</Words>
  <Application>Microsoft Office PowerPoint</Application>
  <PresentationFormat>On-screen Show (4:3)</PresentationFormat>
  <Paragraphs>59</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Dynamic ecosystems</vt:lpstr>
      <vt:lpstr> CHANGING FOOD WEBS </vt:lpstr>
      <vt:lpstr> REASONS FOR CHANGE  </vt:lpstr>
      <vt:lpstr> REASONS FOR CHANGE  </vt:lpstr>
      <vt:lpstr>Competition</vt:lpstr>
      <vt:lpstr>Species Interaction</vt:lpstr>
      <vt:lpstr>Symbiosis</vt:lpstr>
      <vt:lpstr>Interspecific Competition</vt:lpstr>
      <vt:lpstr>Interspecific Competition</vt:lpstr>
      <vt:lpstr>Intraspecific Competition</vt:lpstr>
      <vt:lpstr>Predator-prey Interactions</vt:lpstr>
      <vt:lpstr>Text book</vt:lpstr>
    </vt:vector>
  </TitlesOfParts>
  <Company>ST Columba's College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Dynamic ecosystems</dc:title>
  <dc:creator>luponed</dc:creator>
  <cp:lastModifiedBy>luponed</cp:lastModifiedBy>
  <cp:revision>10</cp:revision>
  <dcterms:created xsi:type="dcterms:W3CDTF">2010-09-08T07:42:58Z</dcterms:created>
  <dcterms:modified xsi:type="dcterms:W3CDTF">2010-09-09T01:57:50Z</dcterms:modified>
</cp:coreProperties>
</file>