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56" r:id="rId2"/>
    <p:sldId id="263" r:id="rId3"/>
    <p:sldId id="264" r:id="rId4"/>
    <p:sldId id="265" r:id="rId5"/>
    <p:sldId id="266" r:id="rId6"/>
    <p:sldId id="267" r:id="rId7"/>
    <p:sldId id="275" r:id="rId8"/>
    <p:sldId id="274" r:id="rId9"/>
    <p:sldId id="268" r:id="rId10"/>
    <p:sldId id="272" r:id="rId11"/>
    <p:sldId id="273" r:id="rId12"/>
    <p:sldId id="276" r:id="rId13"/>
    <p:sldId id="277" r:id="rId14"/>
    <p:sldId id="278" r:id="rId15"/>
    <p:sldId id="279" r:id="rId16"/>
    <p:sldId id="270" r:id="rId17"/>
    <p:sldId id="271" r:id="rId18"/>
    <p:sldId id="269" r:id="rId19"/>
    <p:sldId id="280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 autoAdjust="0"/>
    <p:restoredTop sz="94699" autoAdjust="0"/>
  </p:normalViewPr>
  <p:slideViewPr>
    <p:cSldViewPr>
      <p:cViewPr varScale="1">
        <p:scale>
          <a:sx n="59" d="100"/>
          <a:sy n="59" d="100"/>
        </p:scale>
        <p:origin x="-2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1325F-2F14-448E-9AFC-CF8EBA1E15DC}" type="datetimeFigureOut">
              <a:rPr lang="en-AU" smtClean="0"/>
              <a:pPr/>
              <a:t>9/09/2010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882A8-32C6-4581-BE17-1BEB18864F3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992F75-7E5F-4907-833E-563663D8AF9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6E5000-0C2B-414A-9999-F61141006B23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55FC64-604B-4B7C-BBC1-B62403C9C5A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834BB5-8C43-450C-A3F8-BA75B2B71F5B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65DF66-EE78-4079-A2E7-64ADCE1802C3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BFCB1F-CEE0-4A35-8483-8FB8A2D23567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8B1BEB-4D0D-4BC7-A009-9F9B03C6D38A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17D2DD-7657-43DE-BCDC-55F7396E05B1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6345E-31A5-4F9A-8C40-B86D16102352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E845D8-BDE5-4BC9-82C8-6288B2991F75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5153EC-64D1-4CED-BA4C-5CB313FED80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C2682DA-263F-4061-A78B-6940AEA7999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gif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6.jpeg"/><Relationship Id="rId7" Type="http://schemas.openxmlformats.org/officeDocument/2006/relationships/image" Target="../media/image39.jpeg"/><Relationship Id="rId2" Type="http://schemas.openxmlformats.org/officeDocument/2006/relationships/hyperlink" Target="http://images.google.com.au/imgres?imgurl=http://blogs.bootsnall.com/Leaott/wp-content/uploads/2006/11/sheep.jpg&amp;imgrefurl=http://blogs.bootsnall.com/Leaott/?cat=7&amp;h=298&amp;w=448&amp;sz=27&amp;hl=en&amp;start=10&amp;um=1&amp;tbnid=VmZY-9zEryh-cM:&amp;tbnh=84&amp;tbnw=127&amp;prev=/images?q=sheep&amp;svnum=10&amp;um=1&amp;hl=en&amp;safe=off&amp;sa=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hyperlink" Target="http://images.google.com.au/imgres?imgurl=http://www.maxwaugh.com/images/zoo05/falcon1.jpg&amp;imgrefurl=http://www.maxwaugh.com/zoo05/falcon1.html&amp;h=400&amp;w=301&amp;sz=58&amp;hl=en&amp;start=15&amp;um=1&amp;tbnid=jYop4cFWjyfpGM:&amp;tbnh=124&amp;tbnw=93&amp;prev=/images?q=falcon&amp;svnum=10&amp;um=1&amp;hl=en&amp;safe=off" TargetMode="External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3429000" y="304800"/>
            <a:ext cx="2628900" cy="8747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A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environments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133600" y="1447800"/>
            <a:ext cx="49720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A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food chains and food webs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14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5146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72440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509120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/>
        </p:nvSpPr>
        <p:spPr bwMode="auto">
          <a:xfrm>
            <a:off x="3657600" y="54102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 rot="2783678">
            <a:off x="3885406" y="4191795"/>
            <a:ext cx="485775" cy="976312"/>
          </a:xfrm>
          <a:prstGeom prst="up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3581400" y="3352800"/>
            <a:ext cx="976313" cy="485775"/>
          </a:xfrm>
          <a:prstGeom prst="lef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AU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7812360" y="5301208"/>
            <a:ext cx="13316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dirty="0" smtClean="0"/>
              <a:t>Leaf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Producer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131840" y="5877272"/>
            <a:ext cx="28504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Earthworm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First order 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7524328" y="2636912"/>
            <a:ext cx="13805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Shrew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Second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order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059832" y="2204864"/>
            <a:ext cx="16706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Owl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Third order </a:t>
            </a:r>
          </a:p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consumer</a:t>
            </a:r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8" grpId="0" animBg="1"/>
      <p:bldP spid="4109" grpId="0" animBg="1"/>
      <p:bldP spid="4110" grpId="0" animBg="1"/>
      <p:bldP spid="4111" grpId="0" autoUpdateAnimBg="0"/>
      <p:bldP spid="4112" grpId="0" autoUpdateAnimBg="0"/>
      <p:bldP spid="4113" grpId="0" autoUpdateAnimBg="0"/>
      <p:bldP spid="411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828092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and scavengers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Break down dead animal and plant litter</a:t>
            </a: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Examples...</a:t>
            </a:r>
          </a:p>
          <a:p>
            <a:r>
              <a:rPr lang="en-AU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endParaRPr lang="en-AU" dirty="0" smtClean="0">
              <a:latin typeface="Arial" pitchFamily="34" charset="0"/>
              <a:cs typeface="Arial" pitchFamily="34" charset="0"/>
            </a:endParaRPr>
          </a:p>
          <a:p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12160" y="2420888"/>
            <a:ext cx="1728192" cy="1834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9632" y="1196752"/>
            <a:ext cx="2142682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84168" y="4077072"/>
            <a:ext cx="2726109" cy="1978238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64088" y="1196752"/>
            <a:ext cx="2288254" cy="1584176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95736" y="4653136"/>
            <a:ext cx="1797050" cy="1359929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39952" y="3140968"/>
            <a:ext cx="1791225" cy="223602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4766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can be bacteria, or fungi....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1560" y="1196752"/>
            <a:ext cx="2895600" cy="2123440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572000" y="1484784"/>
            <a:ext cx="2640725" cy="1779211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259632" y="4077072"/>
            <a:ext cx="2422148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52120" y="4365104"/>
            <a:ext cx="1130045" cy="15841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2" y="476672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Decomposers that are scavengers are animals....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wasp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3068960"/>
            <a:ext cx="1209675" cy="1133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oodw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6552728" cy="429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72816"/>
            <a:ext cx="7812360" cy="3385096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Herbivores</a:t>
            </a:r>
            <a:r>
              <a:rPr lang="en-US" dirty="0"/>
              <a:t>: feed directly on producers</a:t>
            </a:r>
          </a:p>
          <a:p>
            <a:r>
              <a:rPr lang="en-US" dirty="0"/>
              <a:t>Carnivores: feed only on consumers</a:t>
            </a:r>
          </a:p>
          <a:p>
            <a:r>
              <a:rPr lang="en-US" dirty="0"/>
              <a:t>Omnivores: feed on consumers and producers</a:t>
            </a:r>
          </a:p>
          <a:p>
            <a:r>
              <a:rPr lang="en-US" dirty="0" err="1" smtClean="0"/>
              <a:t>Detritivores</a:t>
            </a:r>
            <a:r>
              <a:rPr lang="en-US" dirty="0"/>
              <a:t>: feed on dead plant and animal </a:t>
            </a:r>
            <a:r>
              <a:rPr lang="en-US" dirty="0" smtClean="0"/>
              <a:t>matter</a:t>
            </a:r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1" y="0"/>
            <a:ext cx="3744417" cy="1143000"/>
          </a:xfrm>
        </p:spPr>
        <p:txBody>
          <a:bodyPr/>
          <a:lstStyle/>
          <a:p>
            <a:r>
              <a:rPr lang="en-US" dirty="0"/>
              <a:t>More Terms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0" y="530066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47" name="Picture 15" descr="sheep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0"/>
            <a:ext cx="1655762" cy="1095375"/>
          </a:xfrm>
          <a:prstGeom prst="rect">
            <a:avLst/>
          </a:prstGeom>
          <a:noFill/>
        </p:spPr>
      </p:pic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2051050" y="5300663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3" name="Picture 21" descr="falcon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5157788"/>
            <a:ext cx="1274763" cy="1700212"/>
          </a:xfrm>
          <a:prstGeom prst="rect">
            <a:avLst/>
          </a:prstGeom>
          <a:noFill/>
        </p:spPr>
      </p:pic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3635375" y="5445125"/>
            <a:ext cx="172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6" name="Picture 24" descr="DSC_523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5963" y="5013325"/>
            <a:ext cx="1228725" cy="1844675"/>
          </a:xfrm>
          <a:prstGeom prst="rect">
            <a:avLst/>
          </a:prstGeom>
          <a:noFill/>
        </p:spPr>
      </p:pic>
      <p:sp>
        <p:nvSpPr>
          <p:cNvPr id="18457" name="Text Box 25"/>
          <p:cNvSpPr txBox="1">
            <a:spLocks noChangeArrowheads="1"/>
          </p:cNvSpPr>
          <p:nvPr/>
        </p:nvSpPr>
        <p:spPr bwMode="auto">
          <a:xfrm>
            <a:off x="5292725" y="5084763"/>
            <a:ext cx="1655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59" name="Picture 27" descr="rav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8400" y="5300663"/>
            <a:ext cx="1979613" cy="1279525"/>
          </a:xfrm>
          <a:prstGeom prst="rect">
            <a:avLst/>
          </a:prstGeom>
          <a:noFill/>
        </p:spPr>
      </p:pic>
      <p:sp>
        <p:nvSpPr>
          <p:cNvPr id="18463" name="Text Box 31"/>
          <p:cNvSpPr txBox="1">
            <a:spLocks noChangeArrowheads="1"/>
          </p:cNvSpPr>
          <p:nvPr/>
        </p:nvSpPr>
        <p:spPr bwMode="auto">
          <a:xfrm>
            <a:off x="5580063" y="4941888"/>
            <a:ext cx="1944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65" name="Picture 33" descr="earthworm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388" y="549275"/>
            <a:ext cx="1673225" cy="1592263"/>
          </a:xfrm>
          <a:prstGeom prst="rect">
            <a:avLst/>
          </a:prstGeom>
          <a:noFill/>
        </p:spPr>
      </p:pic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7596188" y="4797425"/>
            <a:ext cx="1296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pic>
        <p:nvPicPr>
          <p:cNvPr id="18468" name="Picture 36" descr="300px-Fungi_in_Borne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96188" y="5208588"/>
            <a:ext cx="1235075" cy="1649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276872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Are we the highest level of the food chain.....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468313" y="515491"/>
            <a:ext cx="818673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AU" b="1" dirty="0"/>
              <a:t>When Tanya Andrews returned from a recent family holiday in Costa Rica, she had no idea she had brought back a gruesome souvenir.</a:t>
            </a:r>
            <a:r>
              <a:rPr lang="en-AU" dirty="0"/>
              <a:t> </a:t>
            </a:r>
          </a:p>
          <a:p>
            <a:r>
              <a:rPr lang="en-AU" dirty="0"/>
              <a:t>A month later she developed an extremely painful lump on her head. </a:t>
            </a:r>
          </a:p>
          <a:p>
            <a:r>
              <a:rPr lang="en-AU" dirty="0"/>
              <a:t>At first, she thought she had an abscess, but then it wriggled. </a:t>
            </a:r>
          </a:p>
          <a:p>
            <a:r>
              <a:rPr lang="en-AU" dirty="0"/>
              <a:t>At the Hospital for Tropical Diseases they recognised the problem straight away - it was the living maggot (larva) of a botfly. </a:t>
            </a:r>
          </a:p>
          <a:p>
            <a:r>
              <a:rPr lang="en-AU" dirty="0"/>
              <a:t>While Tanya was enjoying her holiday a mosquito had delivered a tiny botfly egg onto the surface of her scalp. </a:t>
            </a:r>
          </a:p>
          <a:p>
            <a:r>
              <a:rPr lang="en-AU" dirty="0"/>
              <a:t>The egg hatched into a maggot and burrowed deep inside. Incredibly, this happens to thousands of people every year. </a:t>
            </a:r>
          </a:p>
          <a:p>
            <a:r>
              <a:rPr lang="en-AU" dirty="0"/>
              <a:t>As we travel to ever more exotic holiday destinations, we are at the mercy of a whole range of bizarre parasites just waiting to </a:t>
            </a:r>
            <a:r>
              <a:rPr lang="en-AU" dirty="0" smtClean="0"/>
              <a:t>        </a:t>
            </a:r>
          </a:p>
          <a:p>
            <a:r>
              <a:rPr lang="en-AU" dirty="0" smtClean="0"/>
              <a:t>                                     colonise </a:t>
            </a:r>
            <a:r>
              <a:rPr lang="en-AU" dirty="0"/>
              <a:t>us.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 smtClean="0"/>
              <a:t>APEX predators – sits at the top of a food chain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A Web Of Interactions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50825" y="1700213"/>
            <a:ext cx="8893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4000"/>
              <a:t>Food Chain: a single sequence of feeding relationships in an ecosystem</a:t>
            </a:r>
            <a:r>
              <a:rPr lang="en-AU"/>
              <a:t>.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95288" y="36449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Example……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/>
      <p:bldP spid="92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59632" y="1833261"/>
            <a:ext cx="2142682" cy="1598770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458103" y="4077072"/>
            <a:ext cx="1978238" cy="1978238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364088" y="1223315"/>
            <a:ext cx="2288254" cy="1531049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195736" y="4737875"/>
            <a:ext cx="1797050" cy="11904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139952" y="3507041"/>
            <a:ext cx="1791225" cy="1503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1484784"/>
            <a:ext cx="516255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980728"/>
            <a:ext cx="3508076" cy="4647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pyramids</a:t>
            </a:r>
            <a:endParaRPr lang="en-US" dirty="0"/>
          </a:p>
        </p:txBody>
      </p:sp>
      <p:pic>
        <p:nvPicPr>
          <p:cNvPr id="6" name="Picture 5" descr="pyramid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3728" y="1484784"/>
            <a:ext cx="5522647" cy="443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grass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41575" cy="1627188"/>
          </a:xfrm>
          <a:prstGeom prst="rect">
            <a:avLst/>
          </a:prstGeom>
          <a:noFill/>
        </p:spPr>
      </p:pic>
      <p:pic>
        <p:nvPicPr>
          <p:cNvPr id="11271" name="Picture 7" descr="Green_Grasshopper_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313" y="1844675"/>
            <a:ext cx="2217737" cy="1617663"/>
          </a:xfrm>
          <a:prstGeom prst="rect">
            <a:avLst/>
          </a:prstGeom>
          <a:noFill/>
        </p:spPr>
      </p:pic>
      <p:pic>
        <p:nvPicPr>
          <p:cNvPr id="11273" name="Picture 9" descr="frog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3573463"/>
            <a:ext cx="1979613" cy="1606550"/>
          </a:xfrm>
          <a:prstGeom prst="rect">
            <a:avLst/>
          </a:prstGeom>
          <a:noFill/>
        </p:spPr>
      </p:pic>
      <p:pic>
        <p:nvPicPr>
          <p:cNvPr id="11275" name="Picture 11" descr="feral_fox_rdax_192x1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5286375"/>
            <a:ext cx="1828800" cy="1571625"/>
          </a:xfrm>
          <a:prstGeom prst="rect">
            <a:avLst/>
          </a:prstGeom>
          <a:noFill/>
        </p:spPr>
      </p:pic>
      <p:cxnSp>
        <p:nvCxnSpPr>
          <p:cNvPr id="11276" name="AutoShape 12"/>
          <p:cNvCxnSpPr>
            <a:cxnSpLocks noChangeShapeType="1"/>
          </p:cNvCxnSpPr>
          <p:nvPr/>
        </p:nvCxnSpPr>
        <p:spPr bwMode="auto">
          <a:xfrm>
            <a:off x="1403350" y="1844675"/>
            <a:ext cx="1152525" cy="7921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7" name="AutoShape 13"/>
          <p:cNvCxnSpPr>
            <a:cxnSpLocks noChangeShapeType="1"/>
          </p:cNvCxnSpPr>
          <p:nvPr/>
        </p:nvCxnSpPr>
        <p:spPr bwMode="auto">
          <a:xfrm>
            <a:off x="3924300" y="3716338"/>
            <a:ext cx="863600" cy="64928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278" name="AutoShape 14"/>
          <p:cNvCxnSpPr>
            <a:cxnSpLocks noChangeShapeType="1"/>
          </p:cNvCxnSpPr>
          <p:nvPr/>
        </p:nvCxnSpPr>
        <p:spPr bwMode="auto">
          <a:xfrm>
            <a:off x="6227763" y="5445125"/>
            <a:ext cx="1008062" cy="792163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4284663" y="333375"/>
            <a:ext cx="4319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A Food Chain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/>
              <a:t>Food Webs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55650" y="1989138"/>
            <a:ext cx="80645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/>
              <a:t>All the feeding relationships in an ecosystem.</a:t>
            </a:r>
          </a:p>
          <a:p>
            <a:pPr>
              <a:spcBef>
                <a:spcPct val="50000"/>
              </a:spcBef>
            </a:pPr>
            <a:r>
              <a:rPr lang="en-US" sz="4000"/>
              <a:t>All the food chains combine to form a food web.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668463" y="0"/>
          <a:ext cx="5807075" cy="6858000"/>
        </p:xfrm>
        <a:graphic>
          <a:graphicData uri="http://schemas.openxmlformats.org/presentationml/2006/ole">
            <p:oleObj spid="_x0000_s14340" name="Bitmap Image" r:id="rId3" imgW="3790476" imgH="447619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Producers – organisms that make their own organic matter i.e. green </a:t>
            </a:r>
            <a:r>
              <a:rPr lang="en-US" dirty="0" smtClean="0"/>
              <a:t>plants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uiExpand="1" build="p"/>
      <p:bldP spid="153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257351"/>
            <a:ext cx="2895600" cy="2466622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19872" y="404664"/>
            <a:ext cx="2640725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9512" y="3501008"/>
            <a:ext cx="2726109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359526" y="1124745"/>
            <a:ext cx="2381310" cy="1584176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7164288" y="3789040"/>
            <a:ext cx="1797050" cy="17970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3491880" y="3717032"/>
            <a:ext cx="3390900" cy="2236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dirty="0"/>
              <a:t>Consumers – organisms that eat other </a:t>
            </a:r>
            <a:r>
              <a:rPr lang="en-US" dirty="0" smtClean="0"/>
              <a:t>organisms </a:t>
            </a:r>
            <a:r>
              <a:rPr lang="en-US" dirty="0"/>
              <a:t>to obtain their organic </a:t>
            </a:r>
            <a:r>
              <a:rPr lang="en-US" dirty="0" smtClean="0"/>
              <a:t>matter</a:t>
            </a:r>
          </a:p>
          <a:p>
            <a:pPr lvl="1"/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Primary Consumer or First Order Consumer</a:t>
            </a: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Secondary Consumer or Second Order Consumer</a:t>
            </a:r>
          </a:p>
          <a:p>
            <a:pPr lvl="1"/>
            <a:r>
              <a:rPr lang="en-AU" dirty="0" smtClean="0">
                <a:latin typeface="Arial" pitchFamily="34" charset="0"/>
                <a:cs typeface="Arial" pitchFamily="34" charset="0"/>
              </a:rPr>
              <a:t>Tertiary Consumer or Third Order Consumer</a:t>
            </a:r>
            <a:endParaRPr lang="en-US" dirty="0" smtClean="0"/>
          </a:p>
          <a:p>
            <a:endParaRPr lang="en-US" dirty="0"/>
          </a:p>
          <a:p>
            <a:pPr>
              <a:buFontTx/>
              <a:buNone/>
            </a:pPr>
            <a:r>
              <a:rPr lang="en-US" dirty="0"/>
              <a:t>    Examples……..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rabbi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95600" cy="2981325"/>
          </a:xfrm>
          <a:prstGeom prst="rect">
            <a:avLst/>
          </a:prstGeom>
          <a:noFill/>
        </p:spPr>
      </p:pic>
      <p:pic>
        <p:nvPicPr>
          <p:cNvPr id="16391" name="Picture 7" descr="barred_leaf_frog_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0"/>
            <a:ext cx="3673475" cy="2871788"/>
          </a:xfrm>
          <a:prstGeom prst="rect">
            <a:avLst/>
          </a:prstGeom>
          <a:noFill/>
        </p:spPr>
      </p:pic>
      <p:pic>
        <p:nvPicPr>
          <p:cNvPr id="16393" name="Picture 9" descr="wildlife_mammals_din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13100"/>
            <a:ext cx="3059113" cy="2041525"/>
          </a:xfrm>
          <a:prstGeom prst="rect">
            <a:avLst/>
          </a:prstGeom>
          <a:noFill/>
        </p:spPr>
      </p:pic>
      <p:pic>
        <p:nvPicPr>
          <p:cNvPr id="16395" name="Picture 11" descr="fle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8" y="620713"/>
            <a:ext cx="2784475" cy="2235200"/>
          </a:xfrm>
          <a:prstGeom prst="rect">
            <a:avLst/>
          </a:prstGeom>
          <a:noFill/>
        </p:spPr>
      </p:pic>
      <p:pic>
        <p:nvPicPr>
          <p:cNvPr id="16397" name="Picture 13" descr="Tapewor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0063" y="4652963"/>
            <a:ext cx="2293937" cy="1797050"/>
          </a:xfrm>
          <a:prstGeom prst="rect">
            <a:avLst/>
          </a:prstGeom>
          <a:noFill/>
        </p:spPr>
      </p:pic>
      <p:pic>
        <p:nvPicPr>
          <p:cNvPr id="16399" name="Picture 15" descr="dust_mites_pi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409950"/>
            <a:ext cx="3390900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338</TotalTime>
  <Words>343</Words>
  <Application>Microsoft Office PowerPoint</Application>
  <PresentationFormat>On-screen Show (4:3)</PresentationFormat>
  <Paragraphs>72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Concourse</vt:lpstr>
      <vt:lpstr>Bitmap Image</vt:lpstr>
      <vt:lpstr>Slide 1</vt:lpstr>
      <vt:lpstr>A Web Of Interactions</vt:lpstr>
      <vt:lpstr>Slide 3</vt:lpstr>
      <vt:lpstr>Food Webs</vt:lpstr>
      <vt:lpstr>Slide 5</vt:lpstr>
      <vt:lpstr>Key Terms</vt:lpstr>
      <vt:lpstr>Slide 7</vt:lpstr>
      <vt:lpstr>Key Terms</vt:lpstr>
      <vt:lpstr>Slide 9</vt:lpstr>
      <vt:lpstr>Slide 10</vt:lpstr>
      <vt:lpstr>Slide 11</vt:lpstr>
      <vt:lpstr>Slide 12</vt:lpstr>
      <vt:lpstr>Slide 13</vt:lpstr>
      <vt:lpstr>Slide 14</vt:lpstr>
      <vt:lpstr>Slide 15</vt:lpstr>
      <vt:lpstr>More Terms</vt:lpstr>
      <vt:lpstr>Slide 17</vt:lpstr>
      <vt:lpstr>Slide 18</vt:lpstr>
      <vt:lpstr>Key Terms</vt:lpstr>
      <vt:lpstr>Slide 20</vt:lpstr>
      <vt:lpstr>Food pyramids</vt:lpstr>
      <vt:lpstr>Food pyramids</vt:lpstr>
      <vt:lpstr>Food pyramids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Ecosystems</dc:title>
  <dc:creator>glourys</dc:creator>
  <cp:lastModifiedBy>luponed</cp:lastModifiedBy>
  <cp:revision>18</cp:revision>
  <dcterms:created xsi:type="dcterms:W3CDTF">2007-09-03T23:29:13Z</dcterms:created>
  <dcterms:modified xsi:type="dcterms:W3CDTF">2010-09-09T03:30:40Z</dcterms:modified>
</cp:coreProperties>
</file>