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sldIdLst>
    <p:sldId id="256" r:id="rId2"/>
    <p:sldId id="257" r:id="rId3"/>
    <p:sldId id="260" r:id="rId4"/>
    <p:sldId id="258" r:id="rId5"/>
    <p:sldId id="259"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2" d="100"/>
          <a:sy n="92" d="100"/>
        </p:scale>
        <p:origin x="-137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8F401E75-A94A-0A4D-8C34-215B056F1646}"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Tree>
    <p:extLst>
      <p:ext uri="{BB962C8B-B14F-4D97-AF65-F5344CB8AC3E}">
        <p14:creationId xmlns:p14="http://schemas.microsoft.com/office/powerpoint/2010/main" val="2019917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8F401E75-A94A-0A4D-8C34-215B056F1646}"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3865741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8F401E75-A94A-0A4D-8C34-215B056F1646}"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746800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8F401E75-A94A-0A4D-8C34-215B056F1646}"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3906244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8F401E75-A94A-0A4D-8C34-215B056F1646}" type="datetimeFigureOut">
              <a:rPr lang="en-US" smtClean="0"/>
              <a:t>16/10/14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3544334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8F401E75-A94A-0A4D-8C34-215B056F1646}"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3211953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8F401E75-A94A-0A4D-8C34-215B056F1646}" type="datetimeFigureOut">
              <a:rPr lang="en-US" smtClean="0"/>
              <a:t>16/10/14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184765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8F401E75-A94A-0A4D-8C34-215B056F1646}" type="datetimeFigureOut">
              <a:rPr lang="en-US" smtClean="0"/>
              <a:t>16/10/14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1088251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01E75-A94A-0A4D-8C34-215B056F1646}" type="datetimeFigureOut">
              <a:rPr lang="en-US" smtClean="0"/>
              <a:t>16/10/14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950353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8F401E75-A94A-0A4D-8C34-215B056F1646}"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extLst>
      <p:ext uri="{BB962C8B-B14F-4D97-AF65-F5344CB8AC3E}">
        <p14:creationId xmlns:p14="http://schemas.microsoft.com/office/powerpoint/2010/main" val="2325641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8F401E75-A94A-0A4D-8C34-215B056F1646}" type="datetimeFigureOut">
              <a:rPr lang="en-US" smtClean="0"/>
              <a:t>16/10/14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927F18-5D7E-3F41-BB79-76AD51FC99B9}" type="slidenum">
              <a:rPr lang="en-US" smtClean="0"/>
              <a:t>‹#›</a:t>
            </a:fld>
            <a:endParaRPr lang="en-US"/>
          </a:p>
        </p:txBody>
      </p:sp>
    </p:spTree>
    <p:extLst>
      <p:ext uri="{BB962C8B-B14F-4D97-AF65-F5344CB8AC3E}">
        <p14:creationId xmlns:p14="http://schemas.microsoft.com/office/powerpoint/2010/main" val="5454561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401E75-A94A-0A4D-8C34-215B056F1646}" type="datetimeFigureOut">
              <a:rPr lang="en-US" smtClean="0"/>
              <a:t>16/10/14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27F18-5D7E-3F41-BB79-76AD51FC99B9}" type="slidenum">
              <a:rPr lang="en-US" smtClean="0"/>
              <a:t>‹#›</a:t>
            </a:fld>
            <a:endParaRPr lang="en-US"/>
          </a:p>
        </p:txBody>
      </p:sp>
    </p:spTree>
    <p:extLst>
      <p:ext uri="{BB962C8B-B14F-4D97-AF65-F5344CB8AC3E}">
        <p14:creationId xmlns:p14="http://schemas.microsoft.com/office/powerpoint/2010/main" val="276171153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42097" y="2112278"/>
            <a:ext cx="7578873" cy="2308324"/>
          </a:xfrm>
          <a:prstGeom prst="rect">
            <a:avLst/>
          </a:prstGeom>
          <a:noFill/>
        </p:spPr>
        <p:txBody>
          <a:bodyPr wrap="square" lIns="91440" tIns="45720" rIns="91440" bIns="45720">
            <a:spAutoFit/>
          </a:bodyPr>
          <a:lstStyle/>
          <a:p>
            <a:pPr algn="ctr"/>
            <a:r>
              <a:rPr lang="en-AU"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 Water Cycle</a:t>
            </a:r>
          </a:p>
          <a:p>
            <a:pPr algn="ctr"/>
            <a:r>
              <a:rPr lang="en-AU"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H2O</a:t>
            </a:r>
            <a:endParaRPr lang="en-AU" sz="7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188668634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1756" y="1845091"/>
            <a:ext cx="6236781" cy="4154983"/>
          </a:xfrm>
          <a:prstGeom prst="rect">
            <a:avLst/>
          </a:prstGeom>
        </p:spPr>
        <p:txBody>
          <a:bodyPr wrap="square">
            <a:spAutoFit/>
          </a:bodyPr>
          <a:lstStyle/>
          <a:p>
            <a:r>
              <a:rPr lang="en-US" sz="2400" dirty="0"/>
              <a:t>The cycle of processes by which water circulates between the earth's oceans, atmosphere, and land, involving precipitation as rain and snow, drainage in streams and rivers, and return to the atmosphere by evaporation and transpiration.</a:t>
            </a:r>
          </a:p>
          <a:p>
            <a:r>
              <a:rPr lang="en-US" sz="2400" dirty="0"/>
              <a:t> </a:t>
            </a:r>
          </a:p>
          <a:p>
            <a:r>
              <a:rPr lang="en-US" sz="2400" dirty="0"/>
              <a:t>This cycle is made up of a few main parts:</a:t>
            </a:r>
          </a:p>
          <a:p>
            <a:r>
              <a:rPr lang="en-US" sz="2400" dirty="0"/>
              <a:t>•     evaporation (and transpiration)</a:t>
            </a:r>
          </a:p>
          <a:p>
            <a:r>
              <a:rPr lang="en-US" sz="2400" dirty="0"/>
              <a:t>•     condensation</a:t>
            </a:r>
          </a:p>
          <a:p>
            <a:r>
              <a:rPr lang="en-US" sz="2400" dirty="0"/>
              <a:t>•     precipitation</a:t>
            </a:r>
          </a:p>
          <a:p>
            <a:r>
              <a:rPr lang="en-US" sz="2400" dirty="0"/>
              <a:t>•     collection</a:t>
            </a:r>
          </a:p>
        </p:txBody>
      </p:sp>
      <p:sp>
        <p:nvSpPr>
          <p:cNvPr id="5" name="TextBox 4"/>
          <p:cNvSpPr txBox="1"/>
          <p:nvPr/>
        </p:nvSpPr>
        <p:spPr>
          <a:xfrm>
            <a:off x="635024" y="704093"/>
            <a:ext cx="5480533" cy="584776"/>
          </a:xfrm>
          <a:prstGeom prst="rect">
            <a:avLst/>
          </a:prstGeom>
          <a:noFill/>
        </p:spPr>
        <p:txBody>
          <a:bodyPr wrap="square" rtlCol="0">
            <a:spAutoFit/>
          </a:bodyPr>
          <a:lstStyle/>
          <a:p>
            <a:r>
              <a:rPr lang="en-US" sz="3200" dirty="0" smtClean="0">
                <a:solidFill>
                  <a:srgbClr val="93CDDD"/>
                </a:solidFill>
                <a:latin typeface="Chalkboard"/>
                <a:cs typeface="Chalkboard"/>
              </a:rPr>
              <a:t>What is the Water Cycle?</a:t>
            </a:r>
            <a:endParaRPr lang="en-US" sz="3200" dirty="0">
              <a:solidFill>
                <a:srgbClr val="93CDDD"/>
              </a:solidFill>
              <a:latin typeface="Chalkboard"/>
              <a:cs typeface="Chalkboard"/>
            </a:endParaRPr>
          </a:p>
        </p:txBody>
      </p:sp>
    </p:spTree>
    <p:extLst>
      <p:ext uri="{BB962C8B-B14F-4D97-AF65-F5344CB8AC3E}">
        <p14:creationId xmlns:p14="http://schemas.microsoft.com/office/powerpoint/2010/main" val="3747303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62293" y="234698"/>
            <a:ext cx="8641847" cy="6419667"/>
          </a:xfrm>
          <a:prstGeom prst="rect">
            <a:avLst/>
          </a:prstGeom>
          <a:noFill/>
          <a:ln>
            <a:noFill/>
          </a:ln>
        </p:spPr>
      </p:pic>
    </p:spTree>
    <p:extLst>
      <p:ext uri="{BB962C8B-B14F-4D97-AF65-F5344CB8AC3E}">
        <p14:creationId xmlns:p14="http://schemas.microsoft.com/office/powerpoint/2010/main" val="814454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35024" y="1918999"/>
            <a:ext cx="6557312" cy="2308324"/>
          </a:xfrm>
          <a:prstGeom prst="rect">
            <a:avLst/>
          </a:prstGeom>
        </p:spPr>
        <p:txBody>
          <a:bodyPr wrap="square">
            <a:spAutoFit/>
          </a:bodyPr>
          <a:lstStyle/>
          <a:p>
            <a:pPr lvl="0"/>
            <a:r>
              <a:rPr lang="en-US" sz="2400" dirty="0"/>
              <a:t>The main element involved in the water cycle is of course water. During its cycle, water changes to three different forms: a solid, liquid and a gas. Water appears as clouds, rain and snow, and the oxygen and hydrogen molecules remain together throughout the process so water is also water.  </a:t>
            </a:r>
            <a:endParaRPr lang="ja-JP" altLang="en-US" sz="2400" dirty="0"/>
          </a:p>
        </p:txBody>
      </p:sp>
      <p:sp>
        <p:nvSpPr>
          <p:cNvPr id="6" name="TextBox 5"/>
          <p:cNvSpPr txBox="1"/>
          <p:nvPr/>
        </p:nvSpPr>
        <p:spPr>
          <a:xfrm>
            <a:off x="441754" y="759316"/>
            <a:ext cx="4997363" cy="584776"/>
          </a:xfrm>
          <a:prstGeom prst="rect">
            <a:avLst/>
          </a:prstGeom>
          <a:noFill/>
        </p:spPr>
        <p:txBody>
          <a:bodyPr wrap="square" rtlCol="0">
            <a:spAutoFit/>
          </a:bodyPr>
          <a:lstStyle/>
          <a:p>
            <a:pPr algn="ctr"/>
            <a:r>
              <a:rPr lang="en-US" sz="3200" dirty="0" smtClean="0">
                <a:solidFill>
                  <a:schemeClr val="accent5">
                    <a:lumMod val="60000"/>
                    <a:lumOff val="40000"/>
                  </a:schemeClr>
                </a:solidFill>
                <a:latin typeface="Chalkboard"/>
                <a:cs typeface="Chalkboard"/>
              </a:rPr>
              <a:t>Main Elements Involved </a:t>
            </a:r>
            <a:endParaRPr lang="en-US" sz="3200" dirty="0">
              <a:solidFill>
                <a:schemeClr val="accent5">
                  <a:lumMod val="60000"/>
                  <a:lumOff val="40000"/>
                </a:schemeClr>
              </a:solidFill>
              <a:latin typeface="Chalkboard"/>
              <a:cs typeface="Chalkboard"/>
            </a:endParaRPr>
          </a:p>
        </p:txBody>
      </p:sp>
    </p:spTree>
    <p:extLst>
      <p:ext uri="{BB962C8B-B14F-4D97-AF65-F5344CB8AC3E}">
        <p14:creationId xmlns:p14="http://schemas.microsoft.com/office/powerpoint/2010/main" val="1251867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4832" y="497221"/>
            <a:ext cx="4471138" cy="5632311"/>
          </a:xfrm>
          <a:prstGeom prst="rect">
            <a:avLst/>
          </a:prstGeom>
        </p:spPr>
        <p:txBody>
          <a:bodyPr wrap="square">
            <a:spAutoFit/>
          </a:bodyPr>
          <a:lstStyle/>
          <a:p>
            <a:r>
              <a:rPr lang="en-US" sz="2000" dirty="0"/>
              <a:t>In the </a:t>
            </a:r>
            <a:r>
              <a:rPr lang="en-US" sz="2000" dirty="0" smtClean="0"/>
              <a:t>water </a:t>
            </a:r>
            <a:r>
              <a:rPr lang="en-US" sz="2000" dirty="0"/>
              <a:t>cycle a very important point would be the form or in this case state of matter that the H2o is in throughout this process. Through this cycle it takes many different forms. On the ground before the water is evaporated into the atmosphere is in the form of a liquid, as it is in its basic ‘water’ form. It then carries on to become evaporated and turns into more of gas form which would be called steam or even a fog like substance. Once it has evaporated it condensates into the above atmosphere and is stored there before the next rainfall, which the process goes on.  The part of the biosphere that is involved is the atmosphere, which is where h20 is evolved. </a:t>
            </a:r>
          </a:p>
        </p:txBody>
      </p:sp>
      <p:pic>
        <p:nvPicPr>
          <p:cNvPr id="7" name="Picture 6" descr="Macintosh HD:Users:10349:Desktop:Watercyclesummary.jpg"/>
          <p:cNvPicPr/>
          <p:nvPr/>
        </p:nvPicPr>
        <p:blipFill>
          <a:blip r:embed="rId2">
            <a:extLst>
              <a:ext uri="{28A0092B-C50C-407E-A947-70E740481C1C}">
                <a14:useLocalDpi xmlns:a14="http://schemas.microsoft.com/office/drawing/2010/main" val="0"/>
              </a:ext>
            </a:extLst>
          </a:blip>
          <a:srcRect/>
          <a:stretch>
            <a:fillRect/>
          </a:stretch>
        </p:blipFill>
        <p:spPr bwMode="auto">
          <a:xfrm>
            <a:off x="4499005" y="3189125"/>
            <a:ext cx="4644995" cy="3530818"/>
          </a:xfrm>
          <a:prstGeom prst="rect">
            <a:avLst/>
          </a:prstGeom>
          <a:noFill/>
          <a:ln>
            <a:noFill/>
          </a:ln>
        </p:spPr>
      </p:pic>
      <p:sp>
        <p:nvSpPr>
          <p:cNvPr id="8" name="TextBox 7"/>
          <p:cNvSpPr txBox="1"/>
          <p:nvPr/>
        </p:nvSpPr>
        <p:spPr>
          <a:xfrm>
            <a:off x="5066386" y="820171"/>
            <a:ext cx="3603071" cy="1569660"/>
          </a:xfrm>
          <a:prstGeom prst="rect">
            <a:avLst/>
          </a:prstGeom>
          <a:noFill/>
        </p:spPr>
        <p:txBody>
          <a:bodyPr wrap="square" rtlCol="0">
            <a:spAutoFit/>
          </a:bodyPr>
          <a:lstStyle/>
          <a:p>
            <a:r>
              <a:rPr lang="en-US" sz="3200" dirty="0" smtClean="0">
                <a:solidFill>
                  <a:schemeClr val="accent5">
                    <a:lumMod val="60000"/>
                    <a:lumOff val="40000"/>
                  </a:schemeClr>
                </a:solidFill>
                <a:latin typeface="Chalkboard"/>
                <a:cs typeface="Chalkboard"/>
              </a:rPr>
              <a:t>State of Matter and Biosphere </a:t>
            </a:r>
            <a:r>
              <a:rPr lang="en-US" sz="3200" dirty="0">
                <a:solidFill>
                  <a:schemeClr val="accent5">
                    <a:lumMod val="60000"/>
                    <a:lumOff val="40000"/>
                  </a:schemeClr>
                </a:solidFill>
                <a:latin typeface="Chalkboard"/>
                <a:cs typeface="Chalkboard"/>
              </a:rPr>
              <a:t>I</a:t>
            </a:r>
            <a:r>
              <a:rPr lang="en-US" sz="3200" dirty="0" smtClean="0">
                <a:solidFill>
                  <a:schemeClr val="accent5">
                    <a:lumMod val="60000"/>
                    <a:lumOff val="40000"/>
                  </a:schemeClr>
                </a:solidFill>
                <a:latin typeface="Chalkboard"/>
                <a:cs typeface="Chalkboard"/>
              </a:rPr>
              <a:t>nvolved </a:t>
            </a:r>
            <a:r>
              <a:rPr lang="en-US" sz="3200" dirty="0">
                <a:solidFill>
                  <a:schemeClr val="accent5">
                    <a:lumMod val="60000"/>
                    <a:lumOff val="40000"/>
                  </a:schemeClr>
                </a:solidFill>
                <a:latin typeface="Chalkboard"/>
                <a:cs typeface="Chalkboard"/>
              </a:rPr>
              <a:t>I</a:t>
            </a:r>
            <a:r>
              <a:rPr lang="en-US" sz="3200" dirty="0" smtClean="0">
                <a:solidFill>
                  <a:schemeClr val="accent5">
                    <a:lumMod val="60000"/>
                    <a:lumOff val="40000"/>
                  </a:schemeClr>
                </a:solidFill>
                <a:latin typeface="Chalkboard"/>
                <a:cs typeface="Chalkboard"/>
              </a:rPr>
              <a:t>n</a:t>
            </a:r>
            <a:endParaRPr lang="en-US" sz="3200" dirty="0">
              <a:solidFill>
                <a:schemeClr val="accent5">
                  <a:lumMod val="60000"/>
                  <a:lumOff val="40000"/>
                </a:schemeClr>
              </a:solidFill>
              <a:latin typeface="Chalkboard"/>
              <a:cs typeface="Chalkboard"/>
            </a:endParaRPr>
          </a:p>
        </p:txBody>
      </p:sp>
    </p:spTree>
    <p:extLst>
      <p:ext uri="{BB962C8B-B14F-4D97-AF65-F5344CB8AC3E}">
        <p14:creationId xmlns:p14="http://schemas.microsoft.com/office/powerpoint/2010/main" val="3330188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8488" y="1401540"/>
            <a:ext cx="7247556" cy="4893647"/>
          </a:xfrm>
          <a:prstGeom prst="rect">
            <a:avLst/>
          </a:prstGeom>
        </p:spPr>
        <p:txBody>
          <a:bodyPr wrap="square">
            <a:spAutoFit/>
          </a:bodyPr>
          <a:lstStyle/>
          <a:p>
            <a:r>
              <a:rPr lang="en-US" sz="2400" dirty="0"/>
              <a:t>All organisms are involved in the water cycle, simply because without water, organisms would cease to exist. So therefore the water cycle is essential for the maintenance of most life and ecosystems</a:t>
            </a:r>
            <a:r>
              <a:rPr lang="en-US" sz="2400" dirty="0" smtClean="0"/>
              <a:t>.</a:t>
            </a:r>
          </a:p>
          <a:p>
            <a:r>
              <a:rPr lang="en-US" sz="2400" dirty="0" smtClean="0"/>
              <a:t>Plants </a:t>
            </a:r>
            <a:r>
              <a:rPr lang="en-US" sz="2400" dirty="0"/>
              <a:t>and animals use and reuse water and release water </a:t>
            </a:r>
            <a:r>
              <a:rPr lang="en-US" sz="2400" dirty="0" smtClean="0"/>
              <a:t>vapor </a:t>
            </a:r>
            <a:r>
              <a:rPr lang="en-US" sz="2400" dirty="0"/>
              <a:t>into the air.</a:t>
            </a:r>
          </a:p>
          <a:p>
            <a:r>
              <a:rPr lang="en-US" sz="2400" dirty="0" smtClean="0"/>
              <a:t>If </a:t>
            </a:r>
            <a:r>
              <a:rPr lang="en-US" sz="2400" dirty="0"/>
              <a:t>the water cycle was to come to a halt this would affect most of the earth’s ecosystems, as species would die out, therefore significantly affecting food webs, as some organisms food supply would run out. For example: if rivers and lakes dried out, fish may die meaning that fish eating organisms would also die as they do not have sufficient food</a:t>
            </a:r>
          </a:p>
        </p:txBody>
      </p:sp>
      <p:sp>
        <p:nvSpPr>
          <p:cNvPr id="5" name="TextBox 4"/>
          <p:cNvSpPr txBox="1"/>
          <p:nvPr/>
        </p:nvSpPr>
        <p:spPr>
          <a:xfrm>
            <a:off x="248488" y="220891"/>
            <a:ext cx="7882580" cy="1077218"/>
          </a:xfrm>
          <a:prstGeom prst="rect">
            <a:avLst/>
          </a:prstGeom>
          <a:noFill/>
        </p:spPr>
        <p:txBody>
          <a:bodyPr wrap="square" rtlCol="0">
            <a:spAutoFit/>
          </a:bodyPr>
          <a:lstStyle/>
          <a:p>
            <a:r>
              <a:rPr lang="en-US" sz="3200" dirty="0" smtClean="0">
                <a:solidFill>
                  <a:srgbClr val="93CDDD"/>
                </a:solidFill>
              </a:rPr>
              <a:t>Organism Involved and how Nutrients  Enter Food Web</a:t>
            </a:r>
            <a:endParaRPr lang="en-US" sz="3200" dirty="0">
              <a:solidFill>
                <a:srgbClr val="93CDDD"/>
              </a:solidFill>
            </a:endParaRPr>
          </a:p>
        </p:txBody>
      </p:sp>
    </p:spTree>
    <p:extLst>
      <p:ext uri="{BB962C8B-B14F-4D97-AF65-F5344CB8AC3E}">
        <p14:creationId xmlns:p14="http://schemas.microsoft.com/office/powerpoint/2010/main" val="41588578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TotalTime>
  <Words>364</Words>
  <Application>Microsoft Macintosh PowerPoint</Application>
  <PresentationFormat>On-screen Show (4:3)</PresentationFormat>
  <Paragraphs>18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St Columba's College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Help Desk</dc:creator>
  <cp:lastModifiedBy>Help Desk</cp:lastModifiedBy>
  <cp:revision>3</cp:revision>
  <dcterms:created xsi:type="dcterms:W3CDTF">2014-10-16T03:41:12Z</dcterms:created>
  <dcterms:modified xsi:type="dcterms:W3CDTF">2014-10-16T04:03:52Z</dcterms:modified>
</cp:coreProperties>
</file>