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avi" ContentType="video/unknown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sldIdLst>
    <p:sldId id="256" r:id="rId3"/>
    <p:sldId id="257" r:id="rId4"/>
    <p:sldId id="261" r:id="rId5"/>
    <p:sldId id="258" r:id="rId6"/>
    <p:sldId id="260" r:id="rId7"/>
    <p:sldId id="262" r:id="rId8"/>
    <p:sldId id="267" r:id="rId9"/>
    <p:sldId id="263" r:id="rId10"/>
    <p:sldId id="268" r:id="rId11"/>
    <p:sldId id="266" r:id="rId12"/>
    <p:sldId id="264" r:id="rId13"/>
    <p:sldId id="270" r:id="rId14"/>
    <p:sldId id="259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11754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823509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235263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647017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058772" algn="l" defTabSz="823509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470526" algn="l" defTabSz="823509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2882280" algn="l" defTabSz="823509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294035" algn="l" defTabSz="823509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0" autoAdjust="0"/>
    <p:restoredTop sz="90929"/>
  </p:normalViewPr>
  <p:slideViewPr>
    <p:cSldViewPr showGuides="1">
      <p:cViewPr varScale="1">
        <p:scale>
          <a:sx n="46" d="100"/>
          <a:sy n="46" d="100"/>
        </p:scale>
        <p:origin x="-1376" y="-104"/>
      </p:cViewPr>
      <p:guideLst>
        <p:guide orient="horz" pos="2160"/>
        <p:guide pos="2880"/>
        <p:guide pos="144"/>
        <p:guide pos="56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0AF34-2F8E-F048-BE44-2966B2028120}" type="datetimeFigureOut">
              <a:rPr lang="en-US" smtClean="0"/>
              <a:t>7/08/14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C7FD8-3DF2-B74D-9276-75B7FF9849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71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is the nervous system?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purpose does it serve?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are its structural components and how does it function physiologically?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C7FD8-3DF2-B74D-9276-75B7FF9849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959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C7FD8-3DF2-B74D-9276-75B7FF9849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2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microsoft.com/office/2007/relationships/media" Target="../media/media2.avi"/><Relationship Id="rId2" Type="http://schemas.openxmlformats.org/officeDocument/2006/relationships/video" Target="../media/media2.avi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7" name="Picture 15" descr="D:\nicks computer\pres pro stuff\medical animated\dna\DNA_tit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24000" y="2444706"/>
            <a:ext cx="7390474" cy="1143476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28768" y="3669883"/>
            <a:ext cx="7386632" cy="1752378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en-AU" noProof="0" smtClean="0"/>
              <a:t>Click to edit Master subtitle style</a:t>
            </a:r>
            <a:endParaRPr lang="en-US" noProof="0" smtClean="0"/>
          </a:p>
        </p:txBody>
      </p:sp>
      <p:pic>
        <p:nvPicPr>
          <p:cNvPr id="8208" name="PPP_AMEDI_TLE_dna.avi">
            <a:hlinkClick r:id="" action="ppaction://media"/>
          </p:cNvPr>
          <p:cNvPicPr>
            <a:picLocks noChangeAspect="1" noChangeArrowheads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913"/>
            <a:ext cx="1281361" cy="675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20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47800"/>
            <a:ext cx="8229600" cy="4894079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3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64010" y="1295400"/>
            <a:ext cx="2010708" cy="49530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295400"/>
            <a:ext cx="6098122" cy="49530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415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96" y="4406673"/>
            <a:ext cx="7772543" cy="136216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96" y="2907289"/>
            <a:ext cx="7772543" cy="14993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754" indent="0">
              <a:buNone/>
              <a:defRPr sz="1600"/>
            </a:lvl2pPr>
            <a:lvl3pPr marL="823509" indent="0">
              <a:buNone/>
              <a:defRPr sz="1400"/>
            </a:lvl3pPr>
            <a:lvl4pPr marL="1235263" indent="0">
              <a:buNone/>
              <a:defRPr sz="1300"/>
            </a:lvl4pPr>
            <a:lvl5pPr marL="1647017" indent="0">
              <a:buNone/>
              <a:defRPr sz="1300"/>
            </a:lvl5pPr>
            <a:lvl6pPr marL="2058772" indent="0">
              <a:buNone/>
              <a:defRPr sz="1300"/>
            </a:lvl6pPr>
            <a:lvl7pPr marL="2470526" indent="0">
              <a:buNone/>
              <a:defRPr sz="1300"/>
            </a:lvl7pPr>
            <a:lvl8pPr marL="2882280" indent="0">
              <a:buNone/>
              <a:defRPr sz="1300"/>
            </a:lvl8pPr>
            <a:lvl9pPr marL="3294035" indent="0">
              <a:buNone/>
              <a:defRPr sz="13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1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32259"/>
            <a:ext cx="4267200" cy="47923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32259"/>
            <a:ext cx="4267200" cy="47923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1" y="1657342"/>
            <a:ext cx="4269036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1" y="2297689"/>
            <a:ext cx="4269036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934" y="1657342"/>
            <a:ext cx="4270465" cy="64034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754" indent="0">
              <a:buNone/>
              <a:defRPr sz="1800" b="1"/>
            </a:lvl2pPr>
            <a:lvl3pPr marL="823509" indent="0">
              <a:buNone/>
              <a:defRPr sz="1600" b="1"/>
            </a:lvl3pPr>
            <a:lvl4pPr marL="1235263" indent="0">
              <a:buNone/>
              <a:defRPr sz="1400" b="1"/>
            </a:lvl4pPr>
            <a:lvl5pPr marL="1647017" indent="0">
              <a:buNone/>
              <a:defRPr sz="1400" b="1"/>
            </a:lvl5pPr>
            <a:lvl6pPr marL="2058772" indent="0">
              <a:buNone/>
              <a:defRPr sz="1400" b="1"/>
            </a:lvl6pPr>
            <a:lvl7pPr marL="2470526" indent="0">
              <a:buNone/>
              <a:defRPr sz="1400" b="1"/>
            </a:lvl7pPr>
            <a:lvl8pPr marL="2882280" indent="0">
              <a:buNone/>
              <a:defRPr sz="1400" b="1"/>
            </a:lvl8pPr>
            <a:lvl9pPr marL="3294035" indent="0">
              <a:buNone/>
              <a:defRPr sz="14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934" y="2297689"/>
            <a:ext cx="4270465" cy="395071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1" y="168663"/>
            <a:ext cx="8188914" cy="9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dirty="0" smtClean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7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9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66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09631"/>
            <a:ext cx="3236511" cy="116205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295400"/>
            <a:ext cx="5111144" cy="502920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471688"/>
            <a:ext cx="3236511" cy="3852912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707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04" y="4801172"/>
            <a:ext cx="5487258" cy="56602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04" y="613190"/>
            <a:ext cx="5487258" cy="4115085"/>
          </a:xfrm>
        </p:spPr>
        <p:txBody>
          <a:bodyPr/>
          <a:lstStyle>
            <a:lvl1pPr marL="0" indent="0">
              <a:buNone/>
              <a:defRPr sz="2900"/>
            </a:lvl1pPr>
            <a:lvl2pPr marL="411754" indent="0">
              <a:buNone/>
              <a:defRPr sz="2500"/>
            </a:lvl2pPr>
            <a:lvl3pPr marL="823509" indent="0">
              <a:buNone/>
              <a:defRPr sz="2200"/>
            </a:lvl3pPr>
            <a:lvl4pPr marL="1235263" indent="0">
              <a:buNone/>
              <a:defRPr sz="1800"/>
            </a:lvl4pPr>
            <a:lvl5pPr marL="1647017" indent="0">
              <a:buNone/>
              <a:defRPr sz="1800"/>
            </a:lvl5pPr>
            <a:lvl6pPr marL="2058772" indent="0">
              <a:buNone/>
              <a:defRPr sz="1800"/>
            </a:lvl6pPr>
            <a:lvl7pPr marL="2470526" indent="0">
              <a:buNone/>
              <a:defRPr sz="1800"/>
            </a:lvl7pPr>
            <a:lvl8pPr marL="2882280" indent="0">
              <a:buNone/>
              <a:defRPr sz="1800"/>
            </a:lvl8pPr>
            <a:lvl9pPr marL="3294035" indent="0">
              <a:buNone/>
              <a:defRPr sz="1800"/>
            </a:lvl9pPr>
          </a:lstStyle>
          <a:p>
            <a:r>
              <a:rPr lang="en-AU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04" y="5367193"/>
            <a:ext cx="5487258" cy="804721"/>
          </a:xfrm>
        </p:spPr>
        <p:txBody>
          <a:bodyPr/>
          <a:lstStyle>
            <a:lvl1pPr marL="0" indent="0">
              <a:buNone/>
              <a:defRPr sz="1300"/>
            </a:lvl1pPr>
            <a:lvl2pPr marL="411754" indent="0">
              <a:buNone/>
              <a:defRPr sz="1100"/>
            </a:lvl2pPr>
            <a:lvl3pPr marL="823509" indent="0">
              <a:buNone/>
              <a:defRPr sz="900"/>
            </a:lvl3pPr>
            <a:lvl4pPr marL="1235263" indent="0">
              <a:buNone/>
              <a:defRPr sz="800"/>
            </a:lvl4pPr>
            <a:lvl5pPr marL="1647017" indent="0">
              <a:buNone/>
              <a:defRPr sz="800"/>
            </a:lvl5pPr>
            <a:lvl6pPr marL="2058772" indent="0">
              <a:buNone/>
              <a:defRPr sz="800"/>
            </a:lvl6pPr>
            <a:lvl7pPr marL="2470526" indent="0">
              <a:buNone/>
              <a:defRPr sz="800"/>
            </a:lvl7pPr>
            <a:lvl8pPr marL="2882280" indent="0">
              <a:buNone/>
              <a:defRPr sz="800"/>
            </a:lvl8pPr>
            <a:lvl9pPr marL="3294035" indent="0">
              <a:buNone/>
              <a:defRPr sz="8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7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microsoft.com/office/2007/relationships/media" Target="../media/media1.avi"/><Relationship Id="rId14" Type="http://schemas.openxmlformats.org/officeDocument/2006/relationships/video" Target="../media/media1.avi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D:\nicks computer\pres pro stuff\medical animated\dna\DNA_txt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1" y="168663"/>
            <a:ext cx="8188914" cy="93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dirty="0" smtClean="0"/>
          </a:p>
        </p:txBody>
      </p:sp>
      <p:pic>
        <p:nvPicPr>
          <p:cNvPr id="1036" name="PPP_AMEDI_TXT_dna.avi">
            <a:hlinkClick r:id="" action="ppaction://media"/>
          </p:cNvPr>
          <p:cNvPicPr>
            <a:picLocks noChangeAspect="1" noChangeArrowheads="1"/>
          </p:cNvPicPr>
          <p:nvPr>
            <a:vide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556" y="0"/>
            <a:ext cx="686444" cy="217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48E-464D-4431-8EC5-33D31E8B94CC}" type="datetimeFigureOut">
              <a:rPr lang="en-US" smtClean="0"/>
              <a:t>6/08/14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7549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C30F3-4E5C-414C-81AE-99866C121873}" type="slidenum">
              <a:rPr lang="en-US" smtClean="0"/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447800"/>
            <a:ext cx="7696199" cy="489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3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</p:timing>
  <p:txStyles>
    <p:titleStyle>
      <a:lvl1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11754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823509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235263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647017" algn="l" defTabSz="915010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3129" indent="-343129" algn="l" defTabSz="915010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3445" indent="-285941" algn="l" defTabSz="915010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2333" indent="-227323" algn="l" defTabSz="915010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9838" indent="-228752" algn="l" defTabSz="915010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342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469097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880851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292605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704360" indent="-228752" algn="l" defTabSz="915010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754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3509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5263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7017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8772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0526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2280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4035" algn="l" defTabSz="82350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www.youtube.com/watch?v=ifD1YG07fB8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Review</a:t>
            </a:r>
            <a:r>
              <a:rPr lang="en-US" b="1" dirty="0" smtClean="0">
                <a:solidFill>
                  <a:srgbClr val="FF0000"/>
                </a:solidFill>
              </a:rPr>
              <a:t>: The Nervous System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400" b="1" dirty="0" smtClean="0"/>
          </a:p>
          <a:p>
            <a:endParaRPr lang="en-US" sz="1400" b="1" dirty="0"/>
          </a:p>
          <a:p>
            <a:r>
              <a:rPr lang="en-US" sz="1400" b="1" dirty="0" smtClean="0"/>
              <a:t>Mr</a:t>
            </a:r>
            <a:r>
              <a:rPr lang="en-US" sz="1400" b="1" dirty="0" smtClean="0"/>
              <a:t>. Yassin</a:t>
            </a:r>
          </a:p>
          <a:p>
            <a:r>
              <a:rPr lang="en-US" sz="1400" b="1" dirty="0" smtClean="0"/>
              <a:t>07-08-14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61573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Action Potentials: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 descr="http://www.mtsu.edu/~studskl/synaps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4194175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1828800"/>
            <a:ext cx="36704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AU" sz="2000" dirty="0"/>
              <a:t>Release </a:t>
            </a:r>
            <a:r>
              <a:rPr lang="en-AU" sz="2000" dirty="0" smtClean="0"/>
              <a:t>of a </a:t>
            </a:r>
            <a:r>
              <a:rPr lang="en-AU" sz="2000" dirty="0">
                <a:solidFill>
                  <a:srgbClr val="FF0000"/>
                </a:solidFill>
              </a:rPr>
              <a:t>neurotransmitter </a:t>
            </a:r>
            <a:r>
              <a:rPr lang="en-AU" sz="2000" dirty="0"/>
              <a:t>usually follows arrival of an action potential at the </a:t>
            </a:r>
            <a:r>
              <a:rPr lang="en-AU" sz="2000" dirty="0" smtClean="0"/>
              <a:t>synapse.</a:t>
            </a:r>
            <a:endParaRPr lang="en-AU" sz="2000" dirty="0"/>
          </a:p>
        </p:txBody>
      </p:sp>
      <p:sp>
        <p:nvSpPr>
          <p:cNvPr id="9" name="Rectangle 8"/>
          <p:cNvSpPr/>
          <p:nvPr/>
        </p:nvSpPr>
        <p:spPr>
          <a:xfrm>
            <a:off x="457200" y="3886200"/>
            <a:ext cx="3581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AU" b="1" i="1" u="sng" dirty="0"/>
              <a:t>How an action potential </a:t>
            </a:r>
            <a:r>
              <a:rPr lang="en-AU" b="1" i="1" u="sng" dirty="0" smtClean="0"/>
              <a:t>works:</a:t>
            </a:r>
          </a:p>
          <a:p>
            <a:pPr eaLnBrk="1" hangingPunct="1"/>
            <a:endParaRPr lang="en-AU" b="1" i="1" dirty="0"/>
          </a:p>
          <a:p>
            <a:pPr eaLnBrk="1" hangingPunct="1"/>
            <a:r>
              <a:rPr lang="en-AU" dirty="0">
                <a:hlinkClick r:id="rId3"/>
              </a:rPr>
              <a:t>http://www.youtube.com/watch?v=ifD1YG07fB8</a:t>
            </a:r>
            <a:r>
              <a:rPr lang="en-AU" dirty="0"/>
              <a:t> </a:t>
            </a:r>
            <a:endParaRPr lang="en-AU" dirty="0" smtClean="0"/>
          </a:p>
          <a:p>
            <a:pPr eaLnBrk="1" hangingPunct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912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Activity: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696199" cy="5410200"/>
          </a:xfrm>
        </p:spPr>
        <p:txBody>
          <a:bodyPr/>
          <a:lstStyle/>
          <a:p>
            <a:r>
              <a:rPr lang="en-US" dirty="0" smtClean="0"/>
              <a:t>We’re going to simulate a reflex arc.</a:t>
            </a:r>
          </a:p>
          <a:p>
            <a:endParaRPr lang="en-US" sz="1200" dirty="0"/>
          </a:p>
          <a:p>
            <a:r>
              <a:rPr lang="en-US" dirty="0" smtClean="0"/>
              <a:t>Line up at the back of the room.</a:t>
            </a:r>
            <a:endParaRPr lang="en-US" dirty="0"/>
          </a:p>
          <a:p>
            <a:endParaRPr lang="en-US" sz="1200" dirty="0" smtClean="0"/>
          </a:p>
          <a:p>
            <a:r>
              <a:rPr lang="en-US" b="1" u="sng" dirty="0" smtClean="0"/>
              <a:t>ROLES</a:t>
            </a:r>
            <a:r>
              <a:rPr lang="en-US" dirty="0" smtClean="0"/>
              <a:t>: 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 people to be receptors</a:t>
            </a:r>
          </a:p>
          <a:p>
            <a:pPr lvl="1"/>
            <a:r>
              <a:rPr lang="en-US" dirty="0" smtClean="0"/>
              <a:t>4 people to be sensory neurons</a:t>
            </a:r>
          </a:p>
          <a:p>
            <a:pPr lvl="1"/>
            <a:r>
              <a:rPr lang="en-US" dirty="0" smtClean="0"/>
              <a:t>2 people to be interneurons</a:t>
            </a:r>
          </a:p>
          <a:p>
            <a:pPr lvl="1"/>
            <a:r>
              <a:rPr lang="en-US" dirty="0" smtClean="0"/>
              <a:t>1 person as the brain</a:t>
            </a:r>
          </a:p>
          <a:p>
            <a:pPr lvl="1"/>
            <a:r>
              <a:rPr lang="en-US" dirty="0" smtClean="0"/>
              <a:t> 2 Motor Neurons</a:t>
            </a:r>
          </a:p>
          <a:p>
            <a:pPr lvl="1"/>
            <a:r>
              <a:rPr lang="en-US" dirty="0" smtClean="0"/>
              <a:t> 3 Effectors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34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696199" cy="4894079"/>
          </a:xfrm>
        </p:spPr>
        <p:txBody>
          <a:bodyPr/>
          <a:lstStyle/>
          <a:p>
            <a:pPr marL="0" indent="0">
              <a:buNone/>
            </a:pPr>
            <a:r>
              <a:rPr lang="en-US" sz="3600" b="1" u="sng" dirty="0" smtClean="0">
                <a:solidFill>
                  <a:srgbClr val="FF0000"/>
                </a:solidFill>
              </a:rPr>
              <a:t>Review Test:</a:t>
            </a:r>
          </a:p>
          <a:p>
            <a:pPr marL="0" indent="0">
              <a:buNone/>
            </a:pPr>
            <a:endParaRPr lang="en-US" sz="3600" b="1" u="sng" dirty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Have </a:t>
            </a:r>
            <a:r>
              <a:rPr lang="en-US" b="1" dirty="0" smtClean="0">
                <a:solidFill>
                  <a:srgbClr val="FF0000"/>
                </a:solidFill>
              </a:rPr>
              <a:t>15 minutes </a:t>
            </a:r>
            <a:r>
              <a:rPr lang="en-US" dirty="0" smtClean="0">
                <a:solidFill>
                  <a:srgbClr val="FF0000"/>
                </a:solidFill>
              </a:rPr>
              <a:t>to complete it.</a:t>
            </a:r>
          </a:p>
          <a:p>
            <a:pPr marL="457504" lvl="1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Formal</a:t>
            </a:r>
          </a:p>
          <a:p>
            <a:pPr lvl="1">
              <a:buFontTx/>
              <a:buChar char="-"/>
            </a:pPr>
            <a:endParaRPr lang="en-US" dirty="0">
              <a:solidFill>
                <a:srgbClr val="FF0000"/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Attempt it individually</a:t>
            </a:r>
          </a:p>
        </p:txBody>
      </p:sp>
    </p:spTree>
    <p:extLst>
      <p:ext uri="{BB962C8B-B14F-4D97-AF65-F5344CB8AC3E}">
        <p14:creationId xmlns:p14="http://schemas.microsoft.com/office/powerpoint/2010/main" val="3759020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What you should know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3 main types of neurons and their structure.</a:t>
            </a:r>
          </a:p>
          <a:p>
            <a:endParaRPr lang="en-US" dirty="0"/>
          </a:p>
          <a:p>
            <a:r>
              <a:rPr lang="en-US" dirty="0" smtClean="0"/>
              <a:t>The process of a reflex arc and examples.</a:t>
            </a:r>
          </a:p>
          <a:p>
            <a:endParaRPr lang="en-US" dirty="0"/>
          </a:p>
          <a:p>
            <a:r>
              <a:rPr lang="en-US" dirty="0" smtClean="0"/>
              <a:t>The nature of action potentials and the role of neurotransmitters in that process.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440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u="sng" dirty="0" smtClean="0"/>
          </a:p>
          <a:p>
            <a:endParaRPr lang="en-US" b="1" u="sng" dirty="0"/>
          </a:p>
          <a:p>
            <a:pPr marL="0" indent="0">
              <a:buNone/>
            </a:pPr>
            <a:endParaRPr lang="en-US" b="1" u="sn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1066800"/>
            <a:ext cx="749865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HOMEWORK:</a:t>
            </a:r>
          </a:p>
          <a:p>
            <a:endParaRPr lang="en-US" dirty="0"/>
          </a:p>
          <a:p>
            <a:pPr marL="342900" indent="-342900">
              <a:buFontTx/>
              <a:buChar char="-"/>
            </a:pPr>
            <a:r>
              <a:rPr lang="en-US" sz="2800" dirty="0" smtClean="0"/>
              <a:t>Complete questions from the Biozone Student workbook.</a:t>
            </a:r>
          </a:p>
          <a:p>
            <a:pPr marL="342900" indent="-342900">
              <a:buFontTx/>
              <a:buChar char="-"/>
            </a:pPr>
            <a:endParaRPr lang="en-US" sz="2800" dirty="0"/>
          </a:p>
          <a:p>
            <a:r>
              <a:rPr lang="en-US" sz="2800" dirty="0"/>
              <a:t>	</a:t>
            </a:r>
            <a:r>
              <a:rPr lang="en-US" sz="2800" dirty="0" smtClean="0"/>
              <a:t>1. Neuron Structure and Function (p. 282)</a:t>
            </a:r>
          </a:p>
          <a:p>
            <a:endParaRPr lang="en-US" sz="2800" dirty="0"/>
          </a:p>
          <a:p>
            <a:r>
              <a:rPr lang="en-US" sz="2800" dirty="0" smtClean="0"/>
              <a:t>	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2. Reflexes (p. 285)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5387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Lesson Intention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Introduction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2400" dirty="0" smtClean="0"/>
              <a:t>The nervous system:</a:t>
            </a:r>
          </a:p>
          <a:p>
            <a:pPr lvl="3"/>
            <a:r>
              <a:rPr lang="en-US" sz="1600" dirty="0" smtClean="0"/>
              <a:t>Structural component</a:t>
            </a:r>
          </a:p>
          <a:p>
            <a:pPr lvl="3"/>
            <a:r>
              <a:rPr lang="en-US" sz="1600" dirty="0" smtClean="0"/>
              <a:t>Physiological functions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2400" dirty="0" smtClean="0"/>
              <a:t>Reflex Arcs:</a:t>
            </a:r>
          </a:p>
          <a:p>
            <a:pPr lvl="3">
              <a:buFontTx/>
              <a:buChar char="-"/>
            </a:pPr>
            <a:r>
              <a:rPr lang="en-US" sz="1600" dirty="0" smtClean="0"/>
              <a:t>Knee </a:t>
            </a:r>
            <a:r>
              <a:rPr lang="en-US" sz="1600" dirty="0"/>
              <a:t>Jerk </a:t>
            </a:r>
            <a:r>
              <a:rPr lang="en-US" sz="1600" dirty="0" smtClean="0"/>
              <a:t>Reflex</a:t>
            </a:r>
          </a:p>
          <a:p>
            <a:pPr marL="1371086" lvl="3" indent="0">
              <a:buNone/>
            </a:pPr>
            <a:endParaRPr lang="en-US" sz="1200" dirty="0"/>
          </a:p>
          <a:p>
            <a:r>
              <a:rPr lang="en-US" sz="2400" dirty="0" smtClean="0"/>
              <a:t> Activity: Simulating a reflex arc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2400" dirty="0" smtClean="0"/>
              <a:t>Review Test/Answers</a:t>
            </a:r>
          </a:p>
          <a:p>
            <a:endParaRPr lang="en-US" sz="2400" dirty="0"/>
          </a:p>
          <a:p>
            <a:r>
              <a:rPr lang="en-US" sz="2400" dirty="0" err="1" smtClean="0"/>
              <a:t>Homeowork</a:t>
            </a:r>
            <a:endParaRPr lang="en-US" sz="2400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2258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Components: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153400" cy="4894079"/>
          </a:xfrm>
        </p:spPr>
        <p:txBody>
          <a:bodyPr/>
          <a:lstStyle/>
          <a:p>
            <a:r>
              <a:rPr lang="en-US" dirty="0" smtClean="0"/>
              <a:t>The nervous system is composed of 2 parts:</a:t>
            </a:r>
          </a:p>
          <a:p>
            <a:pPr lvl="2"/>
            <a:endParaRPr lang="en-US" dirty="0"/>
          </a:p>
          <a:p>
            <a:pPr marL="1372210" lvl="2" indent="-457200">
              <a:buAutoNum type="arabicPeriod"/>
            </a:pPr>
            <a:r>
              <a:rPr lang="en-US" dirty="0" smtClean="0"/>
              <a:t>Central Nervous System:</a:t>
            </a:r>
            <a:r>
              <a:rPr lang="en-US" dirty="0" smtClean="0"/>
              <a:t>	</a:t>
            </a:r>
          </a:p>
          <a:p>
            <a:pPr lvl="4">
              <a:buFontTx/>
              <a:buChar char="-"/>
            </a:pPr>
            <a:r>
              <a:rPr lang="en-US" dirty="0" smtClean="0"/>
              <a:t>Consists of the </a:t>
            </a:r>
            <a:r>
              <a:rPr lang="en-US" dirty="0" smtClean="0">
                <a:solidFill>
                  <a:srgbClr val="FF0000"/>
                </a:solidFill>
              </a:rPr>
              <a:t>brain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spinal cord</a:t>
            </a:r>
            <a:r>
              <a:rPr lang="en-US" dirty="0" smtClean="0"/>
              <a:t>. Its function is to interpret external environments and internal organ systems through complex neuronal connections that elicit reactions.</a:t>
            </a:r>
          </a:p>
          <a:p>
            <a:pPr marL="915010" lvl="2" indent="0">
              <a:buNone/>
            </a:pPr>
            <a:r>
              <a:rPr lang="en-US" dirty="0"/>
              <a:t>	</a:t>
            </a:r>
          </a:p>
          <a:p>
            <a:pPr marL="915010" lvl="2" indent="0">
              <a:buNone/>
            </a:pPr>
            <a:r>
              <a:rPr lang="en-US" dirty="0" smtClean="0"/>
              <a:t>2. Peripheral Nervous System:</a:t>
            </a:r>
          </a:p>
          <a:p>
            <a:pPr lvl="4">
              <a:buFontTx/>
              <a:buChar char="-"/>
            </a:pPr>
            <a:r>
              <a:rPr lang="en-US" dirty="0" smtClean="0"/>
              <a:t>This consists of </a:t>
            </a:r>
            <a:r>
              <a:rPr lang="en-US" dirty="0" smtClean="0">
                <a:solidFill>
                  <a:srgbClr val="FF0000"/>
                </a:solidFill>
              </a:rPr>
              <a:t>nerves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ganglia (</a:t>
            </a:r>
            <a:r>
              <a:rPr lang="en-US" dirty="0" smtClean="0">
                <a:solidFill>
                  <a:srgbClr val="0000FF"/>
                </a:solidFill>
              </a:rPr>
              <a:t>cluster of nerve cells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 that lie outside of the brain and spinal cord. Effectively, it functions as a messenger between organ systems and the central nervous system.</a:t>
            </a:r>
          </a:p>
          <a:p>
            <a:pPr lvl="2">
              <a:buFontTx/>
              <a:buChar char="-"/>
            </a:pPr>
            <a:endParaRPr lang="en-US" dirty="0" smtClean="0"/>
          </a:p>
          <a:p>
            <a:pPr marL="1372210" lvl="2" indent="-457200">
              <a:buAutoNum type="arabicPeriod"/>
            </a:pPr>
            <a:endParaRPr lang="en-US" dirty="0" smtClean="0"/>
          </a:p>
          <a:p>
            <a:pPr marL="1372210" lvl="2" indent="-457200">
              <a:buAutoNum type="arabicPeriod"/>
            </a:pPr>
            <a:endParaRPr lang="en-US" dirty="0"/>
          </a:p>
          <a:p>
            <a:pPr marL="1372210" lvl="2" indent="-457200">
              <a:buAutoNum type="arabicPeriod"/>
            </a:pPr>
            <a:endParaRPr lang="en-US" dirty="0" smtClean="0"/>
          </a:p>
          <a:p>
            <a:pPr marL="1372210" lvl="2" indent="-457200">
              <a:buAutoNum type="arabicPeriod"/>
            </a:pPr>
            <a:endParaRPr lang="en-US" dirty="0"/>
          </a:p>
          <a:p>
            <a:pPr marL="1372210" lvl="2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10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Neuron: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1450" r="1450"/>
          <a:stretch>
            <a:fillRect/>
          </a:stretch>
        </p:blipFill>
        <p:spPr>
          <a:xfrm>
            <a:off x="457200" y="1524000"/>
            <a:ext cx="7696199" cy="4894079"/>
          </a:xfrm>
        </p:spPr>
      </p:pic>
      <p:sp>
        <p:nvSpPr>
          <p:cNvPr id="9" name="TextBox 8"/>
          <p:cNvSpPr txBox="1"/>
          <p:nvPr/>
        </p:nvSpPr>
        <p:spPr>
          <a:xfrm>
            <a:off x="533400" y="1143000"/>
            <a:ext cx="51090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 main unit in the nervous system.</a:t>
            </a:r>
          </a:p>
        </p:txBody>
      </p:sp>
    </p:spTree>
    <p:extLst>
      <p:ext uri="{BB962C8B-B14F-4D97-AF65-F5344CB8AC3E}">
        <p14:creationId xmlns:p14="http://schemas.microsoft.com/office/powerpoint/2010/main" val="1635202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24799" cy="4894079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Dendrites: receive nerve transmission from other neurons via the action of </a:t>
            </a:r>
            <a:r>
              <a:rPr lang="en-US" dirty="0" smtClean="0">
                <a:solidFill>
                  <a:srgbClr val="FF0000"/>
                </a:solidFill>
              </a:rPr>
              <a:t>neurotransmitters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 smtClean="0"/>
              <a:t>2. Cell Body (soma): This is where that message is transmitted to.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3. Nucleus: contains all the genetic material (DNA)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 smtClean="0"/>
              <a:t>4. Axon: transmits information to other neurons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833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3 Different Types of Neurons: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96199" cy="5181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Sensory Neuron (</a:t>
            </a:r>
            <a:r>
              <a:rPr lang="en-US" i="1" dirty="0" smtClean="0"/>
              <a:t>unipolar</a:t>
            </a:r>
            <a:r>
              <a:rPr lang="en-US" dirty="0" smtClean="0"/>
              <a:t>): </a:t>
            </a:r>
          </a:p>
          <a:p>
            <a:pPr lvl="1">
              <a:buFont typeface="Symbol" charset="0"/>
              <a:buChar char=""/>
            </a:pPr>
            <a:r>
              <a:rPr lang="en-US" dirty="0"/>
              <a:t>T</a:t>
            </a:r>
            <a:r>
              <a:rPr lang="en-US" dirty="0" smtClean="0"/>
              <a:t>ransmit nerve impulses from receptor sites to the CNS.</a:t>
            </a:r>
          </a:p>
          <a:p>
            <a:pPr marL="457504" lvl="1" indent="0">
              <a:buNone/>
            </a:pPr>
            <a:endParaRPr lang="en-US" sz="1200" dirty="0"/>
          </a:p>
          <a:p>
            <a:pPr marL="514350" indent="-514350">
              <a:buAutoNum type="arabicPeriod"/>
            </a:pPr>
            <a:r>
              <a:rPr lang="en-US" dirty="0" smtClean="0"/>
              <a:t>Interneuron (</a:t>
            </a:r>
            <a:r>
              <a:rPr lang="en-US" i="1" dirty="0" smtClean="0"/>
              <a:t>bipolar</a:t>
            </a:r>
            <a:r>
              <a:rPr lang="en-US" dirty="0" smtClean="0"/>
              <a:t>): 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Function as go-between neurons that facilitate the transmission of impulses.</a:t>
            </a:r>
          </a:p>
          <a:p>
            <a:pPr marL="457504" lvl="1" indent="0">
              <a:buNone/>
            </a:pPr>
            <a:endParaRPr lang="en-US" sz="1200" dirty="0"/>
          </a:p>
          <a:p>
            <a:pPr marL="514350" indent="-514350">
              <a:buAutoNum type="arabicPeriod"/>
            </a:pPr>
            <a:r>
              <a:rPr lang="en-US" dirty="0" smtClean="0"/>
              <a:t>Motor Neuron (</a:t>
            </a:r>
            <a:r>
              <a:rPr lang="en-US" i="1" dirty="0" smtClean="0"/>
              <a:t>multipolar</a:t>
            </a:r>
            <a:r>
              <a:rPr lang="en-US" dirty="0" smtClean="0"/>
              <a:t>):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They transmit impulses from the central nervous system to muscles and glands that elicit a reaction.</a:t>
            </a:r>
          </a:p>
          <a:p>
            <a:pPr>
              <a:buFont typeface="Symbol" charset="0"/>
              <a:buChar char="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601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28600"/>
            <a:ext cx="73914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52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4894079"/>
          </a:xfrm>
        </p:spPr>
        <p:txBody>
          <a:bodyPr/>
          <a:lstStyle/>
          <a:p>
            <a:r>
              <a:rPr lang="en-US" dirty="0" smtClean="0"/>
              <a:t>The 3 neuron examples exist within an interconnected network of neurons that transmit information to and from each other.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dirty="0" smtClean="0"/>
              <a:t>A reflex arc is a simple example of how these cells work together to elicit a reaction – </a:t>
            </a:r>
            <a:r>
              <a:rPr lang="en-US" b="1" i="1" dirty="0" smtClean="0">
                <a:solidFill>
                  <a:srgbClr val="FF0000"/>
                </a:solidFill>
              </a:rPr>
              <a:t>autonomic</a:t>
            </a:r>
            <a:r>
              <a:rPr lang="en-US" dirty="0"/>
              <a:t> </a:t>
            </a:r>
            <a:r>
              <a:rPr lang="en-US" dirty="0" smtClean="0"/>
              <a:t>(involuntary control)</a:t>
            </a:r>
          </a:p>
          <a:p>
            <a:endParaRPr lang="en-US" dirty="0"/>
          </a:p>
        </p:txBody>
      </p:sp>
      <p:pic>
        <p:nvPicPr>
          <p:cNvPr id="4" name="Picture 3" descr="http://www.merck.com/media/mmhe2/figures/fg077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00200"/>
            <a:ext cx="2971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Reflex Arc: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0" y="5867400"/>
            <a:ext cx="245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Knee Jerk Reflex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28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609600" y="990600"/>
            <a:ext cx="1371600" cy="76199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indent="0" algn="ctr" eaLnBrk="1" hangingPunct="1">
              <a:buNone/>
            </a:pPr>
            <a:r>
              <a:rPr lang="en-AU" sz="2400" b="1" dirty="0"/>
              <a:t>Stimulus</a:t>
            </a:r>
            <a:endParaRPr lang="en-US" sz="2400" b="1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981200" y="1371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43200" y="990600"/>
            <a:ext cx="13716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Receptor</a:t>
            </a:r>
            <a:endParaRPr lang="en-US" b="1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181600" y="990600"/>
            <a:ext cx="1600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Sensory</a:t>
            </a:r>
          </a:p>
          <a:p>
            <a:pPr algn="ctr" eaLnBrk="1" hangingPunct="1"/>
            <a:r>
              <a:rPr lang="en-AU" b="1" dirty="0"/>
              <a:t> Neuron</a:t>
            </a:r>
            <a:endParaRPr lang="en-US" b="1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6781800" y="2667000"/>
            <a:ext cx="21336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Brain and</a:t>
            </a:r>
          </a:p>
          <a:p>
            <a:pPr algn="ctr" eaLnBrk="1" hangingPunct="1"/>
            <a:r>
              <a:rPr lang="en-AU" b="1" dirty="0"/>
              <a:t> Spinal Cord</a:t>
            </a:r>
          </a:p>
          <a:p>
            <a:pPr algn="ctr" eaLnBrk="1" hangingPunct="1"/>
            <a:r>
              <a:rPr lang="en-AU" b="1" dirty="0"/>
              <a:t>CNS</a:t>
            </a:r>
            <a:endParaRPr lang="en-US" b="1" dirty="0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6781800" y="19812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4191000" y="1371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638800" y="5334000"/>
            <a:ext cx="1828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Motor </a:t>
            </a:r>
          </a:p>
          <a:p>
            <a:pPr algn="ctr" eaLnBrk="1" hangingPunct="1"/>
            <a:r>
              <a:rPr lang="en-AU" b="1" dirty="0"/>
              <a:t>Neuron</a:t>
            </a:r>
            <a:endParaRPr lang="en-US" b="1" dirty="0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6858000" y="45720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743200" y="5181600"/>
            <a:ext cx="18288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Effector</a:t>
            </a:r>
          </a:p>
          <a:p>
            <a:pPr algn="ctr" eaLnBrk="1" hangingPunct="1"/>
            <a:r>
              <a:rPr lang="en-AU" b="1" dirty="0"/>
              <a:t>Muscle</a:t>
            </a:r>
          </a:p>
          <a:p>
            <a:pPr algn="ctr" eaLnBrk="1" hangingPunct="1"/>
            <a:r>
              <a:rPr lang="en-AU" b="1" dirty="0"/>
              <a:t>or gland</a:t>
            </a:r>
            <a:endParaRPr lang="en-US" b="1" dirty="0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4648200" y="5715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381000" y="5257800"/>
            <a:ext cx="1447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AU" b="1" dirty="0"/>
              <a:t>Response</a:t>
            </a:r>
            <a:endParaRPr lang="en-US" b="1" dirty="0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H="1">
            <a:off x="1905000" y="5715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914400" y="381000"/>
            <a:ext cx="12192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INPUTS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" y="4572000"/>
            <a:ext cx="13393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OUTPUT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685800" y="3124200"/>
            <a:ext cx="571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AU" dirty="0"/>
              <a:t>The nervous system in action</a:t>
            </a:r>
          </a:p>
        </p:txBody>
      </p:sp>
    </p:spTree>
    <p:extLst>
      <p:ext uri="{BB962C8B-B14F-4D97-AF65-F5344CB8AC3E}">
        <p14:creationId xmlns:p14="http://schemas.microsoft.com/office/powerpoint/2010/main" val="1169803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/>
      <p:bldP spid="6" grpId="0" animBg="1" autoUpdateAnimBg="0"/>
      <p:bldP spid="7" grpId="0" animBg="1" autoUpdateAnimBg="0"/>
      <p:bldP spid="8" grpId="0" animBg="1" autoUpdateAnimBg="0"/>
      <p:bldP spid="9" grpId="0" animBg="1"/>
      <p:bldP spid="10" grpId="0" animBg="1"/>
      <p:bldP spid="11" grpId="0" animBg="1" autoUpdateAnimBg="0"/>
      <p:bldP spid="12" grpId="0" animBg="1"/>
      <p:bldP spid="13" grpId="0" animBg="1" autoUpdateAnimBg="0"/>
      <p:bldP spid="14" grpId="0" animBg="1"/>
      <p:bldP spid="15" grpId="0" animBg="1" autoUpdateAnimBg="0"/>
      <p:bldP spid="16" grpId="0" animBg="1"/>
      <p:bldP spid="20" grpId="0" autoUpdateAnimBg="0"/>
    </p:bldLst>
  </p:timing>
</p:sld>
</file>

<file path=ppt/theme/theme1.xml><?xml version="1.0" encoding="utf-8"?>
<a:theme xmlns:a="http://schemas.openxmlformats.org/drawingml/2006/main" name="TC018813549991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C32702E-DA15-40A3-A820-92F7E70F2C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TC018813549991</Template>
  <TotalTime>873</TotalTime>
  <Words>429</Words>
  <Application>Microsoft Macintosh PowerPoint</Application>
  <PresentationFormat>On-screen Show (4:3)</PresentationFormat>
  <Paragraphs>121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TC018813549991</vt:lpstr>
      <vt:lpstr>Review: The Nervous System</vt:lpstr>
      <vt:lpstr>Lesson Intention:</vt:lpstr>
      <vt:lpstr>Components:</vt:lpstr>
      <vt:lpstr>Neuron:</vt:lpstr>
      <vt:lpstr>PowerPoint Presentation</vt:lpstr>
      <vt:lpstr>3 Different Types of Neurons:</vt:lpstr>
      <vt:lpstr>PowerPoint Presentation</vt:lpstr>
      <vt:lpstr>Reflex Arc:</vt:lpstr>
      <vt:lpstr>PowerPoint Presentation</vt:lpstr>
      <vt:lpstr>Action Potentials:</vt:lpstr>
      <vt:lpstr>Activity:</vt:lpstr>
      <vt:lpstr>PowerPoint Presentation</vt:lpstr>
      <vt:lpstr>What you should know: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Animated_DNA_Twirl</dc:title>
  <dc:creator/>
  <cp:keywords/>
  <dc:description>2010 animated medical dna template from PresentationPro.com</dc:description>
  <cp:lastModifiedBy>Yasein Yassin</cp:lastModifiedBy>
  <cp:revision>27</cp:revision>
  <dcterms:modified xsi:type="dcterms:W3CDTF">2014-08-07T04:00:33Z</dcterms:modified>
  <cp:category>2010 medical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TC018813549991</vt:lpwstr>
  </property>
</Properties>
</file>